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307" r:id="rId36"/>
    <p:sldId id="308" r:id="rId37"/>
    <p:sldId id="309" r:id="rId38"/>
    <p:sldId id="310"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11" r:id="rId59"/>
    <p:sldId id="312" r:id="rId60"/>
    <p:sldId id="313" r:id="rId61"/>
    <p:sldId id="290" r:id="rId62"/>
    <p:sldId id="297" r:id="rId63"/>
    <p:sldId id="298" r:id="rId64"/>
    <p:sldId id="299" r:id="rId65"/>
    <p:sldId id="300" r:id="rId66"/>
    <p:sldId id="301" r:id="rId67"/>
    <p:sldId id="302" r:id="rId68"/>
    <p:sldId id="303" r:id="rId69"/>
    <p:sldId id="304" r:id="rId70"/>
    <p:sldId id="305" r:id="rId71"/>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96"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4727AFA5-9466-459F-8A4F-48503D47BD09}" type="datetimeFigureOut">
              <a:rPr lang="en-GB" smtClean="0"/>
              <a:t>10/10/2023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693E7F99-9441-4EEB-A389-432CD083ACF8}" type="slidenum">
              <a:rPr lang="en-GB" smtClean="0"/>
              <a:t>‹#›</a:t>
            </a:fld>
            <a:endParaRPr lang="en-GB"/>
          </a:p>
        </p:txBody>
      </p:sp>
    </p:spTree>
    <p:extLst>
      <p:ext uri="{BB962C8B-B14F-4D97-AF65-F5344CB8AC3E}">
        <p14:creationId xmlns:p14="http://schemas.microsoft.com/office/powerpoint/2010/main" val="1802442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49" name="Shape 3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2724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82" name="Shape 3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3398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3274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412" name="Shape 4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0182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endParaRPr sz="1000" dirty="0">
              <a:solidFill>
                <a:srgbClr val="333333"/>
              </a:solidFill>
              <a:highlight>
                <a:srgbClr val="F5F5F5"/>
              </a:highlight>
            </a:endParaRPr>
          </a:p>
        </p:txBody>
      </p:sp>
      <p:sp>
        <p:nvSpPr>
          <p:cNvPr id="419" name="Shape 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7428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Shape 425"/>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426" name="Shape 4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5346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433" name="Shape 4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2854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94637" y="102109"/>
            <a:ext cx="10402724" cy="69596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10/10/2023</a:t>
            </a:fld>
            <a:endParaRPr lang="en-US"/>
          </a:p>
        </p:txBody>
      </p:sp>
      <p:sp>
        <p:nvSpPr>
          <p:cNvPr id="6" name="Holder 6"/>
          <p:cNvSpPr>
            <a:spLocks noGrp="1"/>
          </p:cNvSpPr>
          <p:nvPr>
            <p:ph type="sldNum" sz="quarter" idx="7"/>
          </p:nvPr>
        </p:nvSpPr>
        <p:spPr/>
        <p:txBody>
          <a:bodyPr lIns="0" tIns="0" rIns="0" bIns="0"/>
          <a:lstStyle>
            <a:lvl1pPr>
              <a:defRPr sz="1200" b="0" i="0">
                <a:solidFill>
                  <a:srgbClr val="898989"/>
                </a:solidFill>
                <a:latin typeface="Calibri"/>
                <a:cs typeface="Calibri"/>
              </a:defRPr>
            </a:lvl1pPr>
          </a:lstStyle>
          <a:p>
            <a:pPr marL="38100">
              <a:lnSpc>
                <a:spcPct val="100000"/>
              </a:lnSpc>
              <a:spcBef>
                <a:spcPts val="40"/>
              </a:spcBef>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5400" b="0" i="0">
                <a:solidFill>
                  <a:schemeClr val="tx1"/>
                </a:solidFill>
                <a:latin typeface="Calibri Light"/>
                <a:cs typeface="Calibri Ligh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10/10/2023</a:t>
            </a:fld>
            <a:endParaRPr lang="en-US"/>
          </a:p>
        </p:txBody>
      </p:sp>
      <p:sp>
        <p:nvSpPr>
          <p:cNvPr id="6" name="Holder 6"/>
          <p:cNvSpPr>
            <a:spLocks noGrp="1"/>
          </p:cNvSpPr>
          <p:nvPr>
            <p:ph type="sldNum" sz="quarter" idx="7"/>
          </p:nvPr>
        </p:nvSpPr>
        <p:spPr/>
        <p:txBody>
          <a:bodyPr lIns="0" tIns="0" rIns="0" bIns="0"/>
          <a:lstStyle>
            <a:lvl1pPr>
              <a:defRPr sz="1200" b="0" i="0">
                <a:solidFill>
                  <a:srgbClr val="898989"/>
                </a:solidFill>
                <a:latin typeface="Calibri"/>
                <a:cs typeface="Calibri"/>
              </a:defRPr>
            </a:lvl1pPr>
          </a:lstStyle>
          <a:p>
            <a:pPr marL="38100">
              <a:lnSpc>
                <a:spcPct val="100000"/>
              </a:lnSpc>
              <a:spcBef>
                <a:spcPts val="40"/>
              </a:spcBef>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10/10/2023</a:t>
            </a:fld>
            <a:endParaRPr lang="en-US"/>
          </a:p>
        </p:txBody>
      </p:sp>
      <p:sp>
        <p:nvSpPr>
          <p:cNvPr id="7" name="Holder 7"/>
          <p:cNvSpPr>
            <a:spLocks noGrp="1"/>
          </p:cNvSpPr>
          <p:nvPr>
            <p:ph type="sldNum" sz="quarter" idx="7"/>
          </p:nvPr>
        </p:nvSpPr>
        <p:spPr/>
        <p:txBody>
          <a:bodyPr lIns="0" tIns="0" rIns="0" bIns="0"/>
          <a:lstStyle>
            <a:lvl1pPr>
              <a:defRPr sz="1200" b="0" i="0">
                <a:solidFill>
                  <a:srgbClr val="898989"/>
                </a:solidFill>
                <a:latin typeface="Calibri"/>
                <a:cs typeface="Calibri"/>
              </a:defRPr>
            </a:lvl1pPr>
          </a:lstStyle>
          <a:p>
            <a:pPr marL="38100">
              <a:lnSpc>
                <a:spcPct val="100000"/>
              </a:lnSpc>
              <a:spcBef>
                <a:spcPts val="40"/>
              </a:spcBef>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10/10/2023</a:t>
            </a:fld>
            <a:endParaRPr lang="en-US"/>
          </a:p>
        </p:txBody>
      </p:sp>
      <p:sp>
        <p:nvSpPr>
          <p:cNvPr id="5" name="Holder 5"/>
          <p:cNvSpPr>
            <a:spLocks noGrp="1"/>
          </p:cNvSpPr>
          <p:nvPr>
            <p:ph type="sldNum" sz="quarter" idx="7"/>
          </p:nvPr>
        </p:nvSpPr>
        <p:spPr/>
        <p:txBody>
          <a:bodyPr lIns="0" tIns="0" rIns="0" bIns="0"/>
          <a:lstStyle>
            <a:lvl1pPr>
              <a:defRPr sz="1200" b="0" i="0">
                <a:solidFill>
                  <a:srgbClr val="898989"/>
                </a:solidFill>
                <a:latin typeface="Calibri"/>
                <a:cs typeface="Calibri"/>
              </a:defRPr>
            </a:lvl1pPr>
          </a:lstStyle>
          <a:p>
            <a:pPr marL="38100">
              <a:lnSpc>
                <a:spcPct val="100000"/>
              </a:lnSpc>
              <a:spcBef>
                <a:spcPts val="40"/>
              </a:spcBef>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10/10/2023</a:t>
            </a:fld>
            <a:endParaRPr lang="en-US"/>
          </a:p>
        </p:txBody>
      </p:sp>
      <p:sp>
        <p:nvSpPr>
          <p:cNvPr id="4" name="Holder 4"/>
          <p:cNvSpPr>
            <a:spLocks noGrp="1"/>
          </p:cNvSpPr>
          <p:nvPr>
            <p:ph type="sldNum" sz="quarter" idx="7"/>
          </p:nvPr>
        </p:nvSpPr>
        <p:spPr/>
        <p:txBody>
          <a:bodyPr lIns="0" tIns="0" rIns="0" bIns="0"/>
          <a:lstStyle>
            <a:lvl1pPr>
              <a:defRPr sz="1200" b="0" i="0">
                <a:solidFill>
                  <a:srgbClr val="898989"/>
                </a:solidFill>
                <a:latin typeface="Calibri"/>
                <a:cs typeface="Calibri"/>
              </a:defRPr>
            </a:lvl1pPr>
          </a:lstStyle>
          <a:p>
            <a:pPr marL="38100">
              <a:lnSpc>
                <a:spcPct val="100000"/>
              </a:lnSpc>
              <a:spcBef>
                <a:spcPts val="40"/>
              </a:spcBef>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6939" y="-10666"/>
            <a:ext cx="3396615" cy="695960"/>
          </a:xfrm>
          <a:prstGeom prst="rect">
            <a:avLst/>
          </a:prstGeom>
        </p:spPr>
        <p:txBody>
          <a:bodyPr wrap="square" lIns="0" tIns="0" rIns="0" bIns="0">
            <a:spAutoFit/>
          </a:bodyPr>
          <a:lstStyle>
            <a:lvl1pPr>
              <a:defRPr sz="4400"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1630959" y="1102867"/>
            <a:ext cx="8930081" cy="2332990"/>
          </a:xfrm>
          <a:prstGeom prst="rect">
            <a:avLst/>
          </a:prstGeom>
        </p:spPr>
        <p:txBody>
          <a:bodyPr wrap="square" lIns="0" tIns="0" rIns="0" bIns="0">
            <a:spAutoFit/>
          </a:bodyPr>
          <a:lstStyle>
            <a:lvl1pPr>
              <a:defRPr sz="5400" b="0" i="0">
                <a:solidFill>
                  <a:schemeClr val="tx1"/>
                </a:solidFill>
                <a:latin typeface="Calibri Light"/>
                <a:cs typeface="Calibri Light"/>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10/10/2023</a:t>
            </a:fld>
            <a:endParaRPr lang="en-US"/>
          </a:p>
        </p:txBody>
      </p:sp>
      <p:sp>
        <p:nvSpPr>
          <p:cNvPr id="6" name="Holder 6"/>
          <p:cNvSpPr>
            <a:spLocks noGrp="1"/>
          </p:cNvSpPr>
          <p:nvPr>
            <p:ph type="sldNum" sz="quarter" idx="7"/>
          </p:nvPr>
        </p:nvSpPr>
        <p:spPr>
          <a:xfrm>
            <a:off x="11067415" y="6428920"/>
            <a:ext cx="231775" cy="211454"/>
          </a:xfrm>
          <a:prstGeom prst="rect">
            <a:avLst/>
          </a:prstGeom>
        </p:spPr>
        <p:txBody>
          <a:bodyPr wrap="square" lIns="0" tIns="0" rIns="0" bIns="0">
            <a:spAutoFit/>
          </a:bodyPr>
          <a:lstStyle>
            <a:lvl1pPr>
              <a:defRPr sz="1200" b="0" i="0">
                <a:solidFill>
                  <a:srgbClr val="898989"/>
                </a:solidFill>
                <a:latin typeface="Calibri"/>
                <a:cs typeface="Calibri"/>
              </a:defRPr>
            </a:lvl1pPr>
          </a:lstStyle>
          <a:p>
            <a:pPr marL="38100">
              <a:lnSpc>
                <a:spcPct val="100000"/>
              </a:lnSpc>
              <a:spcBef>
                <a:spcPts val="40"/>
              </a:spcBef>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truffleframework.com/ganach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www.weidai.com/bmoney.txt"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8" Type="http://schemas.openxmlformats.org/officeDocument/2006/relationships/image" Target="../media/image73.jp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46.xml.rels><?xml version="1.0" encoding="UTF-8" standalone="yes"?>
<Relationships xmlns="http://schemas.openxmlformats.org/package/2006/relationships"><Relationship Id="rId8" Type="http://schemas.openxmlformats.org/officeDocument/2006/relationships/image" Target="../media/image73.jp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hyperlink" Target="https://ethgasstation.info/"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2.png"/><Relationship Id="rId10" Type="http://schemas.openxmlformats.org/officeDocument/2006/relationships/image" Target="../media/image18.png"/><Relationship Id="rId4" Type="http://schemas.openxmlformats.org/officeDocument/2006/relationships/image" Target="../media/image11.png"/><Relationship Id="rId9" Type="http://schemas.openxmlformats.org/officeDocument/2006/relationships/image" Target="../media/image17.png"/></Relationships>
</file>

<file path=ppt/slides/_rels/slide7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prstGeom prst="rect">
            <a:avLst/>
          </a:prstGeom>
        </p:spPr>
        <p:txBody>
          <a:bodyPr vert="horz" wrap="square" lIns="0" tIns="107950" rIns="0" bIns="0" rtlCol="0">
            <a:spAutoFit/>
          </a:bodyPr>
          <a:lstStyle/>
          <a:p>
            <a:pPr marL="13335" marR="5080" indent="1716405">
              <a:lnSpc>
                <a:spcPts val="5810"/>
              </a:lnSpc>
              <a:spcBef>
                <a:spcPts val="850"/>
              </a:spcBef>
            </a:pPr>
            <a:r>
              <a:rPr dirty="0"/>
              <a:t>A </a:t>
            </a:r>
            <a:r>
              <a:rPr spc="-10" dirty="0"/>
              <a:t>hands-on tutorial: </a:t>
            </a:r>
            <a:r>
              <a:rPr spc="-5" dirty="0"/>
              <a:t> </a:t>
            </a:r>
            <a:r>
              <a:rPr spc="-40" dirty="0"/>
              <a:t>Working</a:t>
            </a:r>
            <a:r>
              <a:rPr spc="5" dirty="0"/>
              <a:t> </a:t>
            </a:r>
            <a:r>
              <a:rPr spc="-5" dirty="0"/>
              <a:t>with</a:t>
            </a:r>
            <a:r>
              <a:rPr spc="-10" dirty="0"/>
              <a:t> </a:t>
            </a:r>
            <a:r>
              <a:rPr spc="-5" dirty="0"/>
              <a:t>Smart </a:t>
            </a:r>
            <a:r>
              <a:rPr spc="-25" dirty="0"/>
              <a:t>Contracts</a:t>
            </a:r>
            <a:r>
              <a:rPr spc="5" dirty="0"/>
              <a:t> </a:t>
            </a:r>
            <a:r>
              <a:rPr spc="-5" dirty="0"/>
              <a:t>in</a:t>
            </a:r>
          </a:p>
          <a:p>
            <a:pPr marL="3109595">
              <a:lnSpc>
                <a:spcPts val="5795"/>
              </a:lnSpc>
            </a:pPr>
            <a:r>
              <a:rPr spc="-25" dirty="0"/>
              <a:t>Ethereum</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275845"/>
            <a:ext cx="7613650" cy="695960"/>
          </a:xfrm>
          <a:prstGeom prst="rect">
            <a:avLst/>
          </a:prstGeom>
        </p:spPr>
        <p:txBody>
          <a:bodyPr vert="horz" wrap="square" lIns="0" tIns="12700" rIns="0" bIns="0" rtlCol="0">
            <a:spAutoFit/>
          </a:bodyPr>
          <a:lstStyle/>
          <a:p>
            <a:pPr marL="12700">
              <a:lnSpc>
                <a:spcPct val="100000"/>
              </a:lnSpc>
              <a:spcBef>
                <a:spcPts val="100"/>
              </a:spcBef>
            </a:pPr>
            <a:r>
              <a:rPr spc="-5" dirty="0"/>
              <a:t>Open </a:t>
            </a:r>
            <a:r>
              <a:rPr spc="-25" dirty="0"/>
              <a:t>Remix</a:t>
            </a:r>
            <a:r>
              <a:rPr spc="-15" dirty="0"/>
              <a:t> </a:t>
            </a:r>
            <a:r>
              <a:rPr dirty="0"/>
              <a:t>:</a:t>
            </a:r>
            <a:r>
              <a:rPr spc="-10" dirty="0"/>
              <a:t> </a:t>
            </a:r>
            <a:r>
              <a:rPr spc="-20" dirty="0"/>
              <a:t>remix.ethereum.org</a:t>
            </a:r>
          </a:p>
        </p:txBody>
      </p:sp>
      <p:sp>
        <p:nvSpPr>
          <p:cNvPr id="3" name="object 3"/>
          <p:cNvSpPr txBox="1"/>
          <p:nvPr/>
        </p:nvSpPr>
        <p:spPr>
          <a:xfrm>
            <a:off x="916938" y="975866"/>
            <a:ext cx="10568305" cy="45212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800" dirty="0">
                <a:latin typeface="Calibri"/>
                <a:cs typeface="Calibri"/>
              </a:rPr>
              <a:t>An</a:t>
            </a:r>
            <a:r>
              <a:rPr sz="2800" spc="5" dirty="0">
                <a:latin typeface="Calibri"/>
                <a:cs typeface="Calibri"/>
              </a:rPr>
              <a:t> </a:t>
            </a:r>
            <a:r>
              <a:rPr sz="2800" spc="-5" dirty="0">
                <a:latin typeface="Calibri"/>
                <a:cs typeface="Calibri"/>
              </a:rPr>
              <a:t>open</a:t>
            </a:r>
            <a:r>
              <a:rPr sz="2800" spc="5" dirty="0">
                <a:latin typeface="Calibri"/>
                <a:cs typeface="Calibri"/>
              </a:rPr>
              <a:t> </a:t>
            </a:r>
            <a:r>
              <a:rPr sz="2800" spc="-10" dirty="0">
                <a:latin typeface="Calibri"/>
                <a:cs typeface="Calibri"/>
              </a:rPr>
              <a:t>source</a:t>
            </a:r>
            <a:r>
              <a:rPr sz="2800" spc="-5" dirty="0">
                <a:latin typeface="Calibri"/>
                <a:cs typeface="Calibri"/>
              </a:rPr>
              <a:t> </a:t>
            </a:r>
            <a:r>
              <a:rPr sz="2800" spc="-10" dirty="0">
                <a:latin typeface="Calibri"/>
                <a:cs typeface="Calibri"/>
              </a:rPr>
              <a:t>tool</a:t>
            </a:r>
            <a:r>
              <a:rPr sz="2800" spc="-5" dirty="0">
                <a:latin typeface="Calibri"/>
                <a:cs typeface="Calibri"/>
              </a:rPr>
              <a:t> </a:t>
            </a:r>
            <a:r>
              <a:rPr sz="2800" spc="-25" dirty="0">
                <a:latin typeface="Calibri"/>
                <a:cs typeface="Calibri"/>
              </a:rPr>
              <a:t>for</a:t>
            </a:r>
            <a:r>
              <a:rPr sz="2800" dirty="0">
                <a:latin typeface="Calibri"/>
                <a:cs typeface="Calibri"/>
              </a:rPr>
              <a:t> writing,</a:t>
            </a:r>
            <a:r>
              <a:rPr sz="2800" spc="10" dirty="0">
                <a:latin typeface="Calibri"/>
                <a:cs typeface="Calibri"/>
              </a:rPr>
              <a:t> </a:t>
            </a:r>
            <a:r>
              <a:rPr sz="2800" spc="-5" dirty="0">
                <a:latin typeface="Calibri"/>
                <a:cs typeface="Calibri"/>
              </a:rPr>
              <a:t>compiling and</a:t>
            </a:r>
            <a:r>
              <a:rPr sz="2800" spc="5" dirty="0">
                <a:latin typeface="Calibri"/>
                <a:cs typeface="Calibri"/>
              </a:rPr>
              <a:t> </a:t>
            </a:r>
            <a:r>
              <a:rPr sz="2800" spc="-15" dirty="0">
                <a:latin typeface="Calibri"/>
                <a:cs typeface="Calibri"/>
              </a:rPr>
              <a:t>testing</a:t>
            </a:r>
            <a:r>
              <a:rPr sz="2800" spc="-5" dirty="0">
                <a:latin typeface="Calibri"/>
                <a:cs typeface="Calibri"/>
              </a:rPr>
              <a:t> Solidity </a:t>
            </a:r>
            <a:r>
              <a:rPr sz="2800" spc="-15" dirty="0">
                <a:latin typeface="Calibri"/>
                <a:cs typeface="Calibri"/>
              </a:rPr>
              <a:t>contracts</a:t>
            </a:r>
            <a:endParaRPr sz="2800">
              <a:latin typeface="Calibri"/>
              <a:cs typeface="Calibri"/>
            </a:endParaRPr>
          </a:p>
        </p:txBody>
      </p:sp>
      <p:grpSp>
        <p:nvGrpSpPr>
          <p:cNvPr id="4" name="object 4"/>
          <p:cNvGrpSpPr/>
          <p:nvPr/>
        </p:nvGrpSpPr>
        <p:grpSpPr>
          <a:xfrm>
            <a:off x="643127" y="1350263"/>
            <a:ext cx="11104245" cy="5507990"/>
            <a:chOff x="643127" y="1350263"/>
            <a:chExt cx="11104245" cy="5507990"/>
          </a:xfrm>
        </p:grpSpPr>
        <p:pic>
          <p:nvPicPr>
            <p:cNvPr id="5" name="object 5"/>
            <p:cNvPicPr/>
            <p:nvPr/>
          </p:nvPicPr>
          <p:blipFill>
            <a:blip r:embed="rId2" cstate="print"/>
            <a:stretch>
              <a:fillRect/>
            </a:stretch>
          </p:blipFill>
          <p:spPr>
            <a:xfrm>
              <a:off x="643127" y="1350263"/>
              <a:ext cx="11103864" cy="5507736"/>
            </a:xfrm>
            <a:prstGeom prst="rect">
              <a:avLst/>
            </a:prstGeom>
          </p:spPr>
        </p:pic>
        <p:pic>
          <p:nvPicPr>
            <p:cNvPr id="6" name="object 6"/>
            <p:cNvPicPr/>
            <p:nvPr/>
          </p:nvPicPr>
          <p:blipFill>
            <a:blip r:embed="rId3" cstate="print"/>
            <a:stretch>
              <a:fillRect/>
            </a:stretch>
          </p:blipFill>
          <p:spPr>
            <a:xfrm>
              <a:off x="835151" y="1542287"/>
              <a:ext cx="10521696" cy="5285232"/>
            </a:xfrm>
            <a:prstGeom prst="rect">
              <a:avLst/>
            </a:prstGeom>
          </p:spPr>
        </p:pic>
      </p:grpSp>
      <p:sp>
        <p:nvSpPr>
          <p:cNvPr id="7" name="object 7"/>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9</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11124"/>
            <a:ext cx="1663064" cy="695960"/>
          </a:xfrm>
          <a:prstGeom prst="rect">
            <a:avLst/>
          </a:prstGeom>
        </p:spPr>
        <p:txBody>
          <a:bodyPr vert="horz" wrap="square" lIns="0" tIns="12700" rIns="0" bIns="0" rtlCol="0">
            <a:spAutoFit/>
          </a:bodyPr>
          <a:lstStyle/>
          <a:p>
            <a:pPr marL="12700">
              <a:lnSpc>
                <a:spcPct val="100000"/>
              </a:lnSpc>
              <a:spcBef>
                <a:spcPts val="100"/>
              </a:spcBef>
            </a:pPr>
            <a:r>
              <a:rPr spc="-5" dirty="0"/>
              <a:t>S</a:t>
            </a:r>
            <a:r>
              <a:rPr spc="5" dirty="0"/>
              <a:t>o</a:t>
            </a:r>
            <a:r>
              <a:rPr dirty="0"/>
              <a:t>lidity</a:t>
            </a:r>
          </a:p>
        </p:txBody>
      </p:sp>
      <p:sp>
        <p:nvSpPr>
          <p:cNvPr id="3" name="object 3"/>
          <p:cNvSpPr txBox="1"/>
          <p:nvPr/>
        </p:nvSpPr>
        <p:spPr>
          <a:xfrm>
            <a:off x="916939" y="1713484"/>
            <a:ext cx="6257925" cy="4292600"/>
          </a:xfrm>
          <a:prstGeom prst="rect">
            <a:avLst/>
          </a:prstGeom>
        </p:spPr>
        <p:txBody>
          <a:bodyPr vert="horz" wrap="square" lIns="0" tIns="55244" rIns="0" bIns="0" rtlCol="0">
            <a:spAutoFit/>
          </a:bodyPr>
          <a:lstStyle/>
          <a:p>
            <a:pPr marL="241300" indent="-228600">
              <a:lnSpc>
                <a:spcPct val="100000"/>
              </a:lnSpc>
              <a:spcBef>
                <a:spcPts val="434"/>
              </a:spcBef>
              <a:buFont typeface="Arial MT"/>
              <a:buChar char="•"/>
              <a:tabLst>
                <a:tab pos="241300" algn="l"/>
              </a:tabLst>
            </a:pPr>
            <a:r>
              <a:rPr sz="2800" spc="-15" dirty="0">
                <a:latin typeface="Calibri"/>
                <a:cs typeface="Calibri"/>
              </a:rPr>
              <a:t>Object-oriented</a:t>
            </a:r>
            <a:endParaRPr sz="2800">
              <a:latin typeface="Calibri"/>
              <a:cs typeface="Calibri"/>
            </a:endParaRPr>
          </a:p>
          <a:p>
            <a:pPr marL="241300" indent="-228600">
              <a:lnSpc>
                <a:spcPct val="100000"/>
              </a:lnSpc>
              <a:spcBef>
                <a:spcPts val="335"/>
              </a:spcBef>
              <a:buFont typeface="Arial MT"/>
              <a:buChar char="•"/>
              <a:tabLst>
                <a:tab pos="241300" algn="l"/>
              </a:tabLst>
            </a:pPr>
            <a:r>
              <a:rPr sz="2800" spc="-20" dirty="0">
                <a:latin typeface="Calibri"/>
                <a:cs typeface="Calibri"/>
              </a:rPr>
              <a:t>Contract-oriented</a:t>
            </a:r>
            <a:endParaRPr sz="2800">
              <a:latin typeface="Calibri"/>
              <a:cs typeface="Calibri"/>
            </a:endParaRPr>
          </a:p>
          <a:p>
            <a:pPr marL="241300" indent="-228600">
              <a:lnSpc>
                <a:spcPct val="100000"/>
              </a:lnSpc>
              <a:spcBef>
                <a:spcPts val="360"/>
              </a:spcBef>
              <a:buFont typeface="Arial MT"/>
              <a:buChar char="•"/>
              <a:tabLst>
                <a:tab pos="241300" algn="l"/>
              </a:tabLst>
            </a:pPr>
            <a:r>
              <a:rPr sz="2800" spc="-10" dirty="0">
                <a:latin typeface="Calibri"/>
                <a:cs typeface="Calibri"/>
              </a:rPr>
              <a:t>High-level</a:t>
            </a:r>
            <a:r>
              <a:rPr sz="2800" spc="-30" dirty="0">
                <a:latin typeface="Calibri"/>
                <a:cs typeface="Calibri"/>
              </a:rPr>
              <a:t> </a:t>
            </a:r>
            <a:r>
              <a:rPr sz="2800" spc="-10" dirty="0">
                <a:latin typeface="Calibri"/>
                <a:cs typeface="Calibri"/>
              </a:rPr>
              <a:t>language</a:t>
            </a:r>
            <a:endParaRPr sz="2800">
              <a:latin typeface="Calibri"/>
              <a:cs typeface="Calibri"/>
            </a:endParaRPr>
          </a:p>
          <a:p>
            <a:pPr marL="241300" indent="-228600">
              <a:lnSpc>
                <a:spcPct val="100000"/>
              </a:lnSpc>
              <a:spcBef>
                <a:spcPts val="335"/>
              </a:spcBef>
              <a:buFont typeface="Arial MT"/>
              <a:buChar char="•"/>
              <a:tabLst>
                <a:tab pos="241300" algn="l"/>
              </a:tabLst>
            </a:pPr>
            <a:r>
              <a:rPr sz="2800" spc="-10" dirty="0">
                <a:latin typeface="Calibri"/>
                <a:cs typeface="Calibri"/>
              </a:rPr>
              <a:t>Influenced</a:t>
            </a:r>
            <a:r>
              <a:rPr sz="2800" dirty="0">
                <a:latin typeface="Calibri"/>
                <a:cs typeface="Calibri"/>
              </a:rPr>
              <a:t> </a:t>
            </a:r>
            <a:r>
              <a:rPr sz="2800" spc="-5" dirty="0">
                <a:latin typeface="Calibri"/>
                <a:cs typeface="Calibri"/>
              </a:rPr>
              <a:t>by</a:t>
            </a:r>
            <a:r>
              <a:rPr sz="2800" spc="-10" dirty="0">
                <a:latin typeface="Calibri"/>
                <a:cs typeface="Calibri"/>
              </a:rPr>
              <a:t> </a:t>
            </a:r>
            <a:r>
              <a:rPr sz="2800" spc="5" dirty="0">
                <a:latin typeface="Calibri"/>
                <a:cs typeface="Calibri"/>
              </a:rPr>
              <a:t>C++, </a:t>
            </a:r>
            <a:r>
              <a:rPr sz="2800" dirty="0">
                <a:latin typeface="Calibri"/>
                <a:cs typeface="Calibri"/>
              </a:rPr>
              <a:t>Python, </a:t>
            </a:r>
            <a:r>
              <a:rPr sz="2800" spc="-5" dirty="0">
                <a:latin typeface="Calibri"/>
                <a:cs typeface="Calibri"/>
              </a:rPr>
              <a:t>and</a:t>
            </a:r>
            <a:r>
              <a:rPr sz="2800" spc="5" dirty="0">
                <a:latin typeface="Calibri"/>
                <a:cs typeface="Calibri"/>
              </a:rPr>
              <a:t> </a:t>
            </a:r>
            <a:r>
              <a:rPr sz="2800" spc="-15" dirty="0">
                <a:latin typeface="Calibri"/>
                <a:cs typeface="Calibri"/>
              </a:rPr>
              <a:t>JavaScript</a:t>
            </a:r>
            <a:endParaRPr sz="2800">
              <a:latin typeface="Calibri"/>
              <a:cs typeface="Calibri"/>
            </a:endParaRPr>
          </a:p>
          <a:p>
            <a:pPr marL="241300" indent="-228600">
              <a:lnSpc>
                <a:spcPct val="100000"/>
              </a:lnSpc>
              <a:spcBef>
                <a:spcPts val="335"/>
              </a:spcBef>
              <a:buFont typeface="Arial MT"/>
              <a:buChar char="•"/>
              <a:tabLst>
                <a:tab pos="241300" algn="l"/>
              </a:tabLst>
            </a:pPr>
            <a:r>
              <a:rPr sz="2800" spc="-55" dirty="0">
                <a:latin typeface="Calibri"/>
                <a:cs typeface="Calibri"/>
              </a:rPr>
              <a:t>Target</a:t>
            </a:r>
            <a:r>
              <a:rPr sz="2800" spc="-5" dirty="0">
                <a:latin typeface="Calibri"/>
                <a:cs typeface="Calibri"/>
              </a:rPr>
              <a:t> </a:t>
            </a:r>
            <a:r>
              <a:rPr sz="2800" spc="-15" dirty="0">
                <a:latin typeface="Calibri"/>
                <a:cs typeface="Calibri"/>
              </a:rPr>
              <a:t>Ethereum</a:t>
            </a:r>
            <a:r>
              <a:rPr sz="2800" dirty="0">
                <a:latin typeface="Calibri"/>
                <a:cs typeface="Calibri"/>
              </a:rPr>
              <a:t> </a:t>
            </a:r>
            <a:r>
              <a:rPr sz="2800" spc="-5" dirty="0">
                <a:latin typeface="Calibri"/>
                <a:cs typeface="Calibri"/>
              </a:rPr>
              <a:t>Virtual</a:t>
            </a:r>
            <a:r>
              <a:rPr sz="2800" spc="-10" dirty="0">
                <a:latin typeface="Calibri"/>
                <a:cs typeface="Calibri"/>
              </a:rPr>
              <a:t> </a:t>
            </a:r>
            <a:r>
              <a:rPr sz="2800" spc="-5" dirty="0">
                <a:latin typeface="Calibri"/>
                <a:cs typeface="Calibri"/>
              </a:rPr>
              <a:t>Machine</a:t>
            </a:r>
            <a:r>
              <a:rPr sz="2800" spc="-10" dirty="0">
                <a:latin typeface="Calibri"/>
                <a:cs typeface="Calibri"/>
              </a:rPr>
              <a:t> </a:t>
            </a:r>
            <a:r>
              <a:rPr sz="2800" spc="-5" dirty="0">
                <a:latin typeface="Calibri"/>
                <a:cs typeface="Calibri"/>
              </a:rPr>
              <a:t>(EVM)</a:t>
            </a:r>
            <a:endParaRPr sz="2800">
              <a:latin typeface="Calibri"/>
              <a:cs typeface="Calibri"/>
            </a:endParaRPr>
          </a:p>
          <a:p>
            <a:pPr>
              <a:lnSpc>
                <a:spcPct val="100000"/>
              </a:lnSpc>
              <a:spcBef>
                <a:spcPts val="5"/>
              </a:spcBef>
              <a:buFont typeface="Arial MT"/>
              <a:buChar char="•"/>
            </a:pPr>
            <a:endParaRPr sz="3150">
              <a:latin typeface="Calibri"/>
              <a:cs typeface="Calibri"/>
            </a:endParaRPr>
          </a:p>
          <a:p>
            <a:pPr marL="12700">
              <a:lnSpc>
                <a:spcPct val="100000"/>
              </a:lnSpc>
            </a:pPr>
            <a:r>
              <a:rPr sz="3200" spc="-10" dirty="0">
                <a:latin typeface="Calibri"/>
                <a:cs typeface="Calibri"/>
              </a:rPr>
              <a:t>Serpent</a:t>
            </a:r>
            <a:r>
              <a:rPr sz="3200" dirty="0">
                <a:latin typeface="Calibri"/>
                <a:cs typeface="Calibri"/>
              </a:rPr>
              <a:t> as</a:t>
            </a:r>
            <a:r>
              <a:rPr sz="3200" spc="-5" dirty="0">
                <a:latin typeface="Calibri"/>
                <a:cs typeface="Calibri"/>
              </a:rPr>
              <a:t> </a:t>
            </a:r>
            <a:r>
              <a:rPr sz="3200" dirty="0">
                <a:latin typeface="Calibri"/>
                <a:cs typeface="Calibri"/>
              </a:rPr>
              <a:t>an </a:t>
            </a:r>
            <a:r>
              <a:rPr sz="3200" spc="-15" dirty="0">
                <a:latin typeface="Calibri"/>
                <a:cs typeface="Calibri"/>
              </a:rPr>
              <a:t>Alternative?</a:t>
            </a:r>
            <a:endParaRPr sz="3200">
              <a:latin typeface="Calibri"/>
              <a:cs typeface="Calibri"/>
            </a:endParaRPr>
          </a:p>
          <a:p>
            <a:pPr marL="241300" indent="-228600">
              <a:lnSpc>
                <a:spcPct val="100000"/>
              </a:lnSpc>
              <a:spcBef>
                <a:spcPts val="350"/>
              </a:spcBef>
              <a:buFont typeface="Arial MT"/>
              <a:buChar char="•"/>
              <a:tabLst>
                <a:tab pos="241300" algn="l"/>
              </a:tabLst>
            </a:pPr>
            <a:r>
              <a:rPr sz="2800" spc="-20" dirty="0">
                <a:latin typeface="Calibri"/>
                <a:cs typeface="Calibri"/>
              </a:rPr>
              <a:t>Low-level</a:t>
            </a:r>
            <a:r>
              <a:rPr sz="2800" spc="-25" dirty="0">
                <a:latin typeface="Calibri"/>
                <a:cs typeface="Calibri"/>
              </a:rPr>
              <a:t> </a:t>
            </a:r>
            <a:r>
              <a:rPr sz="2800" spc="-10" dirty="0">
                <a:latin typeface="Calibri"/>
                <a:cs typeface="Calibri"/>
              </a:rPr>
              <a:t>language</a:t>
            </a:r>
            <a:endParaRPr sz="2800">
              <a:latin typeface="Calibri"/>
              <a:cs typeface="Calibri"/>
            </a:endParaRPr>
          </a:p>
          <a:p>
            <a:pPr marL="241300" indent="-228600">
              <a:lnSpc>
                <a:spcPct val="100000"/>
              </a:lnSpc>
              <a:spcBef>
                <a:spcPts val="340"/>
              </a:spcBef>
              <a:buFont typeface="Arial MT"/>
              <a:buChar char="•"/>
              <a:tabLst>
                <a:tab pos="241300" algn="l"/>
              </a:tabLst>
            </a:pPr>
            <a:r>
              <a:rPr sz="2800" spc="-10" dirty="0">
                <a:latin typeface="Calibri"/>
                <a:cs typeface="Calibri"/>
              </a:rPr>
              <a:t>Complex</a:t>
            </a:r>
            <a:r>
              <a:rPr sz="2800" spc="-30" dirty="0">
                <a:latin typeface="Calibri"/>
                <a:cs typeface="Calibri"/>
              </a:rPr>
              <a:t> </a:t>
            </a:r>
            <a:r>
              <a:rPr sz="2800" spc="-10" dirty="0">
                <a:latin typeface="Calibri"/>
                <a:cs typeface="Calibri"/>
              </a:rPr>
              <a:t>compiler</a:t>
            </a:r>
            <a:endParaRPr sz="2800">
              <a:latin typeface="Calibri"/>
              <a:cs typeface="Calibri"/>
            </a:endParaRPr>
          </a:p>
        </p:txBody>
      </p:sp>
      <p:pic>
        <p:nvPicPr>
          <p:cNvPr id="4" name="object 4"/>
          <p:cNvPicPr/>
          <p:nvPr/>
        </p:nvPicPr>
        <p:blipFill>
          <a:blip r:embed="rId2" cstate="print"/>
          <a:stretch>
            <a:fillRect/>
          </a:stretch>
        </p:blipFill>
        <p:spPr>
          <a:xfrm>
            <a:off x="8308847" y="1167383"/>
            <a:ext cx="3044952" cy="3048000"/>
          </a:xfrm>
          <a:prstGeom prst="rect">
            <a:avLst/>
          </a:prstGeom>
        </p:spPr>
      </p:pic>
      <p:sp>
        <p:nvSpPr>
          <p:cNvPr id="5" name="object 5"/>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10</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275845"/>
            <a:ext cx="2778125" cy="695960"/>
          </a:xfrm>
          <a:prstGeom prst="rect">
            <a:avLst/>
          </a:prstGeom>
        </p:spPr>
        <p:txBody>
          <a:bodyPr vert="horz" wrap="square" lIns="0" tIns="12700" rIns="0" bIns="0" rtlCol="0">
            <a:spAutoFit/>
          </a:bodyPr>
          <a:lstStyle/>
          <a:p>
            <a:pPr marL="12700">
              <a:lnSpc>
                <a:spcPct val="100000"/>
              </a:lnSpc>
              <a:spcBef>
                <a:spcPts val="100"/>
              </a:spcBef>
            </a:pPr>
            <a:r>
              <a:rPr spc="-15" dirty="0"/>
              <a:t>Start</a:t>
            </a:r>
            <a:r>
              <a:rPr spc="-60" dirty="0"/>
              <a:t> </a:t>
            </a:r>
            <a:r>
              <a:rPr spc="-5" dirty="0"/>
              <a:t>Coding</a:t>
            </a:r>
          </a:p>
        </p:txBody>
      </p:sp>
      <p:sp>
        <p:nvSpPr>
          <p:cNvPr id="3" name="object 3"/>
          <p:cNvSpPr txBox="1"/>
          <p:nvPr/>
        </p:nvSpPr>
        <p:spPr>
          <a:xfrm>
            <a:off x="916939" y="1058163"/>
            <a:ext cx="6988809" cy="45212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800" spc="-20" dirty="0">
                <a:latin typeface="Calibri"/>
                <a:cs typeface="Calibri"/>
              </a:rPr>
              <a:t>Setter</a:t>
            </a:r>
            <a:r>
              <a:rPr sz="2800" dirty="0">
                <a:latin typeface="Calibri"/>
                <a:cs typeface="Calibri"/>
              </a:rPr>
              <a:t> </a:t>
            </a:r>
            <a:r>
              <a:rPr sz="2800" spc="-5" dirty="0">
                <a:latin typeface="Calibri"/>
                <a:cs typeface="Calibri"/>
              </a:rPr>
              <a:t>and</a:t>
            </a:r>
            <a:r>
              <a:rPr sz="2800" spc="5" dirty="0">
                <a:latin typeface="Calibri"/>
                <a:cs typeface="Calibri"/>
              </a:rPr>
              <a:t> </a:t>
            </a:r>
            <a:r>
              <a:rPr sz="2800" spc="-20" dirty="0">
                <a:latin typeface="Calibri"/>
                <a:cs typeface="Calibri"/>
              </a:rPr>
              <a:t>Getter:</a:t>
            </a:r>
            <a:r>
              <a:rPr sz="2800" spc="10" dirty="0">
                <a:latin typeface="Calibri"/>
                <a:cs typeface="Calibri"/>
              </a:rPr>
              <a:t> </a:t>
            </a:r>
            <a:r>
              <a:rPr sz="2800" spc="-10" dirty="0">
                <a:latin typeface="Calibri"/>
                <a:cs typeface="Calibri"/>
              </a:rPr>
              <a:t>Set</a:t>
            </a:r>
            <a:r>
              <a:rPr sz="2800" dirty="0">
                <a:latin typeface="Calibri"/>
                <a:cs typeface="Calibri"/>
              </a:rPr>
              <a:t> </a:t>
            </a:r>
            <a:r>
              <a:rPr sz="2800" spc="-5" dirty="0">
                <a:latin typeface="Calibri"/>
                <a:cs typeface="Calibri"/>
              </a:rPr>
              <a:t>and</a:t>
            </a:r>
            <a:r>
              <a:rPr sz="2800" spc="10" dirty="0">
                <a:latin typeface="Calibri"/>
                <a:cs typeface="Calibri"/>
              </a:rPr>
              <a:t> </a:t>
            </a:r>
            <a:r>
              <a:rPr sz="2800" spc="-20" dirty="0">
                <a:latin typeface="Calibri"/>
                <a:cs typeface="Calibri"/>
              </a:rPr>
              <a:t>get</a:t>
            </a:r>
            <a:r>
              <a:rPr sz="2800" dirty="0">
                <a:latin typeface="Calibri"/>
                <a:cs typeface="Calibri"/>
              </a:rPr>
              <a:t> </a:t>
            </a:r>
            <a:r>
              <a:rPr sz="2800" spc="-5" dirty="0">
                <a:latin typeface="Calibri"/>
                <a:cs typeface="Calibri"/>
              </a:rPr>
              <a:t>the </a:t>
            </a:r>
            <a:r>
              <a:rPr sz="2800" spc="-15" dirty="0">
                <a:latin typeface="Calibri"/>
                <a:cs typeface="Calibri"/>
              </a:rPr>
              <a:t>information.</a:t>
            </a:r>
            <a:endParaRPr sz="2800">
              <a:latin typeface="Calibri"/>
              <a:cs typeface="Calibri"/>
            </a:endParaRPr>
          </a:p>
        </p:txBody>
      </p:sp>
      <p:sp>
        <p:nvSpPr>
          <p:cNvPr id="4" name="object 4"/>
          <p:cNvSpPr txBox="1"/>
          <p:nvPr/>
        </p:nvSpPr>
        <p:spPr>
          <a:xfrm>
            <a:off x="9904920" y="4101477"/>
            <a:ext cx="1654175" cy="369570"/>
          </a:xfrm>
          <a:prstGeom prst="rect">
            <a:avLst/>
          </a:prstGeom>
          <a:ln w="28575">
            <a:solidFill>
              <a:srgbClr val="4472C4"/>
            </a:solidFill>
          </a:ln>
        </p:spPr>
        <p:txBody>
          <a:bodyPr vert="horz" wrap="square" lIns="0" tIns="31115" rIns="0" bIns="0" rtlCol="0">
            <a:spAutoFit/>
          </a:bodyPr>
          <a:lstStyle/>
          <a:p>
            <a:pPr marL="91440">
              <a:lnSpc>
                <a:spcPct val="100000"/>
              </a:lnSpc>
              <a:spcBef>
                <a:spcPts val="245"/>
              </a:spcBef>
            </a:pPr>
            <a:r>
              <a:rPr sz="1800" spc="-15" dirty="0">
                <a:latin typeface="Calibri"/>
                <a:cs typeface="Calibri"/>
              </a:rPr>
              <a:t>Getter</a:t>
            </a:r>
            <a:r>
              <a:rPr sz="1800" spc="-20" dirty="0">
                <a:latin typeface="Calibri"/>
                <a:cs typeface="Calibri"/>
              </a:rPr>
              <a:t> </a:t>
            </a:r>
            <a:r>
              <a:rPr sz="1800" spc="-5" dirty="0">
                <a:latin typeface="Calibri"/>
                <a:cs typeface="Calibri"/>
              </a:rPr>
              <a:t>function</a:t>
            </a:r>
            <a:endParaRPr sz="1800">
              <a:latin typeface="Calibri"/>
              <a:cs typeface="Calibri"/>
            </a:endParaRPr>
          </a:p>
        </p:txBody>
      </p:sp>
      <p:sp>
        <p:nvSpPr>
          <p:cNvPr id="5" name="object 5"/>
          <p:cNvSpPr/>
          <p:nvPr/>
        </p:nvSpPr>
        <p:spPr>
          <a:xfrm>
            <a:off x="8140395" y="4243273"/>
            <a:ext cx="1764664" cy="85725"/>
          </a:xfrm>
          <a:custGeom>
            <a:avLst/>
            <a:gdLst/>
            <a:ahLst/>
            <a:cxnLst/>
            <a:rect l="l" t="t" r="r" b="b"/>
            <a:pathLst>
              <a:path w="1764665" h="85725">
                <a:moveTo>
                  <a:pt x="85725" y="0"/>
                </a:moveTo>
                <a:lnTo>
                  <a:pt x="0" y="42862"/>
                </a:lnTo>
                <a:lnTo>
                  <a:pt x="85725" y="85725"/>
                </a:lnTo>
                <a:lnTo>
                  <a:pt x="85725" y="57150"/>
                </a:lnTo>
                <a:lnTo>
                  <a:pt x="71424" y="57150"/>
                </a:lnTo>
                <a:lnTo>
                  <a:pt x="71424" y="28575"/>
                </a:lnTo>
                <a:lnTo>
                  <a:pt x="85725" y="28575"/>
                </a:lnTo>
                <a:lnTo>
                  <a:pt x="85725" y="0"/>
                </a:lnTo>
                <a:close/>
              </a:path>
              <a:path w="1764665" h="85725">
                <a:moveTo>
                  <a:pt x="85725" y="28575"/>
                </a:moveTo>
                <a:lnTo>
                  <a:pt x="71424" y="28575"/>
                </a:lnTo>
                <a:lnTo>
                  <a:pt x="71424" y="57150"/>
                </a:lnTo>
                <a:lnTo>
                  <a:pt x="85725" y="57150"/>
                </a:lnTo>
                <a:lnTo>
                  <a:pt x="85725" y="28575"/>
                </a:lnTo>
                <a:close/>
              </a:path>
              <a:path w="1764665" h="85725">
                <a:moveTo>
                  <a:pt x="1764525" y="28575"/>
                </a:moveTo>
                <a:lnTo>
                  <a:pt x="85725" y="28575"/>
                </a:lnTo>
                <a:lnTo>
                  <a:pt x="85725" y="57150"/>
                </a:lnTo>
                <a:lnTo>
                  <a:pt x="1764525" y="57150"/>
                </a:lnTo>
                <a:lnTo>
                  <a:pt x="1764525" y="28575"/>
                </a:lnTo>
                <a:close/>
              </a:path>
            </a:pathLst>
          </a:custGeom>
          <a:solidFill>
            <a:srgbClr val="4472C4"/>
          </a:solidFill>
        </p:spPr>
        <p:txBody>
          <a:bodyPr wrap="square" lIns="0" tIns="0" rIns="0" bIns="0" rtlCol="0"/>
          <a:lstStyle/>
          <a:p>
            <a:endParaRPr/>
          </a:p>
        </p:txBody>
      </p:sp>
      <p:sp>
        <p:nvSpPr>
          <p:cNvPr id="6" name="object 6"/>
          <p:cNvSpPr txBox="1"/>
          <p:nvPr/>
        </p:nvSpPr>
        <p:spPr>
          <a:xfrm>
            <a:off x="9904920" y="5251412"/>
            <a:ext cx="1654175" cy="369570"/>
          </a:xfrm>
          <a:prstGeom prst="rect">
            <a:avLst/>
          </a:prstGeom>
          <a:ln w="28575">
            <a:solidFill>
              <a:srgbClr val="FF0000"/>
            </a:solidFill>
          </a:ln>
        </p:spPr>
        <p:txBody>
          <a:bodyPr vert="horz" wrap="square" lIns="0" tIns="33655" rIns="0" bIns="0" rtlCol="0">
            <a:spAutoFit/>
          </a:bodyPr>
          <a:lstStyle/>
          <a:p>
            <a:pPr marL="91440">
              <a:lnSpc>
                <a:spcPct val="100000"/>
              </a:lnSpc>
              <a:spcBef>
                <a:spcPts val="265"/>
              </a:spcBef>
            </a:pPr>
            <a:r>
              <a:rPr sz="1800" spc="-15" dirty="0">
                <a:latin typeface="Calibri"/>
                <a:cs typeface="Calibri"/>
              </a:rPr>
              <a:t>Setter</a:t>
            </a:r>
            <a:r>
              <a:rPr sz="1800" spc="-35" dirty="0">
                <a:latin typeface="Calibri"/>
                <a:cs typeface="Calibri"/>
              </a:rPr>
              <a:t> </a:t>
            </a:r>
            <a:r>
              <a:rPr sz="1800" dirty="0">
                <a:latin typeface="Calibri"/>
                <a:cs typeface="Calibri"/>
              </a:rPr>
              <a:t>function</a:t>
            </a:r>
            <a:endParaRPr sz="1800">
              <a:latin typeface="Calibri"/>
              <a:cs typeface="Calibri"/>
            </a:endParaRPr>
          </a:p>
        </p:txBody>
      </p:sp>
      <p:sp>
        <p:nvSpPr>
          <p:cNvPr id="7" name="object 7"/>
          <p:cNvSpPr/>
          <p:nvPr/>
        </p:nvSpPr>
        <p:spPr>
          <a:xfrm>
            <a:off x="8140395" y="5397893"/>
            <a:ext cx="1764664" cy="85725"/>
          </a:xfrm>
          <a:custGeom>
            <a:avLst/>
            <a:gdLst/>
            <a:ahLst/>
            <a:cxnLst/>
            <a:rect l="l" t="t" r="r" b="b"/>
            <a:pathLst>
              <a:path w="1764665" h="85725">
                <a:moveTo>
                  <a:pt x="85598" y="0"/>
                </a:moveTo>
                <a:lnTo>
                  <a:pt x="0" y="43091"/>
                </a:lnTo>
                <a:lnTo>
                  <a:pt x="85839" y="85712"/>
                </a:lnTo>
                <a:lnTo>
                  <a:pt x="85758" y="57188"/>
                </a:lnTo>
                <a:lnTo>
                  <a:pt x="71462" y="57188"/>
                </a:lnTo>
                <a:lnTo>
                  <a:pt x="71386" y="28613"/>
                </a:lnTo>
                <a:lnTo>
                  <a:pt x="85678" y="28573"/>
                </a:lnTo>
                <a:lnTo>
                  <a:pt x="85598" y="0"/>
                </a:lnTo>
                <a:close/>
              </a:path>
              <a:path w="1764665" h="85725">
                <a:moveTo>
                  <a:pt x="85678" y="28573"/>
                </a:moveTo>
                <a:lnTo>
                  <a:pt x="71386" y="28613"/>
                </a:lnTo>
                <a:lnTo>
                  <a:pt x="71462" y="57188"/>
                </a:lnTo>
                <a:lnTo>
                  <a:pt x="85758" y="57148"/>
                </a:lnTo>
                <a:lnTo>
                  <a:pt x="85678" y="28573"/>
                </a:lnTo>
                <a:close/>
              </a:path>
              <a:path w="1764665" h="85725">
                <a:moveTo>
                  <a:pt x="85758" y="57148"/>
                </a:moveTo>
                <a:lnTo>
                  <a:pt x="71462" y="57188"/>
                </a:lnTo>
                <a:lnTo>
                  <a:pt x="85758" y="57188"/>
                </a:lnTo>
                <a:close/>
              </a:path>
              <a:path w="1764665" h="85725">
                <a:moveTo>
                  <a:pt x="1764474" y="23901"/>
                </a:moveTo>
                <a:lnTo>
                  <a:pt x="85678" y="28573"/>
                </a:lnTo>
                <a:lnTo>
                  <a:pt x="85758" y="57148"/>
                </a:lnTo>
                <a:lnTo>
                  <a:pt x="1764563" y="52476"/>
                </a:lnTo>
                <a:lnTo>
                  <a:pt x="1764474" y="23901"/>
                </a:lnTo>
                <a:close/>
              </a:path>
            </a:pathLst>
          </a:custGeom>
          <a:solidFill>
            <a:srgbClr val="FF0000"/>
          </a:solidFill>
        </p:spPr>
        <p:txBody>
          <a:bodyPr wrap="square" lIns="0" tIns="0" rIns="0" bIns="0" rtlCol="0"/>
          <a:lstStyle/>
          <a:p>
            <a:endParaRPr/>
          </a:p>
        </p:txBody>
      </p:sp>
      <p:sp>
        <p:nvSpPr>
          <p:cNvPr id="8" name="object 8"/>
          <p:cNvSpPr txBox="1"/>
          <p:nvPr/>
        </p:nvSpPr>
        <p:spPr>
          <a:xfrm>
            <a:off x="9904920" y="3274466"/>
            <a:ext cx="1654175" cy="369570"/>
          </a:xfrm>
          <a:prstGeom prst="rect">
            <a:avLst/>
          </a:prstGeom>
          <a:ln w="28575">
            <a:solidFill>
              <a:srgbClr val="FFFF00"/>
            </a:solidFill>
          </a:ln>
        </p:spPr>
        <p:txBody>
          <a:bodyPr vert="horz" wrap="square" lIns="0" tIns="32384" rIns="0" bIns="0" rtlCol="0">
            <a:spAutoFit/>
          </a:bodyPr>
          <a:lstStyle/>
          <a:p>
            <a:pPr marL="91440">
              <a:lnSpc>
                <a:spcPct val="100000"/>
              </a:lnSpc>
              <a:spcBef>
                <a:spcPts val="254"/>
              </a:spcBef>
            </a:pPr>
            <a:r>
              <a:rPr sz="1800" spc="-20" dirty="0">
                <a:latin typeface="Calibri"/>
                <a:cs typeface="Calibri"/>
              </a:rPr>
              <a:t>Variable</a:t>
            </a:r>
            <a:endParaRPr sz="1800">
              <a:latin typeface="Calibri"/>
              <a:cs typeface="Calibri"/>
            </a:endParaRPr>
          </a:p>
        </p:txBody>
      </p:sp>
      <p:grpSp>
        <p:nvGrpSpPr>
          <p:cNvPr id="9" name="object 9"/>
          <p:cNvGrpSpPr/>
          <p:nvPr/>
        </p:nvGrpSpPr>
        <p:grpSpPr>
          <a:xfrm>
            <a:off x="1280160" y="2157983"/>
            <a:ext cx="8625205" cy="4453255"/>
            <a:chOff x="1280160" y="2157983"/>
            <a:chExt cx="8625205" cy="4453255"/>
          </a:xfrm>
        </p:grpSpPr>
        <p:pic>
          <p:nvPicPr>
            <p:cNvPr id="10" name="object 10"/>
            <p:cNvPicPr/>
            <p:nvPr/>
          </p:nvPicPr>
          <p:blipFill>
            <a:blip r:embed="rId2" cstate="print"/>
            <a:stretch>
              <a:fillRect/>
            </a:stretch>
          </p:blipFill>
          <p:spPr>
            <a:xfrm>
              <a:off x="1280160" y="2157983"/>
              <a:ext cx="7251192" cy="4453128"/>
            </a:xfrm>
            <a:prstGeom prst="rect">
              <a:avLst/>
            </a:prstGeom>
          </p:spPr>
        </p:pic>
        <p:pic>
          <p:nvPicPr>
            <p:cNvPr id="11" name="object 11"/>
            <p:cNvPicPr/>
            <p:nvPr/>
          </p:nvPicPr>
          <p:blipFill>
            <a:blip r:embed="rId3" cstate="print"/>
            <a:stretch>
              <a:fillRect/>
            </a:stretch>
          </p:blipFill>
          <p:spPr>
            <a:xfrm>
              <a:off x="1472184" y="2350007"/>
              <a:ext cx="6669024" cy="3870960"/>
            </a:xfrm>
            <a:prstGeom prst="rect">
              <a:avLst/>
            </a:prstGeom>
          </p:spPr>
        </p:pic>
        <p:sp>
          <p:nvSpPr>
            <p:cNvPr id="12" name="object 12"/>
            <p:cNvSpPr/>
            <p:nvPr/>
          </p:nvSpPr>
          <p:spPr>
            <a:xfrm>
              <a:off x="5355767" y="3416261"/>
              <a:ext cx="4549775" cy="85725"/>
            </a:xfrm>
            <a:custGeom>
              <a:avLst/>
              <a:gdLst/>
              <a:ahLst/>
              <a:cxnLst/>
              <a:rect l="l" t="t" r="r" b="b"/>
              <a:pathLst>
                <a:path w="4549775" h="85725">
                  <a:moveTo>
                    <a:pt x="85725" y="0"/>
                  </a:moveTo>
                  <a:lnTo>
                    <a:pt x="0" y="42862"/>
                  </a:lnTo>
                  <a:lnTo>
                    <a:pt x="85725" y="85725"/>
                  </a:lnTo>
                  <a:lnTo>
                    <a:pt x="85725" y="57150"/>
                  </a:lnTo>
                  <a:lnTo>
                    <a:pt x="71437" y="57150"/>
                  </a:lnTo>
                  <a:lnTo>
                    <a:pt x="71437" y="28575"/>
                  </a:lnTo>
                  <a:lnTo>
                    <a:pt x="85725" y="28575"/>
                  </a:lnTo>
                  <a:lnTo>
                    <a:pt x="85725" y="0"/>
                  </a:lnTo>
                  <a:close/>
                </a:path>
                <a:path w="4549775" h="85725">
                  <a:moveTo>
                    <a:pt x="85725" y="28575"/>
                  </a:moveTo>
                  <a:lnTo>
                    <a:pt x="71437" y="28575"/>
                  </a:lnTo>
                  <a:lnTo>
                    <a:pt x="71437" y="57150"/>
                  </a:lnTo>
                  <a:lnTo>
                    <a:pt x="85725" y="57150"/>
                  </a:lnTo>
                  <a:lnTo>
                    <a:pt x="85725" y="28575"/>
                  </a:lnTo>
                  <a:close/>
                </a:path>
                <a:path w="4549775" h="85725">
                  <a:moveTo>
                    <a:pt x="4549152" y="28575"/>
                  </a:moveTo>
                  <a:lnTo>
                    <a:pt x="85725" y="28575"/>
                  </a:lnTo>
                  <a:lnTo>
                    <a:pt x="85725" y="57150"/>
                  </a:lnTo>
                  <a:lnTo>
                    <a:pt x="4549152" y="57150"/>
                  </a:lnTo>
                  <a:lnTo>
                    <a:pt x="4549152" y="28575"/>
                  </a:lnTo>
                  <a:close/>
                </a:path>
              </a:pathLst>
            </a:custGeom>
            <a:solidFill>
              <a:srgbClr val="FFFF00"/>
            </a:solidFill>
          </p:spPr>
          <p:txBody>
            <a:bodyPr wrap="square" lIns="0" tIns="0" rIns="0" bIns="0" rtlCol="0"/>
            <a:lstStyle/>
            <a:p>
              <a:endParaRPr/>
            </a:p>
          </p:txBody>
        </p:sp>
        <p:sp>
          <p:nvSpPr>
            <p:cNvPr id="13" name="object 13"/>
            <p:cNvSpPr/>
            <p:nvPr/>
          </p:nvSpPr>
          <p:spPr>
            <a:xfrm>
              <a:off x="5715000" y="4196613"/>
              <a:ext cx="609600" cy="0"/>
            </a:xfrm>
            <a:custGeom>
              <a:avLst/>
              <a:gdLst/>
              <a:ahLst/>
              <a:cxnLst/>
              <a:rect l="l" t="t" r="r" b="b"/>
              <a:pathLst>
                <a:path w="609600">
                  <a:moveTo>
                    <a:pt x="0" y="0"/>
                  </a:moveTo>
                  <a:lnTo>
                    <a:pt x="609600" y="1"/>
                  </a:lnTo>
                </a:path>
              </a:pathLst>
            </a:custGeom>
            <a:ln w="28575">
              <a:solidFill>
                <a:srgbClr val="000000"/>
              </a:solidFill>
            </a:ln>
          </p:spPr>
          <p:txBody>
            <a:bodyPr wrap="square" lIns="0" tIns="0" rIns="0" bIns="0" rtlCol="0"/>
            <a:lstStyle/>
            <a:p>
              <a:endParaRPr/>
            </a:p>
          </p:txBody>
        </p:sp>
      </p:grpSp>
      <p:sp>
        <p:nvSpPr>
          <p:cNvPr id="14" name="object 14"/>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11</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275845"/>
            <a:ext cx="4803775" cy="695960"/>
          </a:xfrm>
          <a:prstGeom prst="rect">
            <a:avLst/>
          </a:prstGeom>
        </p:spPr>
        <p:txBody>
          <a:bodyPr vert="horz" wrap="square" lIns="0" tIns="12700" rIns="0" bIns="0" rtlCol="0">
            <a:spAutoFit/>
          </a:bodyPr>
          <a:lstStyle/>
          <a:p>
            <a:pPr marL="12700">
              <a:lnSpc>
                <a:spcPct val="100000"/>
              </a:lnSpc>
              <a:spcBef>
                <a:spcPts val="100"/>
              </a:spcBef>
            </a:pPr>
            <a:r>
              <a:rPr dirty="0"/>
              <a:t>Compile</a:t>
            </a:r>
            <a:r>
              <a:rPr spc="-35" dirty="0"/>
              <a:t> </a:t>
            </a:r>
            <a:r>
              <a:rPr dirty="0"/>
              <a:t>the</a:t>
            </a:r>
            <a:r>
              <a:rPr spc="-35" dirty="0"/>
              <a:t> </a:t>
            </a:r>
            <a:r>
              <a:rPr spc="-20" dirty="0"/>
              <a:t>Contract</a:t>
            </a:r>
          </a:p>
        </p:txBody>
      </p:sp>
      <p:sp>
        <p:nvSpPr>
          <p:cNvPr id="3" name="object 3"/>
          <p:cNvSpPr txBox="1"/>
          <p:nvPr/>
        </p:nvSpPr>
        <p:spPr>
          <a:xfrm>
            <a:off x="916939" y="1058163"/>
            <a:ext cx="5532755" cy="45212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800" spc="-5" dirty="0">
                <a:latin typeface="Calibri"/>
                <a:cs typeface="Calibri"/>
              </a:rPr>
              <a:t>Compile</a:t>
            </a:r>
            <a:r>
              <a:rPr sz="2800" spc="-20" dirty="0">
                <a:latin typeface="Calibri"/>
                <a:cs typeface="Calibri"/>
              </a:rPr>
              <a:t> </a:t>
            </a:r>
            <a:r>
              <a:rPr sz="2800" spc="-10" dirty="0">
                <a:latin typeface="Calibri"/>
                <a:cs typeface="Calibri"/>
              </a:rPr>
              <a:t>tab:</a:t>
            </a:r>
            <a:r>
              <a:rPr sz="2800" spc="-5" dirty="0">
                <a:latin typeface="Calibri"/>
                <a:cs typeface="Calibri"/>
              </a:rPr>
              <a:t> </a:t>
            </a:r>
            <a:r>
              <a:rPr sz="2800" spc="-10" dirty="0">
                <a:latin typeface="Calibri"/>
                <a:cs typeface="Calibri"/>
              </a:rPr>
              <a:t>Start</a:t>
            </a:r>
            <a:r>
              <a:rPr sz="2800" spc="-5" dirty="0">
                <a:latin typeface="Calibri"/>
                <a:cs typeface="Calibri"/>
              </a:rPr>
              <a:t> </a:t>
            </a:r>
            <a:r>
              <a:rPr sz="2800" spc="-15" dirty="0">
                <a:latin typeface="Calibri"/>
                <a:cs typeface="Calibri"/>
              </a:rPr>
              <a:t>to</a:t>
            </a:r>
            <a:r>
              <a:rPr sz="2800" spc="-5" dirty="0">
                <a:latin typeface="Calibri"/>
                <a:cs typeface="Calibri"/>
              </a:rPr>
              <a:t> compile</a:t>
            </a:r>
            <a:r>
              <a:rPr sz="2800" spc="-15" dirty="0">
                <a:latin typeface="Calibri"/>
                <a:cs typeface="Calibri"/>
              </a:rPr>
              <a:t> button</a:t>
            </a:r>
            <a:endParaRPr sz="2800">
              <a:latin typeface="Calibri"/>
              <a:cs typeface="Calibri"/>
            </a:endParaRPr>
          </a:p>
        </p:txBody>
      </p:sp>
      <p:grpSp>
        <p:nvGrpSpPr>
          <p:cNvPr id="4" name="object 4"/>
          <p:cNvGrpSpPr/>
          <p:nvPr/>
        </p:nvGrpSpPr>
        <p:grpSpPr>
          <a:xfrm>
            <a:off x="0" y="1783079"/>
            <a:ext cx="12189460" cy="3487420"/>
            <a:chOff x="0" y="1783079"/>
            <a:chExt cx="12189460" cy="3487420"/>
          </a:xfrm>
        </p:grpSpPr>
        <p:pic>
          <p:nvPicPr>
            <p:cNvPr id="5" name="object 5"/>
            <p:cNvPicPr/>
            <p:nvPr/>
          </p:nvPicPr>
          <p:blipFill>
            <a:blip r:embed="rId2" cstate="print"/>
            <a:stretch>
              <a:fillRect/>
            </a:stretch>
          </p:blipFill>
          <p:spPr>
            <a:xfrm>
              <a:off x="0" y="1783079"/>
              <a:ext cx="12188952" cy="3486912"/>
            </a:xfrm>
            <a:prstGeom prst="rect">
              <a:avLst/>
            </a:prstGeom>
          </p:spPr>
        </p:pic>
        <p:pic>
          <p:nvPicPr>
            <p:cNvPr id="6" name="object 6"/>
            <p:cNvPicPr/>
            <p:nvPr/>
          </p:nvPicPr>
          <p:blipFill>
            <a:blip r:embed="rId3" cstate="print"/>
            <a:stretch>
              <a:fillRect/>
            </a:stretch>
          </p:blipFill>
          <p:spPr>
            <a:xfrm>
              <a:off x="0" y="1978151"/>
              <a:ext cx="12188952" cy="2901696"/>
            </a:xfrm>
            <a:prstGeom prst="rect">
              <a:avLst/>
            </a:prstGeom>
          </p:spPr>
        </p:pic>
      </p:grpSp>
      <p:sp>
        <p:nvSpPr>
          <p:cNvPr id="7" name="object 7"/>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12</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275845"/>
            <a:ext cx="7519670" cy="695960"/>
          </a:xfrm>
          <a:prstGeom prst="rect">
            <a:avLst/>
          </a:prstGeom>
        </p:spPr>
        <p:txBody>
          <a:bodyPr vert="horz" wrap="square" lIns="0" tIns="12700" rIns="0" bIns="0" rtlCol="0">
            <a:spAutoFit/>
          </a:bodyPr>
          <a:lstStyle/>
          <a:p>
            <a:pPr marL="12700">
              <a:lnSpc>
                <a:spcPct val="100000"/>
              </a:lnSpc>
              <a:spcBef>
                <a:spcPts val="100"/>
              </a:spcBef>
            </a:pPr>
            <a:r>
              <a:rPr spc="-10" dirty="0"/>
              <a:t>Set</a:t>
            </a:r>
            <a:r>
              <a:rPr dirty="0"/>
              <a:t> </a:t>
            </a:r>
            <a:r>
              <a:rPr spc="-10" dirty="0"/>
              <a:t>Deployment</a:t>
            </a:r>
            <a:r>
              <a:rPr spc="5" dirty="0"/>
              <a:t> </a:t>
            </a:r>
            <a:r>
              <a:rPr spc="-40" dirty="0"/>
              <a:t>Parameters</a:t>
            </a:r>
            <a:r>
              <a:rPr dirty="0"/>
              <a:t> </a:t>
            </a:r>
            <a:r>
              <a:rPr spc="-5" dirty="0"/>
              <a:t>(1/2)</a:t>
            </a:r>
          </a:p>
        </p:txBody>
      </p:sp>
      <p:sp>
        <p:nvSpPr>
          <p:cNvPr id="3" name="object 3"/>
          <p:cNvSpPr txBox="1"/>
          <p:nvPr/>
        </p:nvSpPr>
        <p:spPr>
          <a:xfrm>
            <a:off x="916939" y="1058163"/>
            <a:ext cx="5755640" cy="45212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800" dirty="0">
                <a:latin typeface="Calibri"/>
                <a:cs typeface="Calibri"/>
              </a:rPr>
              <a:t>Run</a:t>
            </a:r>
            <a:r>
              <a:rPr sz="2800" spc="-10" dirty="0">
                <a:latin typeface="Calibri"/>
                <a:cs typeface="Calibri"/>
              </a:rPr>
              <a:t> tab: </a:t>
            </a:r>
            <a:r>
              <a:rPr sz="2800" spc="-15" dirty="0">
                <a:latin typeface="Calibri"/>
                <a:cs typeface="Calibri"/>
              </a:rPr>
              <a:t>Environment</a:t>
            </a:r>
            <a:r>
              <a:rPr sz="2800" spc="-10" dirty="0">
                <a:latin typeface="Calibri"/>
                <a:cs typeface="Calibri"/>
              </a:rPr>
              <a:t> </a:t>
            </a:r>
            <a:r>
              <a:rPr sz="2800" dirty="0">
                <a:latin typeface="Calibri"/>
                <a:cs typeface="Calibri"/>
              </a:rPr>
              <a:t>=</a:t>
            </a:r>
            <a:r>
              <a:rPr sz="2800" spc="-5" dirty="0">
                <a:latin typeface="Calibri"/>
                <a:cs typeface="Calibri"/>
              </a:rPr>
              <a:t> </a:t>
            </a:r>
            <a:r>
              <a:rPr sz="2800" spc="-15" dirty="0">
                <a:latin typeface="Calibri"/>
                <a:cs typeface="Calibri"/>
              </a:rPr>
              <a:t>JavaScript </a:t>
            </a:r>
            <a:r>
              <a:rPr sz="2800" spc="-5" dirty="0">
                <a:latin typeface="Calibri"/>
                <a:cs typeface="Calibri"/>
              </a:rPr>
              <a:t>VM</a:t>
            </a:r>
            <a:endParaRPr sz="2800">
              <a:latin typeface="Calibri"/>
              <a:cs typeface="Calibri"/>
            </a:endParaRPr>
          </a:p>
        </p:txBody>
      </p:sp>
      <p:grpSp>
        <p:nvGrpSpPr>
          <p:cNvPr id="4" name="object 4"/>
          <p:cNvGrpSpPr/>
          <p:nvPr/>
        </p:nvGrpSpPr>
        <p:grpSpPr>
          <a:xfrm>
            <a:off x="0" y="1615439"/>
            <a:ext cx="12189460" cy="3825240"/>
            <a:chOff x="0" y="1615439"/>
            <a:chExt cx="12189460" cy="3825240"/>
          </a:xfrm>
        </p:grpSpPr>
        <p:pic>
          <p:nvPicPr>
            <p:cNvPr id="5" name="object 5"/>
            <p:cNvPicPr/>
            <p:nvPr/>
          </p:nvPicPr>
          <p:blipFill>
            <a:blip r:embed="rId2" cstate="print"/>
            <a:stretch>
              <a:fillRect/>
            </a:stretch>
          </p:blipFill>
          <p:spPr>
            <a:xfrm>
              <a:off x="0" y="1615439"/>
              <a:ext cx="12188952" cy="3825239"/>
            </a:xfrm>
            <a:prstGeom prst="rect">
              <a:avLst/>
            </a:prstGeom>
          </p:spPr>
        </p:pic>
        <p:pic>
          <p:nvPicPr>
            <p:cNvPr id="6" name="object 6"/>
            <p:cNvPicPr/>
            <p:nvPr/>
          </p:nvPicPr>
          <p:blipFill>
            <a:blip r:embed="rId3" cstate="print"/>
            <a:stretch>
              <a:fillRect/>
            </a:stretch>
          </p:blipFill>
          <p:spPr>
            <a:xfrm>
              <a:off x="0" y="1807463"/>
              <a:ext cx="12188952" cy="3243072"/>
            </a:xfrm>
            <a:prstGeom prst="rect">
              <a:avLst/>
            </a:prstGeom>
          </p:spPr>
        </p:pic>
      </p:grpSp>
      <p:sp>
        <p:nvSpPr>
          <p:cNvPr id="7" name="object 7"/>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13</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14</a:t>
            </a:r>
          </a:p>
        </p:txBody>
      </p:sp>
      <p:sp>
        <p:nvSpPr>
          <p:cNvPr id="2" name="object 2"/>
          <p:cNvSpPr txBox="1">
            <a:spLocks noGrp="1"/>
          </p:cNvSpPr>
          <p:nvPr>
            <p:ph type="title"/>
          </p:nvPr>
        </p:nvSpPr>
        <p:spPr>
          <a:xfrm>
            <a:off x="916939" y="611124"/>
            <a:ext cx="7519670" cy="695960"/>
          </a:xfrm>
          <a:prstGeom prst="rect">
            <a:avLst/>
          </a:prstGeom>
        </p:spPr>
        <p:txBody>
          <a:bodyPr vert="horz" wrap="square" lIns="0" tIns="12700" rIns="0" bIns="0" rtlCol="0">
            <a:spAutoFit/>
          </a:bodyPr>
          <a:lstStyle/>
          <a:p>
            <a:pPr marL="12700">
              <a:lnSpc>
                <a:spcPct val="100000"/>
              </a:lnSpc>
              <a:spcBef>
                <a:spcPts val="100"/>
              </a:spcBef>
            </a:pPr>
            <a:r>
              <a:rPr spc="-10" dirty="0"/>
              <a:t>Set</a:t>
            </a:r>
            <a:r>
              <a:rPr dirty="0"/>
              <a:t> </a:t>
            </a:r>
            <a:r>
              <a:rPr spc="-10" dirty="0"/>
              <a:t>Deployment</a:t>
            </a:r>
            <a:r>
              <a:rPr spc="5" dirty="0"/>
              <a:t> </a:t>
            </a:r>
            <a:r>
              <a:rPr spc="-40" dirty="0"/>
              <a:t>Parameters</a:t>
            </a:r>
            <a:r>
              <a:rPr dirty="0"/>
              <a:t> </a:t>
            </a:r>
            <a:r>
              <a:rPr spc="-5" dirty="0"/>
              <a:t>(2/2)</a:t>
            </a:r>
          </a:p>
        </p:txBody>
      </p:sp>
      <p:sp>
        <p:nvSpPr>
          <p:cNvPr id="3" name="object 3"/>
          <p:cNvSpPr txBox="1"/>
          <p:nvPr/>
        </p:nvSpPr>
        <p:spPr>
          <a:xfrm>
            <a:off x="878839" y="1770379"/>
            <a:ext cx="10425430" cy="4250055"/>
          </a:xfrm>
          <a:prstGeom prst="rect">
            <a:avLst/>
          </a:prstGeom>
        </p:spPr>
        <p:txBody>
          <a:bodyPr vert="horz" wrap="square" lIns="0" tIns="86995" rIns="0" bIns="0" rtlCol="0">
            <a:spAutoFit/>
          </a:bodyPr>
          <a:lstStyle/>
          <a:p>
            <a:pPr marL="279400" marR="39370" indent="-228600" algn="just">
              <a:lnSpc>
                <a:spcPct val="79600"/>
              </a:lnSpc>
              <a:spcBef>
                <a:spcPts val="685"/>
              </a:spcBef>
              <a:buFont typeface="Arial MT"/>
              <a:buChar char="•"/>
              <a:tabLst>
                <a:tab pos="279400" algn="l"/>
              </a:tabLst>
            </a:pPr>
            <a:r>
              <a:rPr sz="2400" spc="-10" dirty="0">
                <a:latin typeface="Calibri"/>
                <a:cs typeface="Calibri"/>
              </a:rPr>
              <a:t>JavaScript </a:t>
            </a:r>
            <a:r>
              <a:rPr sz="2400" spc="-5" dirty="0">
                <a:latin typeface="Calibri"/>
                <a:cs typeface="Calibri"/>
              </a:rPr>
              <a:t>VM: All the </a:t>
            </a:r>
            <a:r>
              <a:rPr sz="2400" spc="-10" dirty="0">
                <a:latin typeface="Calibri"/>
                <a:cs typeface="Calibri"/>
              </a:rPr>
              <a:t>transactions </a:t>
            </a:r>
            <a:r>
              <a:rPr sz="2400" spc="-5" dirty="0">
                <a:latin typeface="Calibri"/>
                <a:cs typeface="Calibri"/>
              </a:rPr>
              <a:t>will </a:t>
            </a:r>
            <a:r>
              <a:rPr sz="2400" dirty="0">
                <a:latin typeface="Calibri"/>
                <a:cs typeface="Calibri"/>
              </a:rPr>
              <a:t>be </a:t>
            </a:r>
            <a:r>
              <a:rPr sz="2400" spc="-20" dirty="0">
                <a:latin typeface="Calibri"/>
                <a:cs typeface="Calibri"/>
              </a:rPr>
              <a:t>executed </a:t>
            </a:r>
            <a:r>
              <a:rPr sz="2400" spc="-5" dirty="0">
                <a:latin typeface="Calibri"/>
                <a:cs typeface="Calibri"/>
              </a:rPr>
              <a:t>in </a:t>
            </a:r>
            <a:r>
              <a:rPr sz="2400" dirty="0">
                <a:latin typeface="Calibri"/>
                <a:cs typeface="Calibri"/>
              </a:rPr>
              <a:t>a </a:t>
            </a:r>
            <a:r>
              <a:rPr sz="2400" spc="-10" dirty="0">
                <a:latin typeface="Calibri"/>
                <a:cs typeface="Calibri"/>
              </a:rPr>
              <a:t>sandbox blockchain </a:t>
            </a:r>
            <a:r>
              <a:rPr sz="2400" spc="-5" dirty="0">
                <a:latin typeface="Calibri"/>
                <a:cs typeface="Calibri"/>
              </a:rPr>
              <a:t>in the </a:t>
            </a:r>
            <a:r>
              <a:rPr sz="2400" spc="-530" dirty="0">
                <a:latin typeface="Calibri"/>
                <a:cs typeface="Calibri"/>
              </a:rPr>
              <a:t> </a:t>
            </a:r>
            <a:r>
              <a:rPr sz="2400" spc="-45" dirty="0">
                <a:latin typeface="Calibri"/>
                <a:cs typeface="Calibri"/>
              </a:rPr>
              <a:t>browser. </a:t>
            </a:r>
            <a:r>
              <a:rPr sz="2400" spc="-5" dirty="0">
                <a:latin typeface="Calibri"/>
                <a:cs typeface="Calibri"/>
              </a:rPr>
              <a:t>Nothing will </a:t>
            </a:r>
            <a:r>
              <a:rPr sz="2400" dirty="0">
                <a:latin typeface="Calibri"/>
                <a:cs typeface="Calibri"/>
              </a:rPr>
              <a:t>be </a:t>
            </a:r>
            <a:r>
              <a:rPr sz="2400" spc="-15" dirty="0">
                <a:latin typeface="Calibri"/>
                <a:cs typeface="Calibri"/>
              </a:rPr>
              <a:t>persisted </a:t>
            </a:r>
            <a:r>
              <a:rPr sz="2400" dirty="0">
                <a:latin typeface="Calibri"/>
                <a:cs typeface="Calibri"/>
              </a:rPr>
              <a:t>and a </a:t>
            </a:r>
            <a:r>
              <a:rPr sz="2400" spc="-10" dirty="0">
                <a:latin typeface="Calibri"/>
                <a:cs typeface="Calibri"/>
              </a:rPr>
              <a:t>page reload </a:t>
            </a:r>
            <a:r>
              <a:rPr sz="2400" spc="-5" dirty="0">
                <a:latin typeface="Calibri"/>
                <a:cs typeface="Calibri"/>
              </a:rPr>
              <a:t>will </a:t>
            </a:r>
            <a:r>
              <a:rPr sz="2400" spc="-15" dirty="0">
                <a:latin typeface="Calibri"/>
                <a:cs typeface="Calibri"/>
              </a:rPr>
              <a:t>restart </a:t>
            </a:r>
            <a:r>
              <a:rPr sz="2400" dirty="0">
                <a:latin typeface="Calibri"/>
                <a:cs typeface="Calibri"/>
              </a:rPr>
              <a:t>a </a:t>
            </a:r>
            <a:r>
              <a:rPr sz="2400" spc="-5" dirty="0">
                <a:latin typeface="Calibri"/>
                <a:cs typeface="Calibri"/>
              </a:rPr>
              <a:t>new </a:t>
            </a:r>
            <a:r>
              <a:rPr sz="2400" spc="-10" dirty="0">
                <a:latin typeface="Calibri"/>
                <a:cs typeface="Calibri"/>
              </a:rPr>
              <a:t>blockchain </a:t>
            </a:r>
            <a:r>
              <a:rPr sz="2400" spc="-5" dirty="0">
                <a:latin typeface="Calibri"/>
                <a:cs typeface="Calibri"/>
              </a:rPr>
              <a:t> </a:t>
            </a:r>
            <a:r>
              <a:rPr sz="2400" spc="-10" dirty="0">
                <a:latin typeface="Calibri"/>
                <a:cs typeface="Calibri"/>
              </a:rPr>
              <a:t>from</a:t>
            </a:r>
            <a:r>
              <a:rPr sz="2400" spc="-15" dirty="0">
                <a:latin typeface="Calibri"/>
                <a:cs typeface="Calibri"/>
              </a:rPr>
              <a:t> scratch,</a:t>
            </a:r>
            <a:r>
              <a:rPr sz="2400" spc="-5" dirty="0">
                <a:latin typeface="Calibri"/>
                <a:cs typeface="Calibri"/>
              </a:rPr>
              <a:t> the old one</a:t>
            </a:r>
            <a:r>
              <a:rPr sz="2400" dirty="0">
                <a:latin typeface="Calibri"/>
                <a:cs typeface="Calibri"/>
              </a:rPr>
              <a:t> </a:t>
            </a:r>
            <a:r>
              <a:rPr sz="2400" spc="-5" dirty="0">
                <a:latin typeface="Calibri"/>
                <a:cs typeface="Calibri"/>
              </a:rPr>
              <a:t>will</a:t>
            </a:r>
            <a:r>
              <a:rPr sz="2400" spc="-10" dirty="0">
                <a:latin typeface="Calibri"/>
                <a:cs typeface="Calibri"/>
              </a:rPr>
              <a:t> </a:t>
            </a:r>
            <a:r>
              <a:rPr sz="2400" spc="-5" dirty="0">
                <a:latin typeface="Calibri"/>
                <a:cs typeface="Calibri"/>
              </a:rPr>
              <a:t>not</a:t>
            </a:r>
            <a:r>
              <a:rPr sz="2400" spc="-10" dirty="0">
                <a:latin typeface="Calibri"/>
                <a:cs typeface="Calibri"/>
              </a:rPr>
              <a:t> </a:t>
            </a:r>
            <a:r>
              <a:rPr sz="2400" dirty="0">
                <a:latin typeface="Calibri"/>
                <a:cs typeface="Calibri"/>
              </a:rPr>
              <a:t>be </a:t>
            </a:r>
            <a:r>
              <a:rPr sz="2400" spc="-15" dirty="0">
                <a:latin typeface="Calibri"/>
                <a:cs typeface="Calibri"/>
              </a:rPr>
              <a:t>saved.</a:t>
            </a:r>
            <a:endParaRPr sz="2400">
              <a:latin typeface="Calibri"/>
              <a:cs typeface="Calibri"/>
            </a:endParaRPr>
          </a:p>
          <a:p>
            <a:pPr marL="279400" marR="158750" indent="-228600">
              <a:lnSpc>
                <a:spcPts val="2300"/>
              </a:lnSpc>
              <a:spcBef>
                <a:spcPts val="995"/>
              </a:spcBef>
              <a:buFont typeface="Arial MT"/>
              <a:buChar char="•"/>
              <a:tabLst>
                <a:tab pos="279400" algn="l"/>
              </a:tabLst>
            </a:pPr>
            <a:r>
              <a:rPr sz="2400" spc="-5" dirty="0">
                <a:latin typeface="Calibri"/>
                <a:cs typeface="Calibri"/>
              </a:rPr>
              <a:t>Injected </a:t>
            </a:r>
            <a:r>
              <a:rPr sz="2400" spc="-10" dirty="0">
                <a:latin typeface="Calibri"/>
                <a:cs typeface="Calibri"/>
              </a:rPr>
              <a:t>Provider: Remix </a:t>
            </a:r>
            <a:r>
              <a:rPr sz="2400" spc="-5" dirty="0">
                <a:latin typeface="Calibri"/>
                <a:cs typeface="Calibri"/>
              </a:rPr>
              <a:t>will connect</a:t>
            </a:r>
            <a:r>
              <a:rPr sz="2400" spc="-15" dirty="0">
                <a:latin typeface="Calibri"/>
                <a:cs typeface="Calibri"/>
              </a:rPr>
              <a:t> to</a:t>
            </a:r>
            <a:r>
              <a:rPr sz="2400" spc="-5" dirty="0">
                <a:latin typeface="Calibri"/>
                <a:cs typeface="Calibri"/>
              </a:rPr>
              <a:t> </a:t>
            </a:r>
            <a:r>
              <a:rPr sz="2400" dirty="0">
                <a:latin typeface="Calibri"/>
                <a:cs typeface="Calibri"/>
              </a:rPr>
              <a:t>an</a:t>
            </a:r>
            <a:r>
              <a:rPr sz="2400" spc="-5" dirty="0">
                <a:latin typeface="Calibri"/>
                <a:cs typeface="Calibri"/>
              </a:rPr>
              <a:t> </a:t>
            </a:r>
            <a:r>
              <a:rPr sz="2400" spc="-10" dirty="0">
                <a:latin typeface="Calibri"/>
                <a:cs typeface="Calibri"/>
              </a:rPr>
              <a:t>injected</a:t>
            </a:r>
            <a:r>
              <a:rPr sz="2400" spc="-5" dirty="0">
                <a:latin typeface="Calibri"/>
                <a:cs typeface="Calibri"/>
              </a:rPr>
              <a:t> </a:t>
            </a:r>
            <a:r>
              <a:rPr sz="2400" spc="-10" dirty="0">
                <a:latin typeface="Calibri"/>
                <a:cs typeface="Calibri"/>
              </a:rPr>
              <a:t>web3</a:t>
            </a:r>
            <a:r>
              <a:rPr sz="2400" spc="-15" dirty="0">
                <a:latin typeface="Calibri"/>
                <a:cs typeface="Calibri"/>
              </a:rPr>
              <a:t> </a:t>
            </a:r>
            <a:r>
              <a:rPr sz="2400" spc="-35" dirty="0">
                <a:latin typeface="Calibri"/>
                <a:cs typeface="Calibri"/>
              </a:rPr>
              <a:t>provider.</a:t>
            </a:r>
            <a:r>
              <a:rPr sz="2400" spc="-10" dirty="0">
                <a:latin typeface="Calibri"/>
                <a:cs typeface="Calibri"/>
              </a:rPr>
              <a:t> Mist </a:t>
            </a:r>
            <a:r>
              <a:rPr sz="2400" spc="-5" dirty="0">
                <a:latin typeface="Calibri"/>
                <a:cs typeface="Calibri"/>
              </a:rPr>
              <a:t>and </a:t>
            </a:r>
            <a:r>
              <a:rPr sz="2400" dirty="0">
                <a:latin typeface="Calibri"/>
                <a:cs typeface="Calibri"/>
              </a:rPr>
              <a:t> </a:t>
            </a:r>
            <a:r>
              <a:rPr sz="2400" spc="-10" dirty="0">
                <a:latin typeface="Calibri"/>
                <a:cs typeface="Calibri"/>
              </a:rPr>
              <a:t>Metamask </a:t>
            </a:r>
            <a:r>
              <a:rPr sz="2400" spc="-15" dirty="0">
                <a:latin typeface="Calibri"/>
                <a:cs typeface="Calibri"/>
              </a:rPr>
              <a:t>are</a:t>
            </a:r>
            <a:r>
              <a:rPr sz="2400" spc="5" dirty="0">
                <a:latin typeface="Calibri"/>
                <a:cs typeface="Calibri"/>
              </a:rPr>
              <a:t> </a:t>
            </a:r>
            <a:r>
              <a:rPr sz="2400" spc="-15" dirty="0">
                <a:latin typeface="Calibri"/>
                <a:cs typeface="Calibri"/>
              </a:rPr>
              <a:t>example</a:t>
            </a:r>
            <a:r>
              <a:rPr sz="2400" spc="5" dirty="0">
                <a:latin typeface="Calibri"/>
                <a:cs typeface="Calibri"/>
              </a:rPr>
              <a:t> </a:t>
            </a:r>
            <a:r>
              <a:rPr sz="2400" spc="-5" dirty="0">
                <a:latin typeface="Calibri"/>
                <a:cs typeface="Calibri"/>
              </a:rPr>
              <a:t>of</a:t>
            </a:r>
            <a:r>
              <a:rPr sz="2400" spc="5" dirty="0">
                <a:latin typeface="Calibri"/>
                <a:cs typeface="Calibri"/>
              </a:rPr>
              <a:t> </a:t>
            </a:r>
            <a:r>
              <a:rPr sz="2400" spc="-15" dirty="0">
                <a:latin typeface="Calibri"/>
                <a:cs typeface="Calibri"/>
              </a:rPr>
              <a:t>providers</a:t>
            </a:r>
            <a:r>
              <a:rPr sz="2400" spc="-10" dirty="0">
                <a:latin typeface="Calibri"/>
                <a:cs typeface="Calibri"/>
              </a:rPr>
              <a:t> that </a:t>
            </a:r>
            <a:r>
              <a:rPr sz="2400" spc="-5" dirty="0">
                <a:latin typeface="Calibri"/>
                <a:cs typeface="Calibri"/>
              </a:rPr>
              <a:t>inject web3,</a:t>
            </a:r>
            <a:r>
              <a:rPr sz="2400" dirty="0">
                <a:latin typeface="Calibri"/>
                <a:cs typeface="Calibri"/>
              </a:rPr>
              <a:t> </a:t>
            </a:r>
            <a:r>
              <a:rPr sz="2400" spc="-5" dirty="0">
                <a:latin typeface="Calibri"/>
                <a:cs typeface="Calibri"/>
              </a:rPr>
              <a:t>thus</a:t>
            </a:r>
            <a:r>
              <a:rPr sz="2400" spc="-10" dirty="0">
                <a:latin typeface="Calibri"/>
                <a:cs typeface="Calibri"/>
              </a:rPr>
              <a:t> </a:t>
            </a:r>
            <a:r>
              <a:rPr sz="2400" spc="-5" dirty="0">
                <a:latin typeface="Calibri"/>
                <a:cs typeface="Calibri"/>
              </a:rPr>
              <a:t>they</a:t>
            </a:r>
            <a:r>
              <a:rPr sz="2400" dirty="0">
                <a:latin typeface="Calibri"/>
                <a:cs typeface="Calibri"/>
              </a:rPr>
              <a:t> </a:t>
            </a:r>
            <a:r>
              <a:rPr sz="2400" spc="-10" dirty="0">
                <a:latin typeface="Calibri"/>
                <a:cs typeface="Calibri"/>
              </a:rPr>
              <a:t>can</a:t>
            </a:r>
            <a:r>
              <a:rPr sz="2400" dirty="0">
                <a:latin typeface="Calibri"/>
                <a:cs typeface="Calibri"/>
              </a:rPr>
              <a:t> be</a:t>
            </a:r>
            <a:r>
              <a:rPr sz="2400" spc="5" dirty="0">
                <a:latin typeface="Calibri"/>
                <a:cs typeface="Calibri"/>
              </a:rPr>
              <a:t> </a:t>
            </a:r>
            <a:r>
              <a:rPr sz="2400" spc="-5" dirty="0">
                <a:latin typeface="Calibri"/>
                <a:cs typeface="Calibri"/>
              </a:rPr>
              <a:t>used with </a:t>
            </a:r>
            <a:r>
              <a:rPr sz="2400" spc="-525" dirty="0">
                <a:latin typeface="Calibri"/>
                <a:cs typeface="Calibri"/>
              </a:rPr>
              <a:t> </a:t>
            </a:r>
            <a:r>
              <a:rPr sz="2400" spc="-5" dirty="0">
                <a:latin typeface="Calibri"/>
                <a:cs typeface="Calibri"/>
              </a:rPr>
              <a:t>this</a:t>
            </a:r>
            <a:r>
              <a:rPr sz="2400" spc="-15" dirty="0">
                <a:latin typeface="Calibri"/>
                <a:cs typeface="Calibri"/>
              </a:rPr>
              <a:t> </a:t>
            </a:r>
            <a:r>
              <a:rPr sz="2400" spc="-5" dirty="0">
                <a:latin typeface="Calibri"/>
                <a:cs typeface="Calibri"/>
              </a:rPr>
              <a:t>option.</a:t>
            </a:r>
            <a:endParaRPr sz="2400">
              <a:latin typeface="Calibri"/>
              <a:cs typeface="Calibri"/>
            </a:endParaRPr>
          </a:p>
          <a:p>
            <a:pPr marL="279400" marR="502284" indent="-228600">
              <a:lnSpc>
                <a:spcPts val="2300"/>
              </a:lnSpc>
              <a:spcBef>
                <a:spcPts val="1090"/>
              </a:spcBef>
              <a:buFont typeface="Arial MT"/>
              <a:buChar char="•"/>
              <a:tabLst>
                <a:tab pos="279400" algn="l"/>
              </a:tabLst>
            </a:pPr>
            <a:r>
              <a:rPr sz="2400" spc="-25" dirty="0">
                <a:latin typeface="Calibri"/>
                <a:cs typeface="Calibri"/>
              </a:rPr>
              <a:t>Web3</a:t>
            </a:r>
            <a:r>
              <a:rPr sz="2400" spc="-10" dirty="0">
                <a:latin typeface="Calibri"/>
                <a:cs typeface="Calibri"/>
              </a:rPr>
              <a:t> Provider:</a:t>
            </a:r>
            <a:r>
              <a:rPr sz="2400" spc="-5" dirty="0">
                <a:latin typeface="Calibri"/>
                <a:cs typeface="Calibri"/>
              </a:rPr>
              <a:t> </a:t>
            </a:r>
            <a:r>
              <a:rPr sz="2400" spc="-10" dirty="0">
                <a:latin typeface="Calibri"/>
                <a:cs typeface="Calibri"/>
              </a:rPr>
              <a:t>Remix </a:t>
            </a:r>
            <a:r>
              <a:rPr sz="2400" spc="-5" dirty="0">
                <a:latin typeface="Calibri"/>
                <a:cs typeface="Calibri"/>
              </a:rPr>
              <a:t>will connect</a:t>
            </a:r>
            <a:r>
              <a:rPr sz="2400" spc="-15" dirty="0">
                <a:latin typeface="Calibri"/>
                <a:cs typeface="Calibri"/>
              </a:rPr>
              <a:t> to</a:t>
            </a:r>
            <a:r>
              <a:rPr sz="2400" dirty="0">
                <a:latin typeface="Calibri"/>
                <a:cs typeface="Calibri"/>
              </a:rPr>
              <a:t> a</a:t>
            </a:r>
            <a:r>
              <a:rPr sz="2400" spc="-10" dirty="0">
                <a:latin typeface="Calibri"/>
                <a:cs typeface="Calibri"/>
              </a:rPr>
              <a:t> </a:t>
            </a:r>
            <a:r>
              <a:rPr sz="2400" spc="-15" dirty="0">
                <a:latin typeface="Calibri"/>
                <a:cs typeface="Calibri"/>
              </a:rPr>
              <a:t>remote</a:t>
            </a:r>
            <a:r>
              <a:rPr sz="2400" spc="5" dirty="0">
                <a:latin typeface="Calibri"/>
                <a:cs typeface="Calibri"/>
              </a:rPr>
              <a:t> </a:t>
            </a:r>
            <a:r>
              <a:rPr sz="2400" spc="-5" dirty="0">
                <a:latin typeface="Calibri"/>
                <a:cs typeface="Calibri"/>
              </a:rPr>
              <a:t>node.</a:t>
            </a:r>
            <a:r>
              <a:rPr sz="2400" spc="-10" dirty="0">
                <a:latin typeface="Calibri"/>
                <a:cs typeface="Calibri"/>
              </a:rPr>
              <a:t> </a:t>
            </a:r>
            <a:r>
              <a:rPr sz="2400" spc="-60" dirty="0">
                <a:latin typeface="Calibri"/>
                <a:cs typeface="Calibri"/>
              </a:rPr>
              <a:t>You</a:t>
            </a:r>
            <a:r>
              <a:rPr sz="2400" dirty="0">
                <a:latin typeface="Calibri"/>
                <a:cs typeface="Calibri"/>
              </a:rPr>
              <a:t> </a:t>
            </a:r>
            <a:r>
              <a:rPr sz="2400" spc="-5" dirty="0">
                <a:latin typeface="Calibri"/>
                <a:cs typeface="Calibri"/>
              </a:rPr>
              <a:t>will</a:t>
            </a:r>
            <a:r>
              <a:rPr sz="2400" spc="-10" dirty="0">
                <a:latin typeface="Calibri"/>
                <a:cs typeface="Calibri"/>
              </a:rPr>
              <a:t> </a:t>
            </a:r>
            <a:r>
              <a:rPr sz="2400" dirty="0">
                <a:latin typeface="Calibri"/>
                <a:cs typeface="Calibri"/>
              </a:rPr>
              <a:t>need </a:t>
            </a:r>
            <a:r>
              <a:rPr sz="2400" spc="-15" dirty="0">
                <a:latin typeface="Calibri"/>
                <a:cs typeface="Calibri"/>
              </a:rPr>
              <a:t>to</a:t>
            </a:r>
            <a:r>
              <a:rPr sz="2400" spc="-10" dirty="0">
                <a:latin typeface="Calibri"/>
                <a:cs typeface="Calibri"/>
              </a:rPr>
              <a:t> provide </a:t>
            </a:r>
            <a:r>
              <a:rPr sz="2400" spc="-525" dirty="0">
                <a:latin typeface="Calibri"/>
                <a:cs typeface="Calibri"/>
              </a:rPr>
              <a:t> </a:t>
            </a:r>
            <a:r>
              <a:rPr sz="2400" spc="-5" dirty="0">
                <a:latin typeface="Calibri"/>
                <a:cs typeface="Calibri"/>
              </a:rPr>
              <a:t>the URL address </a:t>
            </a:r>
            <a:r>
              <a:rPr sz="2400" spc="-15" dirty="0">
                <a:latin typeface="Calibri"/>
                <a:cs typeface="Calibri"/>
              </a:rPr>
              <a:t>to</a:t>
            </a:r>
            <a:r>
              <a:rPr sz="2400" spc="-10" dirty="0">
                <a:latin typeface="Calibri"/>
                <a:cs typeface="Calibri"/>
              </a:rPr>
              <a:t> </a:t>
            </a:r>
            <a:r>
              <a:rPr sz="2400" spc="-5" dirty="0">
                <a:latin typeface="Calibri"/>
                <a:cs typeface="Calibri"/>
              </a:rPr>
              <a:t>the selected</a:t>
            </a:r>
            <a:r>
              <a:rPr sz="2400" spc="5" dirty="0">
                <a:latin typeface="Calibri"/>
                <a:cs typeface="Calibri"/>
              </a:rPr>
              <a:t> </a:t>
            </a:r>
            <a:r>
              <a:rPr sz="2400" spc="-10" dirty="0">
                <a:latin typeface="Calibri"/>
                <a:cs typeface="Calibri"/>
              </a:rPr>
              <a:t>provider: geth,</a:t>
            </a:r>
            <a:r>
              <a:rPr sz="2400" spc="-5" dirty="0">
                <a:latin typeface="Calibri"/>
                <a:cs typeface="Calibri"/>
              </a:rPr>
              <a:t> parity or </a:t>
            </a:r>
            <a:r>
              <a:rPr sz="2400" spc="-15" dirty="0">
                <a:latin typeface="Calibri"/>
                <a:cs typeface="Calibri"/>
              </a:rPr>
              <a:t>any</a:t>
            </a:r>
            <a:r>
              <a:rPr sz="2400" dirty="0">
                <a:latin typeface="Calibri"/>
                <a:cs typeface="Calibri"/>
              </a:rPr>
              <a:t> </a:t>
            </a:r>
            <a:r>
              <a:rPr sz="2400" spc="-10" dirty="0">
                <a:latin typeface="Calibri"/>
                <a:cs typeface="Calibri"/>
              </a:rPr>
              <a:t>Ethereum </a:t>
            </a:r>
            <a:r>
              <a:rPr sz="2400" spc="-5" dirty="0">
                <a:latin typeface="Calibri"/>
                <a:cs typeface="Calibri"/>
              </a:rPr>
              <a:t>client.</a:t>
            </a:r>
            <a:endParaRPr sz="2400">
              <a:latin typeface="Calibri"/>
              <a:cs typeface="Calibri"/>
            </a:endParaRPr>
          </a:p>
          <a:p>
            <a:pPr>
              <a:lnSpc>
                <a:spcPct val="100000"/>
              </a:lnSpc>
              <a:spcBef>
                <a:spcPts val="30"/>
              </a:spcBef>
              <a:buFont typeface="Arial MT"/>
              <a:buChar char="•"/>
            </a:pPr>
            <a:endParaRPr sz="3500">
              <a:latin typeface="Calibri"/>
              <a:cs typeface="Calibri"/>
            </a:endParaRPr>
          </a:p>
          <a:p>
            <a:pPr marL="279400" marR="43180" indent="-228600">
              <a:lnSpc>
                <a:spcPts val="2300"/>
              </a:lnSpc>
              <a:buFont typeface="Arial MT"/>
              <a:buChar char="•"/>
              <a:tabLst>
                <a:tab pos="279400" algn="l"/>
              </a:tabLst>
            </a:pPr>
            <a:r>
              <a:rPr sz="2400" spc="-5" dirty="0">
                <a:latin typeface="Calibri"/>
                <a:cs typeface="Calibri"/>
              </a:rPr>
              <a:t>Gas</a:t>
            </a:r>
            <a:r>
              <a:rPr sz="2400" spc="-10" dirty="0">
                <a:latin typeface="Calibri"/>
                <a:cs typeface="Calibri"/>
              </a:rPr>
              <a:t> </a:t>
            </a:r>
            <a:r>
              <a:rPr sz="2400" spc="-5" dirty="0">
                <a:latin typeface="Calibri"/>
                <a:cs typeface="Calibri"/>
              </a:rPr>
              <a:t>Limit:</a:t>
            </a:r>
            <a:r>
              <a:rPr sz="2400" spc="-15" dirty="0">
                <a:latin typeface="Calibri"/>
                <a:cs typeface="Calibri"/>
              </a:rPr>
              <a:t> </a:t>
            </a:r>
            <a:r>
              <a:rPr sz="2400" dirty="0">
                <a:latin typeface="Calibri"/>
                <a:cs typeface="Calibri"/>
              </a:rPr>
              <a:t>The</a:t>
            </a:r>
            <a:r>
              <a:rPr sz="2400" spc="5" dirty="0">
                <a:latin typeface="Calibri"/>
                <a:cs typeface="Calibri"/>
              </a:rPr>
              <a:t> </a:t>
            </a:r>
            <a:r>
              <a:rPr sz="2400" spc="-10" dirty="0">
                <a:latin typeface="Calibri"/>
                <a:cs typeface="Calibri"/>
              </a:rPr>
              <a:t>maximum amount </a:t>
            </a:r>
            <a:r>
              <a:rPr sz="2400" spc="-5" dirty="0">
                <a:latin typeface="Calibri"/>
                <a:cs typeface="Calibri"/>
              </a:rPr>
              <a:t>of</a:t>
            </a:r>
            <a:r>
              <a:rPr sz="2400" spc="5" dirty="0">
                <a:latin typeface="Calibri"/>
                <a:cs typeface="Calibri"/>
              </a:rPr>
              <a:t> </a:t>
            </a:r>
            <a:r>
              <a:rPr sz="2400" spc="-20" dirty="0">
                <a:latin typeface="Calibri"/>
                <a:cs typeface="Calibri"/>
              </a:rPr>
              <a:t>gas</a:t>
            </a:r>
            <a:r>
              <a:rPr sz="2400" spc="-10" dirty="0">
                <a:latin typeface="Calibri"/>
                <a:cs typeface="Calibri"/>
              </a:rPr>
              <a:t> that</a:t>
            </a:r>
            <a:r>
              <a:rPr sz="2400" spc="-15" dirty="0">
                <a:latin typeface="Calibri"/>
                <a:cs typeface="Calibri"/>
              </a:rPr>
              <a:t> </a:t>
            </a:r>
            <a:r>
              <a:rPr sz="2400" spc="-10" dirty="0">
                <a:latin typeface="Calibri"/>
                <a:cs typeface="Calibri"/>
              </a:rPr>
              <a:t>can</a:t>
            </a:r>
            <a:r>
              <a:rPr sz="2400" dirty="0">
                <a:latin typeface="Calibri"/>
                <a:cs typeface="Calibri"/>
              </a:rPr>
              <a:t> be </a:t>
            </a:r>
            <a:r>
              <a:rPr sz="2400" spc="-5" dirty="0">
                <a:latin typeface="Calibri"/>
                <a:cs typeface="Calibri"/>
              </a:rPr>
              <a:t>set </a:t>
            </a:r>
            <a:r>
              <a:rPr sz="2400" spc="-20" dirty="0">
                <a:latin typeface="Calibri"/>
                <a:cs typeface="Calibri"/>
              </a:rPr>
              <a:t>for</a:t>
            </a:r>
            <a:r>
              <a:rPr sz="2400" spc="-5" dirty="0">
                <a:latin typeface="Calibri"/>
                <a:cs typeface="Calibri"/>
              </a:rPr>
              <a:t> all</a:t>
            </a:r>
            <a:r>
              <a:rPr sz="2400" spc="-10" dirty="0">
                <a:latin typeface="Calibri"/>
                <a:cs typeface="Calibri"/>
              </a:rPr>
              <a:t> </a:t>
            </a:r>
            <a:r>
              <a:rPr sz="2400" spc="-5" dirty="0">
                <a:latin typeface="Calibri"/>
                <a:cs typeface="Calibri"/>
              </a:rPr>
              <a:t>the</a:t>
            </a:r>
            <a:r>
              <a:rPr sz="2400" dirty="0">
                <a:latin typeface="Calibri"/>
                <a:cs typeface="Calibri"/>
              </a:rPr>
              <a:t> </a:t>
            </a:r>
            <a:r>
              <a:rPr sz="2400" spc="-5" dirty="0">
                <a:latin typeface="Calibri"/>
                <a:cs typeface="Calibri"/>
              </a:rPr>
              <a:t>instructions</a:t>
            </a:r>
            <a:r>
              <a:rPr sz="2400" spc="-10" dirty="0">
                <a:latin typeface="Calibri"/>
                <a:cs typeface="Calibri"/>
              </a:rPr>
              <a:t> </a:t>
            </a:r>
            <a:r>
              <a:rPr sz="2400" spc="-5" dirty="0">
                <a:latin typeface="Calibri"/>
                <a:cs typeface="Calibri"/>
              </a:rPr>
              <a:t>of</a:t>
            </a:r>
            <a:r>
              <a:rPr sz="2400" dirty="0">
                <a:latin typeface="Calibri"/>
                <a:cs typeface="Calibri"/>
              </a:rPr>
              <a:t> a </a:t>
            </a:r>
            <a:r>
              <a:rPr sz="2400" spc="-525" dirty="0">
                <a:latin typeface="Calibri"/>
                <a:cs typeface="Calibri"/>
              </a:rPr>
              <a:t> </a:t>
            </a:r>
            <a:r>
              <a:rPr sz="2400" spc="-15" dirty="0">
                <a:latin typeface="Calibri"/>
                <a:cs typeface="Calibri"/>
              </a:rPr>
              <a:t>contract.</a:t>
            </a:r>
            <a:endParaRPr sz="2400">
              <a:latin typeface="Calibri"/>
              <a:cs typeface="Calibri"/>
            </a:endParaRPr>
          </a:p>
          <a:p>
            <a:pPr marL="279400" indent="-228600">
              <a:lnSpc>
                <a:spcPct val="100000"/>
              </a:lnSpc>
              <a:spcBef>
                <a:spcPts val="434"/>
              </a:spcBef>
              <a:buFont typeface="Arial MT"/>
              <a:buChar char="•"/>
              <a:tabLst>
                <a:tab pos="279400" algn="l"/>
              </a:tabLst>
            </a:pPr>
            <a:r>
              <a:rPr sz="2400" spc="-25" dirty="0">
                <a:latin typeface="Calibri"/>
                <a:cs typeface="Calibri"/>
              </a:rPr>
              <a:t>Value:</a:t>
            </a:r>
            <a:r>
              <a:rPr sz="2400" spc="-10" dirty="0">
                <a:latin typeface="Calibri"/>
                <a:cs typeface="Calibri"/>
              </a:rPr>
              <a:t> </a:t>
            </a:r>
            <a:r>
              <a:rPr sz="2400" spc="-5" dirty="0">
                <a:latin typeface="Calibri"/>
                <a:cs typeface="Calibri"/>
              </a:rPr>
              <a:t>Input</a:t>
            </a:r>
            <a:r>
              <a:rPr sz="2400" spc="-10" dirty="0">
                <a:latin typeface="Calibri"/>
                <a:cs typeface="Calibri"/>
              </a:rPr>
              <a:t> </a:t>
            </a:r>
            <a:r>
              <a:rPr sz="2400" spc="-5" dirty="0">
                <a:latin typeface="Calibri"/>
                <a:cs typeface="Calibri"/>
              </a:rPr>
              <a:t>some</a:t>
            </a:r>
            <a:r>
              <a:rPr sz="2400" spc="5" dirty="0">
                <a:latin typeface="Calibri"/>
                <a:cs typeface="Calibri"/>
              </a:rPr>
              <a:t> </a:t>
            </a:r>
            <a:r>
              <a:rPr sz="2400" spc="-5" dirty="0">
                <a:latin typeface="Calibri"/>
                <a:cs typeface="Calibri"/>
              </a:rPr>
              <a:t>ether</a:t>
            </a:r>
            <a:r>
              <a:rPr sz="2400" dirty="0">
                <a:latin typeface="Calibri"/>
                <a:cs typeface="Calibri"/>
              </a:rPr>
              <a:t> </a:t>
            </a:r>
            <a:r>
              <a:rPr sz="2400" spc="-5" dirty="0">
                <a:latin typeface="Calibri"/>
                <a:cs typeface="Calibri"/>
              </a:rPr>
              <a:t>with the</a:t>
            </a:r>
            <a:r>
              <a:rPr sz="2400" dirty="0">
                <a:latin typeface="Calibri"/>
                <a:cs typeface="Calibri"/>
              </a:rPr>
              <a:t> </a:t>
            </a:r>
            <a:r>
              <a:rPr sz="2400" spc="-10" dirty="0">
                <a:latin typeface="Calibri"/>
                <a:cs typeface="Calibri"/>
              </a:rPr>
              <a:t>next </a:t>
            </a:r>
            <a:r>
              <a:rPr sz="2400" spc="-15" dirty="0">
                <a:latin typeface="Calibri"/>
                <a:cs typeface="Calibri"/>
              </a:rPr>
              <a:t>created</a:t>
            </a:r>
            <a:r>
              <a:rPr sz="2400" dirty="0">
                <a:latin typeface="Calibri"/>
                <a:cs typeface="Calibri"/>
              </a:rPr>
              <a:t> </a:t>
            </a:r>
            <a:r>
              <a:rPr sz="2400" spc="-10" dirty="0">
                <a:latin typeface="Calibri"/>
                <a:cs typeface="Calibri"/>
              </a:rPr>
              <a:t>transaction</a:t>
            </a:r>
            <a:r>
              <a:rPr sz="2400" spc="-5" dirty="0">
                <a:latin typeface="Calibri"/>
                <a:cs typeface="Calibri"/>
              </a:rPr>
              <a:t> </a:t>
            </a:r>
            <a:r>
              <a:rPr sz="2400" spc="-10" dirty="0">
                <a:latin typeface="Calibri"/>
                <a:cs typeface="Calibri"/>
              </a:rPr>
              <a:t>(wei</a:t>
            </a:r>
            <a:r>
              <a:rPr sz="2400" dirty="0">
                <a:latin typeface="Calibri"/>
                <a:cs typeface="Calibri"/>
              </a:rPr>
              <a:t> = </a:t>
            </a:r>
            <a:r>
              <a:rPr sz="2400" spc="-5" dirty="0">
                <a:latin typeface="Calibri"/>
                <a:cs typeface="Calibri"/>
              </a:rPr>
              <a:t>10</a:t>
            </a:r>
            <a:r>
              <a:rPr sz="2400" spc="-7" baseline="24305" dirty="0">
                <a:latin typeface="Calibri"/>
                <a:cs typeface="Calibri"/>
              </a:rPr>
              <a:t>-18</a:t>
            </a:r>
            <a:r>
              <a:rPr sz="2400" baseline="24305" dirty="0">
                <a:latin typeface="Calibri"/>
                <a:cs typeface="Calibri"/>
              </a:rPr>
              <a:t> </a:t>
            </a:r>
            <a:r>
              <a:rPr sz="2400" spc="-5" dirty="0">
                <a:latin typeface="Calibri"/>
                <a:cs typeface="Calibri"/>
              </a:rPr>
              <a:t>of</a:t>
            </a:r>
            <a:r>
              <a:rPr sz="2400" dirty="0">
                <a:latin typeface="Calibri"/>
                <a:cs typeface="Calibri"/>
              </a:rPr>
              <a:t> </a:t>
            </a:r>
            <a:r>
              <a:rPr sz="2400" spc="-5" dirty="0">
                <a:latin typeface="Calibri"/>
                <a:cs typeface="Calibri"/>
              </a:rPr>
              <a:t>ether).</a:t>
            </a:r>
            <a:endParaRPr sz="2400">
              <a:latin typeface="Calibri"/>
              <a:cs typeface="Calibri"/>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15</a:t>
            </a:r>
          </a:p>
        </p:txBody>
      </p:sp>
      <p:sp>
        <p:nvSpPr>
          <p:cNvPr id="2" name="object 2"/>
          <p:cNvSpPr txBox="1">
            <a:spLocks noGrp="1"/>
          </p:cNvSpPr>
          <p:nvPr>
            <p:ph type="title"/>
          </p:nvPr>
        </p:nvSpPr>
        <p:spPr>
          <a:xfrm>
            <a:off x="916939" y="611124"/>
            <a:ext cx="7277734" cy="695960"/>
          </a:xfrm>
          <a:prstGeom prst="rect">
            <a:avLst/>
          </a:prstGeom>
        </p:spPr>
        <p:txBody>
          <a:bodyPr vert="horz" wrap="square" lIns="0" tIns="12700" rIns="0" bIns="0" rtlCol="0">
            <a:spAutoFit/>
          </a:bodyPr>
          <a:lstStyle/>
          <a:p>
            <a:pPr marL="12700">
              <a:lnSpc>
                <a:spcPct val="100000"/>
              </a:lnSpc>
              <a:spcBef>
                <a:spcPts val="100"/>
              </a:spcBef>
            </a:pPr>
            <a:r>
              <a:rPr spc="-50" dirty="0"/>
              <a:t>Types</a:t>
            </a:r>
            <a:r>
              <a:rPr spc="-10" dirty="0"/>
              <a:t> </a:t>
            </a:r>
            <a:r>
              <a:rPr dirty="0"/>
              <a:t>of</a:t>
            </a:r>
            <a:r>
              <a:rPr spc="-5" dirty="0"/>
              <a:t> </a:t>
            </a:r>
            <a:r>
              <a:rPr spc="-15" dirty="0"/>
              <a:t>Blockchain</a:t>
            </a:r>
            <a:r>
              <a:rPr dirty="0"/>
              <a:t> </a:t>
            </a:r>
            <a:r>
              <a:rPr spc="-10" dirty="0"/>
              <a:t>Deployment</a:t>
            </a:r>
          </a:p>
        </p:txBody>
      </p:sp>
      <p:sp>
        <p:nvSpPr>
          <p:cNvPr id="3" name="object 3"/>
          <p:cNvSpPr txBox="1"/>
          <p:nvPr/>
        </p:nvSpPr>
        <p:spPr>
          <a:xfrm>
            <a:off x="916939" y="1795778"/>
            <a:ext cx="10198100" cy="3396615"/>
          </a:xfrm>
          <a:prstGeom prst="rect">
            <a:avLst/>
          </a:prstGeom>
        </p:spPr>
        <p:txBody>
          <a:bodyPr vert="horz" wrap="square" lIns="0" tIns="63500" rIns="0" bIns="0" rtlCol="0">
            <a:spAutoFit/>
          </a:bodyPr>
          <a:lstStyle/>
          <a:p>
            <a:pPr marL="241300" marR="352425" indent="-228600">
              <a:lnSpc>
                <a:spcPts val="3000"/>
              </a:lnSpc>
              <a:spcBef>
                <a:spcPts val="500"/>
              </a:spcBef>
              <a:buFont typeface="Arial MT"/>
              <a:buChar char="•"/>
              <a:tabLst>
                <a:tab pos="241300" algn="l"/>
              </a:tabLst>
            </a:pPr>
            <a:r>
              <a:rPr sz="2800" spc="-20" dirty="0">
                <a:latin typeface="Calibri"/>
                <a:cs typeface="Calibri"/>
              </a:rPr>
              <a:t>Private:</a:t>
            </a:r>
            <a:r>
              <a:rPr sz="2800" spc="5" dirty="0">
                <a:latin typeface="Calibri"/>
                <a:cs typeface="Calibri"/>
              </a:rPr>
              <a:t> </a:t>
            </a:r>
            <a:r>
              <a:rPr sz="2800" dirty="0">
                <a:latin typeface="Calibri"/>
                <a:cs typeface="Calibri"/>
              </a:rPr>
              <a:t>e.g.,</a:t>
            </a:r>
            <a:r>
              <a:rPr sz="2800" spc="5" dirty="0">
                <a:latin typeface="Calibri"/>
                <a:cs typeface="Calibri"/>
              </a:rPr>
              <a:t> </a:t>
            </a:r>
            <a:r>
              <a:rPr sz="2800" spc="-5" dirty="0">
                <a:latin typeface="Calibri"/>
                <a:cs typeface="Calibri"/>
              </a:rPr>
              <a:t>Ganache</a:t>
            </a:r>
            <a:r>
              <a:rPr sz="2800" dirty="0">
                <a:latin typeface="Calibri"/>
                <a:cs typeface="Calibri"/>
              </a:rPr>
              <a:t> </a:t>
            </a:r>
            <a:r>
              <a:rPr sz="2800" spc="-10" dirty="0">
                <a:latin typeface="Calibri"/>
                <a:cs typeface="Calibri"/>
              </a:rPr>
              <a:t>sets</a:t>
            </a:r>
            <a:r>
              <a:rPr sz="2800" spc="5" dirty="0">
                <a:latin typeface="Calibri"/>
                <a:cs typeface="Calibri"/>
              </a:rPr>
              <a:t> </a:t>
            </a:r>
            <a:r>
              <a:rPr sz="2800" dirty="0">
                <a:latin typeface="Calibri"/>
                <a:cs typeface="Calibri"/>
              </a:rPr>
              <a:t>a</a:t>
            </a:r>
            <a:r>
              <a:rPr sz="2800" spc="5" dirty="0">
                <a:latin typeface="Calibri"/>
                <a:cs typeface="Calibri"/>
              </a:rPr>
              <a:t> </a:t>
            </a:r>
            <a:r>
              <a:rPr sz="2800" spc="-10" dirty="0">
                <a:latin typeface="Calibri"/>
                <a:cs typeface="Calibri"/>
              </a:rPr>
              <a:t>personal</a:t>
            </a:r>
            <a:r>
              <a:rPr sz="2800" dirty="0">
                <a:latin typeface="Calibri"/>
                <a:cs typeface="Calibri"/>
              </a:rPr>
              <a:t> </a:t>
            </a:r>
            <a:r>
              <a:rPr sz="2800" spc="-15" dirty="0">
                <a:latin typeface="Calibri"/>
                <a:cs typeface="Calibri"/>
              </a:rPr>
              <a:t>Ethereum</a:t>
            </a:r>
            <a:r>
              <a:rPr sz="2800" spc="10" dirty="0">
                <a:latin typeface="Calibri"/>
                <a:cs typeface="Calibri"/>
              </a:rPr>
              <a:t> </a:t>
            </a:r>
            <a:r>
              <a:rPr sz="2800" spc="-10" dirty="0">
                <a:latin typeface="Calibri"/>
                <a:cs typeface="Calibri"/>
              </a:rPr>
              <a:t>blockchain</a:t>
            </a:r>
            <a:r>
              <a:rPr sz="2800" spc="10" dirty="0">
                <a:latin typeface="Calibri"/>
                <a:cs typeface="Calibri"/>
              </a:rPr>
              <a:t> </a:t>
            </a:r>
            <a:r>
              <a:rPr sz="2800" spc="-25" dirty="0">
                <a:latin typeface="Calibri"/>
                <a:cs typeface="Calibri"/>
              </a:rPr>
              <a:t>for </a:t>
            </a:r>
            <a:r>
              <a:rPr sz="2800" spc="-20" dirty="0">
                <a:latin typeface="Calibri"/>
                <a:cs typeface="Calibri"/>
              </a:rPr>
              <a:t> </a:t>
            </a:r>
            <a:r>
              <a:rPr sz="2800" dirty="0">
                <a:latin typeface="Calibri"/>
                <a:cs typeface="Calibri"/>
              </a:rPr>
              <a:t>running</a:t>
            </a:r>
            <a:r>
              <a:rPr sz="2800" spc="-10" dirty="0">
                <a:latin typeface="Calibri"/>
                <a:cs typeface="Calibri"/>
              </a:rPr>
              <a:t> </a:t>
            </a:r>
            <a:r>
              <a:rPr sz="2800" spc="-15" dirty="0">
                <a:latin typeface="Calibri"/>
                <a:cs typeface="Calibri"/>
              </a:rPr>
              <a:t>tests,</a:t>
            </a:r>
            <a:r>
              <a:rPr sz="2800" spc="10" dirty="0">
                <a:latin typeface="Calibri"/>
                <a:cs typeface="Calibri"/>
              </a:rPr>
              <a:t> </a:t>
            </a:r>
            <a:r>
              <a:rPr sz="2800" spc="-20" dirty="0">
                <a:latin typeface="Calibri"/>
                <a:cs typeface="Calibri"/>
              </a:rPr>
              <a:t>executing</a:t>
            </a:r>
            <a:r>
              <a:rPr sz="2800" spc="5" dirty="0">
                <a:latin typeface="Calibri"/>
                <a:cs typeface="Calibri"/>
              </a:rPr>
              <a:t> </a:t>
            </a:r>
            <a:r>
              <a:rPr sz="2800" spc="-5" dirty="0">
                <a:latin typeface="Calibri"/>
                <a:cs typeface="Calibri"/>
              </a:rPr>
              <a:t>commands,</a:t>
            </a:r>
            <a:r>
              <a:rPr sz="2800" spc="5" dirty="0">
                <a:latin typeface="Calibri"/>
                <a:cs typeface="Calibri"/>
              </a:rPr>
              <a:t> </a:t>
            </a:r>
            <a:r>
              <a:rPr sz="2800" spc="-5" dirty="0">
                <a:latin typeface="Calibri"/>
                <a:cs typeface="Calibri"/>
              </a:rPr>
              <a:t>and</a:t>
            </a:r>
            <a:r>
              <a:rPr sz="2800" spc="10" dirty="0">
                <a:latin typeface="Calibri"/>
                <a:cs typeface="Calibri"/>
              </a:rPr>
              <a:t> </a:t>
            </a:r>
            <a:r>
              <a:rPr sz="2800" spc="-5" dirty="0">
                <a:latin typeface="Calibri"/>
                <a:cs typeface="Calibri"/>
              </a:rPr>
              <a:t>inspecting</a:t>
            </a:r>
            <a:r>
              <a:rPr sz="2800" spc="5" dirty="0">
                <a:latin typeface="Calibri"/>
                <a:cs typeface="Calibri"/>
              </a:rPr>
              <a:t> </a:t>
            </a:r>
            <a:r>
              <a:rPr sz="2800" dirty="0">
                <a:latin typeface="Calibri"/>
                <a:cs typeface="Calibri"/>
              </a:rPr>
              <a:t>the </a:t>
            </a:r>
            <a:r>
              <a:rPr sz="2800" spc="-30" dirty="0">
                <a:latin typeface="Calibri"/>
                <a:cs typeface="Calibri"/>
              </a:rPr>
              <a:t>state</a:t>
            </a:r>
            <a:r>
              <a:rPr sz="2800" dirty="0">
                <a:latin typeface="Calibri"/>
                <a:cs typeface="Calibri"/>
              </a:rPr>
              <a:t> </a:t>
            </a:r>
            <a:r>
              <a:rPr sz="2800" spc="-5" dirty="0">
                <a:latin typeface="Calibri"/>
                <a:cs typeface="Calibri"/>
              </a:rPr>
              <a:t>while </a:t>
            </a:r>
            <a:r>
              <a:rPr sz="2800" spc="-615" dirty="0">
                <a:latin typeface="Calibri"/>
                <a:cs typeface="Calibri"/>
              </a:rPr>
              <a:t> </a:t>
            </a:r>
            <a:r>
              <a:rPr sz="2800" spc="-15" dirty="0">
                <a:latin typeface="Calibri"/>
                <a:cs typeface="Calibri"/>
              </a:rPr>
              <a:t>controlling</a:t>
            </a:r>
            <a:r>
              <a:rPr sz="2800" spc="-5" dirty="0">
                <a:latin typeface="Calibri"/>
                <a:cs typeface="Calibri"/>
              </a:rPr>
              <a:t> how</a:t>
            </a:r>
            <a:r>
              <a:rPr sz="2800" dirty="0">
                <a:latin typeface="Calibri"/>
                <a:cs typeface="Calibri"/>
              </a:rPr>
              <a:t> the</a:t>
            </a:r>
            <a:r>
              <a:rPr sz="2800" spc="-5" dirty="0">
                <a:latin typeface="Calibri"/>
                <a:cs typeface="Calibri"/>
              </a:rPr>
              <a:t> chain</a:t>
            </a:r>
            <a:r>
              <a:rPr sz="2800" dirty="0">
                <a:latin typeface="Calibri"/>
                <a:cs typeface="Calibri"/>
              </a:rPr>
              <a:t> </a:t>
            </a:r>
            <a:r>
              <a:rPr sz="2800" spc="-20" dirty="0">
                <a:latin typeface="Calibri"/>
                <a:cs typeface="Calibri"/>
              </a:rPr>
              <a:t>operates.</a:t>
            </a:r>
            <a:endParaRPr sz="2800">
              <a:latin typeface="Calibri"/>
              <a:cs typeface="Calibri"/>
            </a:endParaRPr>
          </a:p>
          <a:p>
            <a:pPr marL="241300" marR="5080" indent="-228600">
              <a:lnSpc>
                <a:spcPts val="3000"/>
              </a:lnSpc>
              <a:spcBef>
                <a:spcPts val="1105"/>
              </a:spcBef>
              <a:buFont typeface="Arial MT"/>
              <a:buChar char="•"/>
              <a:tabLst>
                <a:tab pos="241300" algn="l"/>
              </a:tabLst>
            </a:pPr>
            <a:r>
              <a:rPr sz="2800" spc="-5" dirty="0">
                <a:latin typeface="Calibri"/>
                <a:cs typeface="Calibri"/>
              </a:rPr>
              <a:t>Public</a:t>
            </a:r>
            <a:r>
              <a:rPr sz="2800" spc="5" dirty="0">
                <a:latin typeface="Calibri"/>
                <a:cs typeface="Calibri"/>
              </a:rPr>
              <a:t> </a:t>
            </a:r>
            <a:r>
              <a:rPr sz="2800" spc="-75" dirty="0">
                <a:latin typeface="Calibri"/>
                <a:cs typeface="Calibri"/>
              </a:rPr>
              <a:t>Test</a:t>
            </a:r>
            <a:r>
              <a:rPr sz="2800" spc="5" dirty="0">
                <a:latin typeface="Calibri"/>
                <a:cs typeface="Calibri"/>
              </a:rPr>
              <a:t> </a:t>
            </a:r>
            <a:r>
              <a:rPr sz="2800" spc="-35" dirty="0">
                <a:latin typeface="Calibri"/>
                <a:cs typeface="Calibri"/>
              </a:rPr>
              <a:t>(Testnet):</a:t>
            </a:r>
            <a:r>
              <a:rPr sz="2800" dirty="0">
                <a:latin typeface="Calibri"/>
                <a:cs typeface="Calibri"/>
              </a:rPr>
              <a:t> </a:t>
            </a:r>
            <a:r>
              <a:rPr sz="2800" spc="-30" dirty="0">
                <a:latin typeface="Calibri"/>
                <a:cs typeface="Calibri"/>
              </a:rPr>
              <a:t>Like</a:t>
            </a:r>
            <a:r>
              <a:rPr sz="2800" spc="5" dirty="0">
                <a:latin typeface="Calibri"/>
                <a:cs typeface="Calibri"/>
              </a:rPr>
              <a:t> </a:t>
            </a:r>
            <a:r>
              <a:rPr sz="2800" spc="-20" dirty="0">
                <a:latin typeface="Calibri"/>
                <a:cs typeface="Calibri"/>
              </a:rPr>
              <a:t>Ropsten,</a:t>
            </a:r>
            <a:r>
              <a:rPr sz="2800" spc="5" dirty="0">
                <a:latin typeface="Calibri"/>
                <a:cs typeface="Calibri"/>
              </a:rPr>
              <a:t> </a:t>
            </a:r>
            <a:r>
              <a:rPr sz="2800" spc="-25" dirty="0">
                <a:latin typeface="Calibri"/>
                <a:cs typeface="Calibri"/>
              </a:rPr>
              <a:t>Kovan</a:t>
            </a:r>
            <a:r>
              <a:rPr sz="2800" spc="5" dirty="0">
                <a:latin typeface="Calibri"/>
                <a:cs typeface="Calibri"/>
              </a:rPr>
              <a:t> </a:t>
            </a:r>
            <a:r>
              <a:rPr sz="2800" spc="-5" dirty="0">
                <a:latin typeface="Calibri"/>
                <a:cs typeface="Calibri"/>
              </a:rPr>
              <a:t>and</a:t>
            </a:r>
            <a:r>
              <a:rPr sz="2800" spc="5" dirty="0">
                <a:latin typeface="Calibri"/>
                <a:cs typeface="Calibri"/>
              </a:rPr>
              <a:t> </a:t>
            </a:r>
            <a:r>
              <a:rPr sz="2800" spc="-20" dirty="0">
                <a:latin typeface="Calibri"/>
                <a:cs typeface="Calibri"/>
              </a:rPr>
              <a:t>Rinkeby</a:t>
            </a:r>
            <a:r>
              <a:rPr sz="2800" spc="5" dirty="0">
                <a:latin typeface="Calibri"/>
                <a:cs typeface="Calibri"/>
              </a:rPr>
              <a:t> </a:t>
            </a:r>
            <a:r>
              <a:rPr sz="2800" spc="-5" dirty="0">
                <a:latin typeface="Calibri"/>
                <a:cs typeface="Calibri"/>
              </a:rPr>
              <a:t>which</a:t>
            </a:r>
            <a:r>
              <a:rPr sz="2800" spc="5" dirty="0">
                <a:latin typeface="Calibri"/>
                <a:cs typeface="Calibri"/>
              </a:rPr>
              <a:t> </a:t>
            </a:r>
            <a:r>
              <a:rPr sz="2800" spc="-20" dirty="0">
                <a:latin typeface="Calibri"/>
                <a:cs typeface="Calibri"/>
              </a:rPr>
              <a:t>are </a:t>
            </a:r>
            <a:r>
              <a:rPr sz="2800" spc="-15" dirty="0">
                <a:latin typeface="Calibri"/>
                <a:cs typeface="Calibri"/>
              </a:rPr>
              <a:t> existing</a:t>
            </a:r>
            <a:r>
              <a:rPr sz="2800" spc="-5" dirty="0">
                <a:latin typeface="Calibri"/>
                <a:cs typeface="Calibri"/>
              </a:rPr>
              <a:t> public</a:t>
            </a:r>
            <a:r>
              <a:rPr sz="2800" spc="10" dirty="0">
                <a:latin typeface="Calibri"/>
                <a:cs typeface="Calibri"/>
              </a:rPr>
              <a:t> </a:t>
            </a:r>
            <a:r>
              <a:rPr sz="2800" spc="-10" dirty="0">
                <a:latin typeface="Calibri"/>
                <a:cs typeface="Calibri"/>
              </a:rPr>
              <a:t>blockchains</a:t>
            </a:r>
            <a:r>
              <a:rPr sz="2800" spc="15" dirty="0">
                <a:latin typeface="Calibri"/>
                <a:cs typeface="Calibri"/>
              </a:rPr>
              <a:t> </a:t>
            </a:r>
            <a:r>
              <a:rPr sz="2800" spc="-5" dirty="0">
                <a:latin typeface="Calibri"/>
                <a:cs typeface="Calibri"/>
              </a:rPr>
              <a:t>used</a:t>
            </a:r>
            <a:r>
              <a:rPr sz="2800" spc="10" dirty="0">
                <a:latin typeface="Calibri"/>
                <a:cs typeface="Calibri"/>
              </a:rPr>
              <a:t> </a:t>
            </a:r>
            <a:r>
              <a:rPr sz="2800" spc="-25" dirty="0">
                <a:latin typeface="Calibri"/>
                <a:cs typeface="Calibri"/>
              </a:rPr>
              <a:t>for</a:t>
            </a:r>
            <a:r>
              <a:rPr sz="2800" spc="5" dirty="0">
                <a:latin typeface="Calibri"/>
                <a:cs typeface="Calibri"/>
              </a:rPr>
              <a:t> </a:t>
            </a:r>
            <a:r>
              <a:rPr sz="2800" spc="-15" dirty="0">
                <a:latin typeface="Calibri"/>
                <a:cs typeface="Calibri"/>
              </a:rPr>
              <a:t>testing</a:t>
            </a:r>
            <a:r>
              <a:rPr sz="2800" dirty="0">
                <a:latin typeface="Calibri"/>
                <a:cs typeface="Calibri"/>
              </a:rPr>
              <a:t> </a:t>
            </a:r>
            <a:r>
              <a:rPr sz="2800" spc="-5" dirty="0">
                <a:latin typeface="Calibri"/>
                <a:cs typeface="Calibri"/>
              </a:rPr>
              <a:t>and</a:t>
            </a:r>
            <a:r>
              <a:rPr sz="2800" spc="15" dirty="0">
                <a:latin typeface="Calibri"/>
                <a:cs typeface="Calibri"/>
              </a:rPr>
              <a:t> </a:t>
            </a:r>
            <a:r>
              <a:rPr sz="2800" spc="-5" dirty="0">
                <a:latin typeface="Calibri"/>
                <a:cs typeface="Calibri"/>
              </a:rPr>
              <a:t>which</a:t>
            </a:r>
            <a:r>
              <a:rPr sz="2800" spc="10" dirty="0">
                <a:latin typeface="Calibri"/>
                <a:cs typeface="Calibri"/>
              </a:rPr>
              <a:t> </a:t>
            </a:r>
            <a:r>
              <a:rPr sz="2800" dirty="0">
                <a:latin typeface="Calibri"/>
                <a:cs typeface="Calibri"/>
              </a:rPr>
              <a:t>do</a:t>
            </a:r>
            <a:r>
              <a:rPr sz="2800" spc="5" dirty="0">
                <a:latin typeface="Calibri"/>
                <a:cs typeface="Calibri"/>
              </a:rPr>
              <a:t> </a:t>
            </a:r>
            <a:r>
              <a:rPr sz="2800" spc="-5" dirty="0">
                <a:latin typeface="Calibri"/>
                <a:cs typeface="Calibri"/>
              </a:rPr>
              <a:t>not</a:t>
            </a:r>
            <a:r>
              <a:rPr sz="2800" dirty="0">
                <a:latin typeface="Calibri"/>
                <a:cs typeface="Calibri"/>
              </a:rPr>
              <a:t> use </a:t>
            </a:r>
            <a:r>
              <a:rPr sz="2800" spc="-15" dirty="0">
                <a:latin typeface="Calibri"/>
                <a:cs typeface="Calibri"/>
              </a:rPr>
              <a:t>real </a:t>
            </a:r>
            <a:r>
              <a:rPr sz="2800" spc="-615" dirty="0">
                <a:latin typeface="Calibri"/>
                <a:cs typeface="Calibri"/>
              </a:rPr>
              <a:t> </a:t>
            </a:r>
            <a:r>
              <a:rPr sz="2800" dirty="0">
                <a:latin typeface="Calibri"/>
                <a:cs typeface="Calibri"/>
              </a:rPr>
              <a:t>funds.</a:t>
            </a:r>
            <a:r>
              <a:rPr sz="2800" spc="5" dirty="0">
                <a:latin typeface="Calibri"/>
                <a:cs typeface="Calibri"/>
              </a:rPr>
              <a:t> </a:t>
            </a:r>
            <a:r>
              <a:rPr sz="2800" dirty="0">
                <a:latin typeface="Calibri"/>
                <a:cs typeface="Calibri"/>
              </a:rPr>
              <a:t>Use</a:t>
            </a:r>
            <a:r>
              <a:rPr sz="2800" spc="-5" dirty="0">
                <a:latin typeface="Calibri"/>
                <a:cs typeface="Calibri"/>
              </a:rPr>
              <a:t> </a:t>
            </a:r>
            <a:r>
              <a:rPr sz="2800" spc="-15" dirty="0">
                <a:latin typeface="Calibri"/>
                <a:cs typeface="Calibri"/>
              </a:rPr>
              <a:t>faucet</a:t>
            </a:r>
            <a:r>
              <a:rPr sz="2800" dirty="0">
                <a:latin typeface="Calibri"/>
                <a:cs typeface="Calibri"/>
              </a:rPr>
              <a:t> </a:t>
            </a:r>
            <a:r>
              <a:rPr sz="2800" spc="-25" dirty="0">
                <a:latin typeface="Calibri"/>
                <a:cs typeface="Calibri"/>
              </a:rPr>
              <a:t>for</a:t>
            </a:r>
            <a:r>
              <a:rPr sz="2800" dirty="0">
                <a:latin typeface="Calibri"/>
                <a:cs typeface="Calibri"/>
              </a:rPr>
              <a:t> </a:t>
            </a:r>
            <a:r>
              <a:rPr sz="2800" spc="-10" dirty="0">
                <a:latin typeface="Calibri"/>
                <a:cs typeface="Calibri"/>
              </a:rPr>
              <a:t>receiving</a:t>
            </a:r>
            <a:r>
              <a:rPr sz="2800" spc="-15" dirty="0">
                <a:latin typeface="Calibri"/>
                <a:cs typeface="Calibri"/>
              </a:rPr>
              <a:t> </a:t>
            </a:r>
            <a:r>
              <a:rPr sz="2800" spc="-5" dirty="0">
                <a:latin typeface="Calibri"/>
                <a:cs typeface="Calibri"/>
              </a:rPr>
              <a:t>initial</a:t>
            </a:r>
            <a:r>
              <a:rPr sz="2800" spc="5" dirty="0">
                <a:latin typeface="Calibri"/>
                <a:cs typeface="Calibri"/>
              </a:rPr>
              <a:t> </a:t>
            </a:r>
            <a:r>
              <a:rPr sz="2800" spc="-5" dirty="0">
                <a:latin typeface="Calibri"/>
                <a:cs typeface="Calibri"/>
              </a:rPr>
              <a:t>virtual </a:t>
            </a:r>
            <a:r>
              <a:rPr sz="2800" dirty="0">
                <a:latin typeface="Calibri"/>
                <a:cs typeface="Calibri"/>
              </a:rPr>
              <a:t>funds.</a:t>
            </a:r>
            <a:endParaRPr sz="2800">
              <a:latin typeface="Calibri"/>
              <a:cs typeface="Calibri"/>
            </a:endParaRPr>
          </a:p>
          <a:p>
            <a:pPr marL="241300" marR="177800" indent="-228600">
              <a:lnSpc>
                <a:spcPts val="3100"/>
              </a:lnSpc>
              <a:spcBef>
                <a:spcPts val="900"/>
              </a:spcBef>
              <a:buFont typeface="Arial MT"/>
              <a:buChar char="•"/>
              <a:tabLst>
                <a:tab pos="241300" algn="l"/>
              </a:tabLst>
            </a:pPr>
            <a:r>
              <a:rPr sz="2800" spc="-5" dirty="0">
                <a:latin typeface="Calibri"/>
                <a:cs typeface="Calibri"/>
              </a:rPr>
              <a:t>Public</a:t>
            </a:r>
            <a:r>
              <a:rPr sz="2800" spc="5" dirty="0">
                <a:latin typeface="Calibri"/>
                <a:cs typeface="Calibri"/>
              </a:rPr>
              <a:t> </a:t>
            </a:r>
            <a:r>
              <a:rPr sz="2800" spc="-15" dirty="0">
                <a:latin typeface="Calibri"/>
                <a:cs typeface="Calibri"/>
              </a:rPr>
              <a:t>Real</a:t>
            </a:r>
            <a:r>
              <a:rPr sz="2800" spc="5" dirty="0">
                <a:latin typeface="Calibri"/>
                <a:cs typeface="Calibri"/>
              </a:rPr>
              <a:t> </a:t>
            </a:r>
            <a:r>
              <a:rPr sz="2800" spc="-5" dirty="0">
                <a:latin typeface="Calibri"/>
                <a:cs typeface="Calibri"/>
              </a:rPr>
              <a:t>(Mainnet):</a:t>
            </a:r>
            <a:r>
              <a:rPr sz="2800" spc="5" dirty="0">
                <a:latin typeface="Calibri"/>
                <a:cs typeface="Calibri"/>
              </a:rPr>
              <a:t> </a:t>
            </a:r>
            <a:r>
              <a:rPr sz="2800" spc="-30" dirty="0">
                <a:latin typeface="Calibri"/>
                <a:cs typeface="Calibri"/>
              </a:rPr>
              <a:t>Like</a:t>
            </a:r>
            <a:r>
              <a:rPr sz="2800" spc="5" dirty="0">
                <a:latin typeface="Calibri"/>
                <a:cs typeface="Calibri"/>
              </a:rPr>
              <a:t> </a:t>
            </a:r>
            <a:r>
              <a:rPr sz="2800" spc="-15" dirty="0">
                <a:latin typeface="Calibri"/>
                <a:cs typeface="Calibri"/>
              </a:rPr>
              <a:t>Bitcoin</a:t>
            </a:r>
            <a:r>
              <a:rPr sz="2800" spc="10" dirty="0">
                <a:latin typeface="Calibri"/>
                <a:cs typeface="Calibri"/>
              </a:rPr>
              <a:t> </a:t>
            </a:r>
            <a:r>
              <a:rPr sz="2800" spc="-5" dirty="0">
                <a:latin typeface="Calibri"/>
                <a:cs typeface="Calibri"/>
              </a:rPr>
              <a:t>and</a:t>
            </a:r>
            <a:r>
              <a:rPr sz="2800" spc="10" dirty="0">
                <a:latin typeface="Calibri"/>
                <a:cs typeface="Calibri"/>
              </a:rPr>
              <a:t> </a:t>
            </a:r>
            <a:r>
              <a:rPr sz="2800" spc="-15" dirty="0">
                <a:latin typeface="Calibri"/>
                <a:cs typeface="Calibri"/>
              </a:rPr>
              <a:t>Ethereum</a:t>
            </a:r>
            <a:r>
              <a:rPr sz="2800" spc="10" dirty="0">
                <a:latin typeface="Calibri"/>
                <a:cs typeface="Calibri"/>
              </a:rPr>
              <a:t> </a:t>
            </a:r>
            <a:r>
              <a:rPr sz="2800" spc="-5" dirty="0">
                <a:latin typeface="Calibri"/>
                <a:cs typeface="Calibri"/>
              </a:rPr>
              <a:t>which</a:t>
            </a:r>
            <a:r>
              <a:rPr sz="2800" spc="10" dirty="0">
                <a:latin typeface="Calibri"/>
                <a:cs typeface="Calibri"/>
              </a:rPr>
              <a:t> </a:t>
            </a:r>
            <a:r>
              <a:rPr sz="2800" spc="-20" dirty="0">
                <a:latin typeface="Calibri"/>
                <a:cs typeface="Calibri"/>
              </a:rPr>
              <a:t>are</a:t>
            </a:r>
            <a:r>
              <a:rPr sz="2800" spc="5" dirty="0">
                <a:latin typeface="Calibri"/>
                <a:cs typeface="Calibri"/>
              </a:rPr>
              <a:t> </a:t>
            </a:r>
            <a:r>
              <a:rPr sz="2800" spc="-5" dirty="0">
                <a:latin typeface="Calibri"/>
                <a:cs typeface="Calibri"/>
              </a:rPr>
              <a:t>used</a:t>
            </a:r>
            <a:r>
              <a:rPr sz="2800" spc="10" dirty="0">
                <a:latin typeface="Calibri"/>
                <a:cs typeface="Calibri"/>
              </a:rPr>
              <a:t> </a:t>
            </a:r>
            <a:r>
              <a:rPr sz="2800" spc="-25" dirty="0">
                <a:latin typeface="Calibri"/>
                <a:cs typeface="Calibri"/>
              </a:rPr>
              <a:t>for </a:t>
            </a:r>
            <a:r>
              <a:rPr sz="2800" spc="-615" dirty="0">
                <a:latin typeface="Calibri"/>
                <a:cs typeface="Calibri"/>
              </a:rPr>
              <a:t> </a:t>
            </a:r>
            <a:r>
              <a:rPr sz="2800" spc="-15" dirty="0">
                <a:latin typeface="Calibri"/>
                <a:cs typeface="Calibri"/>
              </a:rPr>
              <a:t>real</a:t>
            </a:r>
            <a:r>
              <a:rPr sz="2800" spc="-5" dirty="0">
                <a:latin typeface="Calibri"/>
                <a:cs typeface="Calibri"/>
              </a:rPr>
              <a:t> and</a:t>
            </a:r>
            <a:r>
              <a:rPr sz="2800" dirty="0">
                <a:latin typeface="Calibri"/>
                <a:cs typeface="Calibri"/>
              </a:rPr>
              <a:t> </a:t>
            </a:r>
            <a:r>
              <a:rPr sz="2800" spc="-5" dirty="0">
                <a:latin typeface="Calibri"/>
                <a:cs typeface="Calibri"/>
              </a:rPr>
              <a:t>which</a:t>
            </a:r>
            <a:r>
              <a:rPr sz="2800" spc="5" dirty="0">
                <a:latin typeface="Calibri"/>
                <a:cs typeface="Calibri"/>
              </a:rPr>
              <a:t> </a:t>
            </a:r>
            <a:r>
              <a:rPr sz="2800" spc="-15" dirty="0">
                <a:latin typeface="Calibri"/>
                <a:cs typeface="Calibri"/>
              </a:rPr>
              <a:t>available</a:t>
            </a:r>
            <a:r>
              <a:rPr sz="2800" spc="-10" dirty="0">
                <a:latin typeface="Calibri"/>
                <a:cs typeface="Calibri"/>
              </a:rPr>
              <a:t> </a:t>
            </a:r>
            <a:r>
              <a:rPr sz="2800" spc="-25" dirty="0">
                <a:latin typeface="Calibri"/>
                <a:cs typeface="Calibri"/>
              </a:rPr>
              <a:t>for</a:t>
            </a:r>
            <a:r>
              <a:rPr sz="2800" dirty="0">
                <a:latin typeface="Calibri"/>
                <a:cs typeface="Calibri"/>
              </a:rPr>
              <a:t> </a:t>
            </a:r>
            <a:r>
              <a:rPr sz="2800" spc="-10" dirty="0">
                <a:latin typeface="Calibri"/>
                <a:cs typeface="Calibri"/>
              </a:rPr>
              <a:t>everybody</a:t>
            </a:r>
            <a:r>
              <a:rPr sz="2800" dirty="0">
                <a:latin typeface="Calibri"/>
                <a:cs typeface="Calibri"/>
              </a:rPr>
              <a:t> </a:t>
            </a:r>
            <a:r>
              <a:rPr sz="2800" spc="-15" dirty="0">
                <a:latin typeface="Calibri"/>
                <a:cs typeface="Calibri"/>
              </a:rPr>
              <a:t>to</a:t>
            </a:r>
            <a:r>
              <a:rPr sz="2800" dirty="0">
                <a:latin typeface="Calibri"/>
                <a:cs typeface="Calibri"/>
              </a:rPr>
              <a:t> </a:t>
            </a:r>
            <a:r>
              <a:rPr sz="2800" spc="-5" dirty="0">
                <a:latin typeface="Calibri"/>
                <a:cs typeface="Calibri"/>
              </a:rPr>
              <a:t>join.</a:t>
            </a:r>
            <a:endParaRPr sz="2800">
              <a:latin typeface="Calibri"/>
              <a:cs typeface="Calibri"/>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3751" y="0"/>
            <a:ext cx="10888980" cy="1293495"/>
          </a:xfrm>
          <a:prstGeom prst="rect">
            <a:avLst/>
          </a:prstGeom>
        </p:spPr>
        <p:txBody>
          <a:bodyPr vert="horz" wrap="square" lIns="0" tIns="93980" rIns="0" bIns="0" rtlCol="0">
            <a:spAutoFit/>
          </a:bodyPr>
          <a:lstStyle/>
          <a:p>
            <a:pPr marL="4762500" marR="5080" indent="-4750435">
              <a:lnSpc>
                <a:spcPts val="4700"/>
              </a:lnSpc>
              <a:spcBef>
                <a:spcPts val="740"/>
              </a:spcBef>
            </a:pPr>
            <a:r>
              <a:rPr spc="-5" dirty="0"/>
              <a:t>Deploy</a:t>
            </a:r>
            <a:r>
              <a:rPr spc="-10" dirty="0"/>
              <a:t> </a:t>
            </a:r>
            <a:r>
              <a:rPr dirty="0"/>
              <a:t>the </a:t>
            </a:r>
            <a:r>
              <a:rPr spc="-20" dirty="0"/>
              <a:t>Contract</a:t>
            </a:r>
            <a:r>
              <a:rPr dirty="0"/>
              <a:t> on</a:t>
            </a:r>
            <a:r>
              <a:rPr spc="-5" dirty="0"/>
              <a:t> </a:t>
            </a:r>
            <a:r>
              <a:rPr dirty="0"/>
              <a:t>the </a:t>
            </a:r>
            <a:r>
              <a:rPr spc="-30" dirty="0"/>
              <a:t>Private</a:t>
            </a:r>
            <a:r>
              <a:rPr spc="-5" dirty="0"/>
              <a:t> </a:t>
            </a:r>
            <a:r>
              <a:rPr spc="-10" dirty="0"/>
              <a:t>Blockchain</a:t>
            </a:r>
            <a:r>
              <a:rPr dirty="0"/>
              <a:t> of </a:t>
            </a:r>
            <a:r>
              <a:rPr spc="-980" dirty="0"/>
              <a:t> </a:t>
            </a:r>
            <a:r>
              <a:rPr spc="-25" dirty="0"/>
              <a:t>Remix</a:t>
            </a:r>
          </a:p>
        </p:txBody>
      </p:sp>
      <p:sp>
        <p:nvSpPr>
          <p:cNvPr id="3" name="object 3"/>
          <p:cNvSpPr txBox="1"/>
          <p:nvPr/>
        </p:nvSpPr>
        <p:spPr>
          <a:xfrm>
            <a:off x="793652" y="1076451"/>
            <a:ext cx="3619500" cy="45212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800" dirty="0">
                <a:latin typeface="Calibri"/>
                <a:cs typeface="Calibri"/>
              </a:rPr>
              <a:t>Run</a:t>
            </a:r>
            <a:r>
              <a:rPr sz="2800" spc="-20" dirty="0">
                <a:latin typeface="Calibri"/>
                <a:cs typeface="Calibri"/>
              </a:rPr>
              <a:t> </a:t>
            </a:r>
            <a:r>
              <a:rPr sz="2800" spc="-10" dirty="0">
                <a:latin typeface="Calibri"/>
                <a:cs typeface="Calibri"/>
              </a:rPr>
              <a:t>tab:</a:t>
            </a:r>
            <a:r>
              <a:rPr sz="2800" spc="-20" dirty="0">
                <a:latin typeface="Calibri"/>
                <a:cs typeface="Calibri"/>
              </a:rPr>
              <a:t> </a:t>
            </a:r>
            <a:r>
              <a:rPr sz="2800" spc="-10" dirty="0">
                <a:latin typeface="Calibri"/>
                <a:cs typeface="Calibri"/>
              </a:rPr>
              <a:t>Deploy</a:t>
            </a:r>
            <a:r>
              <a:rPr sz="2800" spc="-25" dirty="0">
                <a:latin typeface="Calibri"/>
                <a:cs typeface="Calibri"/>
              </a:rPr>
              <a:t> </a:t>
            </a:r>
            <a:r>
              <a:rPr sz="2800" spc="-15" dirty="0">
                <a:latin typeface="Calibri"/>
                <a:cs typeface="Calibri"/>
              </a:rPr>
              <a:t>button</a:t>
            </a:r>
            <a:endParaRPr sz="2800">
              <a:latin typeface="Calibri"/>
              <a:cs typeface="Calibri"/>
            </a:endParaRPr>
          </a:p>
        </p:txBody>
      </p:sp>
      <p:grpSp>
        <p:nvGrpSpPr>
          <p:cNvPr id="4" name="object 4"/>
          <p:cNvGrpSpPr/>
          <p:nvPr/>
        </p:nvGrpSpPr>
        <p:grpSpPr>
          <a:xfrm>
            <a:off x="0" y="1322832"/>
            <a:ext cx="12189460" cy="5535295"/>
            <a:chOff x="0" y="1322832"/>
            <a:chExt cx="12189460" cy="5535295"/>
          </a:xfrm>
        </p:grpSpPr>
        <p:pic>
          <p:nvPicPr>
            <p:cNvPr id="5" name="object 5"/>
            <p:cNvPicPr/>
            <p:nvPr/>
          </p:nvPicPr>
          <p:blipFill>
            <a:blip r:embed="rId2" cstate="print"/>
            <a:stretch>
              <a:fillRect/>
            </a:stretch>
          </p:blipFill>
          <p:spPr>
            <a:xfrm>
              <a:off x="0" y="1322832"/>
              <a:ext cx="12188952" cy="5535168"/>
            </a:xfrm>
            <a:prstGeom prst="rect">
              <a:avLst/>
            </a:prstGeom>
          </p:spPr>
        </p:pic>
        <p:pic>
          <p:nvPicPr>
            <p:cNvPr id="6" name="object 6"/>
            <p:cNvPicPr/>
            <p:nvPr/>
          </p:nvPicPr>
          <p:blipFill>
            <a:blip r:embed="rId3" cstate="print"/>
            <a:stretch>
              <a:fillRect/>
            </a:stretch>
          </p:blipFill>
          <p:spPr>
            <a:xfrm>
              <a:off x="152400" y="1517904"/>
              <a:ext cx="11887200" cy="5294376"/>
            </a:xfrm>
            <a:prstGeom prst="rect">
              <a:avLst/>
            </a:prstGeom>
          </p:spPr>
        </p:pic>
      </p:grpSp>
      <p:sp>
        <p:nvSpPr>
          <p:cNvPr id="7" name="object 7"/>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16</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55319" y="4319015"/>
            <a:ext cx="5450205" cy="2539365"/>
            <a:chOff x="655319" y="4319015"/>
            <a:chExt cx="5450205" cy="2539365"/>
          </a:xfrm>
        </p:grpSpPr>
        <p:pic>
          <p:nvPicPr>
            <p:cNvPr id="3" name="object 3"/>
            <p:cNvPicPr/>
            <p:nvPr/>
          </p:nvPicPr>
          <p:blipFill>
            <a:blip r:embed="rId2" cstate="print"/>
            <a:stretch>
              <a:fillRect/>
            </a:stretch>
          </p:blipFill>
          <p:spPr>
            <a:xfrm>
              <a:off x="655319" y="4319015"/>
              <a:ext cx="5449824" cy="2538984"/>
            </a:xfrm>
            <a:prstGeom prst="rect">
              <a:avLst/>
            </a:prstGeom>
          </p:spPr>
        </p:pic>
        <p:pic>
          <p:nvPicPr>
            <p:cNvPr id="4" name="object 4"/>
            <p:cNvPicPr/>
            <p:nvPr/>
          </p:nvPicPr>
          <p:blipFill>
            <a:blip r:embed="rId3" cstate="print"/>
            <a:stretch>
              <a:fillRect/>
            </a:stretch>
          </p:blipFill>
          <p:spPr>
            <a:xfrm>
              <a:off x="847343" y="4514087"/>
              <a:ext cx="4867656" cy="2225040"/>
            </a:xfrm>
            <a:prstGeom prst="rect">
              <a:avLst/>
            </a:prstGeom>
          </p:spPr>
        </p:pic>
      </p:grpSp>
      <p:sp>
        <p:nvSpPr>
          <p:cNvPr id="5" name="object 5"/>
          <p:cNvSpPr txBox="1">
            <a:spLocks noGrp="1"/>
          </p:cNvSpPr>
          <p:nvPr>
            <p:ph type="title"/>
          </p:nvPr>
        </p:nvSpPr>
        <p:spPr>
          <a:xfrm>
            <a:off x="916939" y="275845"/>
            <a:ext cx="5817870" cy="695960"/>
          </a:xfrm>
          <a:prstGeom prst="rect">
            <a:avLst/>
          </a:prstGeom>
        </p:spPr>
        <p:txBody>
          <a:bodyPr vert="horz" wrap="square" lIns="0" tIns="12700" rIns="0" bIns="0" rtlCol="0">
            <a:spAutoFit/>
          </a:bodyPr>
          <a:lstStyle/>
          <a:p>
            <a:pPr marL="12700">
              <a:lnSpc>
                <a:spcPct val="100000"/>
              </a:lnSpc>
              <a:spcBef>
                <a:spcPts val="100"/>
              </a:spcBef>
            </a:pPr>
            <a:r>
              <a:rPr spc="-25" dirty="0"/>
              <a:t>Interact</a:t>
            </a:r>
            <a:r>
              <a:rPr spc="-10" dirty="0"/>
              <a:t> </a:t>
            </a:r>
            <a:r>
              <a:rPr dirty="0"/>
              <a:t>with</a:t>
            </a:r>
            <a:r>
              <a:rPr spc="-10" dirty="0"/>
              <a:t> </a:t>
            </a:r>
            <a:r>
              <a:rPr dirty="0"/>
              <a:t>the</a:t>
            </a:r>
            <a:r>
              <a:rPr spc="-10" dirty="0"/>
              <a:t> </a:t>
            </a:r>
            <a:r>
              <a:rPr spc="-20" dirty="0"/>
              <a:t>Contract</a:t>
            </a:r>
          </a:p>
        </p:txBody>
      </p:sp>
      <p:sp>
        <p:nvSpPr>
          <p:cNvPr id="6" name="object 6"/>
          <p:cNvSpPr txBox="1"/>
          <p:nvPr/>
        </p:nvSpPr>
        <p:spPr>
          <a:xfrm>
            <a:off x="916939" y="975868"/>
            <a:ext cx="6458585" cy="1043940"/>
          </a:xfrm>
          <a:prstGeom prst="rect">
            <a:avLst/>
          </a:prstGeom>
        </p:spPr>
        <p:txBody>
          <a:bodyPr vert="horz" wrap="square" lIns="0" tIns="94615" rIns="0" bIns="0" rtlCol="0">
            <a:spAutoFit/>
          </a:bodyPr>
          <a:lstStyle/>
          <a:p>
            <a:pPr marL="241300" indent="-228600">
              <a:lnSpc>
                <a:spcPct val="100000"/>
              </a:lnSpc>
              <a:spcBef>
                <a:spcPts val="745"/>
              </a:spcBef>
              <a:buFont typeface="Arial MT"/>
              <a:buChar char="•"/>
              <a:tabLst>
                <a:tab pos="241300" algn="l"/>
              </a:tabLst>
            </a:pPr>
            <a:r>
              <a:rPr sz="2800" spc="-20" dirty="0">
                <a:latin typeface="Calibri"/>
                <a:cs typeface="Calibri"/>
              </a:rPr>
              <a:t>Setter</a:t>
            </a:r>
            <a:r>
              <a:rPr sz="2800" spc="-10" dirty="0">
                <a:latin typeface="Calibri"/>
                <a:cs typeface="Calibri"/>
              </a:rPr>
              <a:t> </a:t>
            </a:r>
            <a:r>
              <a:rPr sz="2800" dirty="0">
                <a:latin typeface="Calibri"/>
                <a:cs typeface="Calibri"/>
              </a:rPr>
              <a:t>= </a:t>
            </a:r>
            <a:r>
              <a:rPr sz="2800" spc="-20" dirty="0">
                <a:latin typeface="Calibri"/>
                <a:cs typeface="Calibri"/>
              </a:rPr>
              <a:t>Red</a:t>
            </a:r>
            <a:r>
              <a:rPr sz="2800" spc="-5" dirty="0">
                <a:latin typeface="Calibri"/>
                <a:cs typeface="Calibri"/>
              </a:rPr>
              <a:t> </a:t>
            </a:r>
            <a:r>
              <a:rPr sz="2800" spc="-10" dirty="0">
                <a:latin typeface="Calibri"/>
                <a:cs typeface="Calibri"/>
              </a:rPr>
              <a:t>Button:</a:t>
            </a:r>
            <a:r>
              <a:rPr sz="2800" dirty="0">
                <a:latin typeface="Calibri"/>
                <a:cs typeface="Calibri"/>
              </a:rPr>
              <a:t> </a:t>
            </a:r>
            <a:r>
              <a:rPr sz="2800" spc="-20" dirty="0">
                <a:latin typeface="Calibri"/>
                <a:cs typeface="Calibri"/>
              </a:rPr>
              <a:t>Creates</a:t>
            </a:r>
            <a:r>
              <a:rPr sz="2800" dirty="0">
                <a:latin typeface="Calibri"/>
                <a:cs typeface="Calibri"/>
              </a:rPr>
              <a:t> </a:t>
            </a:r>
            <a:r>
              <a:rPr sz="2800" spc="-10" dirty="0">
                <a:latin typeface="Calibri"/>
                <a:cs typeface="Calibri"/>
              </a:rPr>
              <a:t>transaction</a:t>
            </a:r>
            <a:endParaRPr sz="2800">
              <a:latin typeface="Calibri"/>
              <a:cs typeface="Calibri"/>
            </a:endParaRPr>
          </a:p>
          <a:p>
            <a:pPr marL="241300" indent="-228600">
              <a:lnSpc>
                <a:spcPct val="100000"/>
              </a:lnSpc>
              <a:spcBef>
                <a:spcPts val="650"/>
              </a:spcBef>
              <a:buFont typeface="Arial MT"/>
              <a:buChar char="•"/>
              <a:tabLst>
                <a:tab pos="241300" algn="l"/>
              </a:tabLst>
            </a:pPr>
            <a:r>
              <a:rPr sz="2800" spc="-20" dirty="0">
                <a:latin typeface="Calibri"/>
                <a:cs typeface="Calibri"/>
              </a:rPr>
              <a:t>Getter=</a:t>
            </a:r>
            <a:r>
              <a:rPr sz="2800" spc="5" dirty="0">
                <a:latin typeface="Calibri"/>
                <a:cs typeface="Calibri"/>
              </a:rPr>
              <a:t> </a:t>
            </a:r>
            <a:r>
              <a:rPr sz="2800" spc="-5" dirty="0">
                <a:latin typeface="Calibri"/>
                <a:cs typeface="Calibri"/>
              </a:rPr>
              <a:t>Blue</a:t>
            </a:r>
            <a:r>
              <a:rPr sz="2800" spc="-10" dirty="0">
                <a:latin typeface="Calibri"/>
                <a:cs typeface="Calibri"/>
              </a:rPr>
              <a:t> </a:t>
            </a:r>
            <a:r>
              <a:rPr sz="2800" spc="-15" dirty="0">
                <a:latin typeface="Calibri"/>
                <a:cs typeface="Calibri"/>
              </a:rPr>
              <a:t>Button:</a:t>
            </a:r>
            <a:r>
              <a:rPr sz="2800" spc="-5" dirty="0">
                <a:latin typeface="Calibri"/>
                <a:cs typeface="Calibri"/>
              </a:rPr>
              <a:t> </a:t>
            </a:r>
            <a:r>
              <a:rPr sz="2800" spc="-10" dirty="0">
                <a:latin typeface="Calibri"/>
                <a:cs typeface="Calibri"/>
              </a:rPr>
              <a:t>Just</a:t>
            </a:r>
            <a:r>
              <a:rPr sz="2800" dirty="0">
                <a:latin typeface="Calibri"/>
                <a:cs typeface="Calibri"/>
              </a:rPr>
              <a:t> </a:t>
            </a:r>
            <a:r>
              <a:rPr sz="2800" spc="-15" dirty="0">
                <a:latin typeface="Calibri"/>
                <a:cs typeface="Calibri"/>
              </a:rPr>
              <a:t>gives</a:t>
            </a:r>
            <a:r>
              <a:rPr sz="2800" dirty="0">
                <a:latin typeface="Calibri"/>
                <a:cs typeface="Calibri"/>
              </a:rPr>
              <a:t> </a:t>
            </a:r>
            <a:r>
              <a:rPr sz="2800" spc="-15" dirty="0">
                <a:latin typeface="Calibri"/>
                <a:cs typeface="Calibri"/>
              </a:rPr>
              <a:t>information</a:t>
            </a:r>
            <a:endParaRPr sz="2800">
              <a:latin typeface="Calibri"/>
              <a:cs typeface="Calibri"/>
            </a:endParaRPr>
          </a:p>
        </p:txBody>
      </p:sp>
      <p:sp>
        <p:nvSpPr>
          <p:cNvPr id="7" name="object 7"/>
          <p:cNvSpPr txBox="1"/>
          <p:nvPr/>
        </p:nvSpPr>
        <p:spPr>
          <a:xfrm>
            <a:off x="6300444" y="3491319"/>
            <a:ext cx="4114800" cy="369570"/>
          </a:xfrm>
          <a:prstGeom prst="rect">
            <a:avLst/>
          </a:prstGeom>
          <a:ln w="38100">
            <a:solidFill>
              <a:srgbClr val="4472C4"/>
            </a:solidFill>
          </a:ln>
        </p:spPr>
        <p:txBody>
          <a:bodyPr vert="horz" wrap="square" lIns="0" tIns="31750" rIns="0" bIns="0" rtlCol="0">
            <a:spAutoFit/>
          </a:bodyPr>
          <a:lstStyle/>
          <a:p>
            <a:pPr marL="90805">
              <a:lnSpc>
                <a:spcPct val="100000"/>
              </a:lnSpc>
              <a:spcBef>
                <a:spcPts val="250"/>
              </a:spcBef>
            </a:pPr>
            <a:r>
              <a:rPr sz="1800" spc="-10" dirty="0">
                <a:latin typeface="Calibri"/>
                <a:cs typeface="Calibri"/>
              </a:rPr>
              <a:t>Press</a:t>
            </a:r>
            <a:r>
              <a:rPr sz="1800" spc="-5" dirty="0">
                <a:latin typeface="Calibri"/>
                <a:cs typeface="Calibri"/>
              </a:rPr>
              <a:t> getBalance</a:t>
            </a:r>
            <a:r>
              <a:rPr sz="1800" spc="5" dirty="0">
                <a:latin typeface="Calibri"/>
                <a:cs typeface="Calibri"/>
              </a:rPr>
              <a:t> </a:t>
            </a:r>
            <a:r>
              <a:rPr sz="1800" spc="-15" dirty="0">
                <a:latin typeface="Calibri"/>
                <a:cs typeface="Calibri"/>
              </a:rPr>
              <a:t>to</a:t>
            </a:r>
            <a:r>
              <a:rPr sz="1800" spc="5" dirty="0">
                <a:latin typeface="Calibri"/>
                <a:cs typeface="Calibri"/>
              </a:rPr>
              <a:t> </a:t>
            </a:r>
            <a:r>
              <a:rPr sz="1800" spc="-5" dirty="0">
                <a:latin typeface="Calibri"/>
                <a:cs typeface="Calibri"/>
              </a:rPr>
              <a:t>see</a:t>
            </a:r>
            <a:r>
              <a:rPr sz="1800" spc="5" dirty="0">
                <a:latin typeface="Calibri"/>
                <a:cs typeface="Calibri"/>
              </a:rPr>
              <a:t> </a:t>
            </a:r>
            <a:r>
              <a:rPr sz="1800" spc="-5" dirty="0">
                <a:latin typeface="Calibri"/>
                <a:cs typeface="Calibri"/>
              </a:rPr>
              <a:t>the</a:t>
            </a:r>
            <a:r>
              <a:rPr sz="1800" spc="10" dirty="0">
                <a:latin typeface="Calibri"/>
                <a:cs typeface="Calibri"/>
              </a:rPr>
              <a:t> </a:t>
            </a:r>
            <a:r>
              <a:rPr sz="1800" spc="-5" dirty="0">
                <a:latin typeface="Calibri"/>
                <a:cs typeface="Calibri"/>
              </a:rPr>
              <a:t>initial</a:t>
            </a:r>
            <a:r>
              <a:rPr sz="1800" dirty="0">
                <a:latin typeface="Calibri"/>
                <a:cs typeface="Calibri"/>
              </a:rPr>
              <a:t> </a:t>
            </a:r>
            <a:r>
              <a:rPr sz="1800" spc="-5" dirty="0">
                <a:latin typeface="Calibri"/>
                <a:cs typeface="Calibri"/>
              </a:rPr>
              <a:t>amount</a:t>
            </a:r>
            <a:endParaRPr sz="1800">
              <a:latin typeface="Calibri"/>
              <a:cs typeface="Calibri"/>
            </a:endParaRPr>
          </a:p>
        </p:txBody>
      </p:sp>
      <p:sp>
        <p:nvSpPr>
          <p:cNvPr id="8" name="object 8"/>
          <p:cNvSpPr txBox="1"/>
          <p:nvPr/>
        </p:nvSpPr>
        <p:spPr>
          <a:xfrm>
            <a:off x="6400800" y="5323662"/>
            <a:ext cx="3907154" cy="646430"/>
          </a:xfrm>
          <a:prstGeom prst="rect">
            <a:avLst/>
          </a:prstGeom>
          <a:ln w="38100">
            <a:solidFill>
              <a:srgbClr val="FF0000"/>
            </a:solidFill>
          </a:ln>
        </p:spPr>
        <p:txBody>
          <a:bodyPr vert="horz" wrap="square" lIns="0" tIns="45720" rIns="0" bIns="0" rtlCol="0">
            <a:spAutoFit/>
          </a:bodyPr>
          <a:lstStyle/>
          <a:p>
            <a:pPr marL="90805" marR="229235">
              <a:lnSpc>
                <a:spcPts val="2110"/>
              </a:lnSpc>
              <a:spcBef>
                <a:spcPts val="360"/>
              </a:spcBef>
            </a:pPr>
            <a:r>
              <a:rPr sz="1800" spc="-5" dirty="0">
                <a:latin typeface="Calibri"/>
                <a:cs typeface="Calibri"/>
              </a:rPr>
              <a:t>Input </a:t>
            </a:r>
            <a:r>
              <a:rPr sz="1800" dirty="0">
                <a:latin typeface="Calibri"/>
                <a:cs typeface="Calibri"/>
              </a:rPr>
              <a:t>a </a:t>
            </a:r>
            <a:r>
              <a:rPr sz="1800" spc="-5" dirty="0">
                <a:latin typeface="Calibri"/>
                <a:cs typeface="Calibri"/>
              </a:rPr>
              <a:t>value</a:t>
            </a:r>
            <a:r>
              <a:rPr sz="1800" dirty="0">
                <a:latin typeface="Calibri"/>
                <a:cs typeface="Calibri"/>
              </a:rPr>
              <a:t> and</a:t>
            </a:r>
            <a:r>
              <a:rPr sz="1800" spc="5" dirty="0">
                <a:latin typeface="Calibri"/>
                <a:cs typeface="Calibri"/>
              </a:rPr>
              <a:t> </a:t>
            </a:r>
            <a:r>
              <a:rPr sz="1800" spc="-10" dirty="0">
                <a:latin typeface="Calibri"/>
                <a:cs typeface="Calibri"/>
              </a:rPr>
              <a:t>press</a:t>
            </a:r>
            <a:r>
              <a:rPr sz="1800" spc="-5" dirty="0">
                <a:latin typeface="Calibri"/>
                <a:cs typeface="Calibri"/>
              </a:rPr>
              <a:t> deposit</a:t>
            </a:r>
            <a:r>
              <a:rPr sz="1800" dirty="0">
                <a:latin typeface="Calibri"/>
                <a:cs typeface="Calibri"/>
              </a:rPr>
              <a:t> </a:t>
            </a:r>
            <a:r>
              <a:rPr sz="1800" spc="-10" dirty="0">
                <a:latin typeface="Calibri"/>
                <a:cs typeface="Calibri"/>
              </a:rPr>
              <a:t>button </a:t>
            </a:r>
            <a:r>
              <a:rPr sz="1800" spc="-395" dirty="0">
                <a:latin typeface="Calibri"/>
                <a:cs typeface="Calibri"/>
              </a:rPr>
              <a:t> </a:t>
            </a:r>
            <a:r>
              <a:rPr sz="1800" spc="-15" dirty="0">
                <a:latin typeface="Calibri"/>
                <a:cs typeface="Calibri"/>
              </a:rPr>
              <a:t>to</a:t>
            </a:r>
            <a:r>
              <a:rPr sz="1800" spc="-5" dirty="0">
                <a:latin typeface="Calibri"/>
                <a:cs typeface="Calibri"/>
              </a:rPr>
              <a:t> </a:t>
            </a:r>
            <a:r>
              <a:rPr sz="1800" spc="-15" dirty="0">
                <a:latin typeface="Calibri"/>
                <a:cs typeface="Calibri"/>
              </a:rPr>
              <a:t>create</a:t>
            </a:r>
            <a:r>
              <a:rPr sz="1800" dirty="0">
                <a:latin typeface="Calibri"/>
                <a:cs typeface="Calibri"/>
              </a:rPr>
              <a:t> and </a:t>
            </a:r>
            <a:r>
              <a:rPr sz="1800" spc="-5" dirty="0">
                <a:latin typeface="Calibri"/>
                <a:cs typeface="Calibri"/>
              </a:rPr>
              <a:t>confirm the</a:t>
            </a:r>
            <a:r>
              <a:rPr sz="1800" spc="5" dirty="0">
                <a:latin typeface="Calibri"/>
                <a:cs typeface="Calibri"/>
              </a:rPr>
              <a:t> </a:t>
            </a:r>
            <a:r>
              <a:rPr sz="1800" spc="-5" dirty="0">
                <a:latin typeface="Calibri"/>
                <a:cs typeface="Calibri"/>
              </a:rPr>
              <a:t>transaction</a:t>
            </a:r>
            <a:endParaRPr sz="1800">
              <a:latin typeface="Calibri"/>
              <a:cs typeface="Calibri"/>
            </a:endParaRPr>
          </a:p>
        </p:txBody>
      </p:sp>
      <p:sp>
        <p:nvSpPr>
          <p:cNvPr id="9" name="object 9"/>
          <p:cNvSpPr txBox="1"/>
          <p:nvPr/>
        </p:nvSpPr>
        <p:spPr>
          <a:xfrm>
            <a:off x="6400800" y="6055529"/>
            <a:ext cx="3907154" cy="369570"/>
          </a:xfrm>
          <a:prstGeom prst="rect">
            <a:avLst/>
          </a:prstGeom>
          <a:ln w="38100">
            <a:solidFill>
              <a:srgbClr val="4472C4"/>
            </a:solidFill>
          </a:ln>
        </p:spPr>
        <p:txBody>
          <a:bodyPr vert="horz" wrap="square" lIns="0" tIns="34290" rIns="0" bIns="0" rtlCol="0">
            <a:spAutoFit/>
          </a:bodyPr>
          <a:lstStyle/>
          <a:p>
            <a:pPr marL="90805">
              <a:lnSpc>
                <a:spcPct val="100000"/>
              </a:lnSpc>
              <a:spcBef>
                <a:spcPts val="270"/>
              </a:spcBef>
            </a:pPr>
            <a:r>
              <a:rPr sz="1800" spc="-10" dirty="0">
                <a:latin typeface="Calibri"/>
                <a:cs typeface="Calibri"/>
              </a:rPr>
              <a:t>Press</a:t>
            </a:r>
            <a:r>
              <a:rPr sz="1800" spc="-5" dirty="0">
                <a:latin typeface="Calibri"/>
                <a:cs typeface="Calibri"/>
              </a:rPr>
              <a:t> getBalance</a:t>
            </a:r>
            <a:r>
              <a:rPr sz="1800" spc="5" dirty="0">
                <a:latin typeface="Calibri"/>
                <a:cs typeface="Calibri"/>
              </a:rPr>
              <a:t> </a:t>
            </a:r>
            <a:r>
              <a:rPr sz="1800" spc="-10" dirty="0">
                <a:latin typeface="Calibri"/>
                <a:cs typeface="Calibri"/>
              </a:rPr>
              <a:t>again</a:t>
            </a:r>
            <a:r>
              <a:rPr sz="1800" spc="5" dirty="0">
                <a:latin typeface="Calibri"/>
                <a:cs typeface="Calibri"/>
              </a:rPr>
              <a:t> </a:t>
            </a:r>
            <a:r>
              <a:rPr sz="1800" spc="-15" dirty="0">
                <a:latin typeface="Calibri"/>
                <a:cs typeface="Calibri"/>
              </a:rPr>
              <a:t>to</a:t>
            </a:r>
            <a:r>
              <a:rPr sz="1800" dirty="0">
                <a:latin typeface="Calibri"/>
                <a:cs typeface="Calibri"/>
              </a:rPr>
              <a:t> </a:t>
            </a:r>
            <a:r>
              <a:rPr sz="1800" spc="-5" dirty="0">
                <a:latin typeface="Calibri"/>
                <a:cs typeface="Calibri"/>
              </a:rPr>
              <a:t>see</a:t>
            </a:r>
            <a:r>
              <a:rPr sz="1800" spc="5" dirty="0">
                <a:latin typeface="Calibri"/>
                <a:cs typeface="Calibri"/>
              </a:rPr>
              <a:t> </a:t>
            </a:r>
            <a:r>
              <a:rPr sz="1800" dirty="0">
                <a:latin typeface="Calibri"/>
                <a:cs typeface="Calibri"/>
              </a:rPr>
              <a:t>the</a:t>
            </a:r>
            <a:r>
              <a:rPr sz="1800" spc="5" dirty="0">
                <a:latin typeface="Calibri"/>
                <a:cs typeface="Calibri"/>
              </a:rPr>
              <a:t> </a:t>
            </a:r>
            <a:r>
              <a:rPr sz="1800" spc="-10" dirty="0">
                <a:latin typeface="Calibri"/>
                <a:cs typeface="Calibri"/>
              </a:rPr>
              <a:t>result</a:t>
            </a:r>
            <a:endParaRPr sz="1800">
              <a:latin typeface="Calibri"/>
              <a:cs typeface="Calibri"/>
            </a:endParaRPr>
          </a:p>
        </p:txBody>
      </p:sp>
      <p:grpSp>
        <p:nvGrpSpPr>
          <p:cNvPr id="10" name="object 10"/>
          <p:cNvGrpSpPr/>
          <p:nvPr/>
        </p:nvGrpSpPr>
        <p:grpSpPr>
          <a:xfrm>
            <a:off x="10408894" y="3484969"/>
            <a:ext cx="469900" cy="382270"/>
            <a:chOff x="10408894" y="3484969"/>
            <a:chExt cx="469900" cy="382270"/>
          </a:xfrm>
        </p:grpSpPr>
        <p:sp>
          <p:nvSpPr>
            <p:cNvPr id="11" name="object 11"/>
            <p:cNvSpPr/>
            <p:nvPr/>
          </p:nvSpPr>
          <p:spPr>
            <a:xfrm>
              <a:off x="10415244" y="3491319"/>
              <a:ext cx="457200" cy="369570"/>
            </a:xfrm>
            <a:custGeom>
              <a:avLst/>
              <a:gdLst/>
              <a:ahLst/>
              <a:cxnLst/>
              <a:rect l="l" t="t" r="r" b="b"/>
              <a:pathLst>
                <a:path w="457200" h="369570">
                  <a:moveTo>
                    <a:pt x="299237" y="0"/>
                  </a:moveTo>
                  <a:lnTo>
                    <a:pt x="157949" y="0"/>
                  </a:lnTo>
                  <a:lnTo>
                    <a:pt x="43649" y="70535"/>
                  </a:lnTo>
                  <a:lnTo>
                    <a:pt x="0" y="184670"/>
                  </a:lnTo>
                  <a:lnTo>
                    <a:pt x="43649" y="298805"/>
                  </a:lnTo>
                  <a:lnTo>
                    <a:pt x="157949" y="369341"/>
                  </a:lnTo>
                  <a:lnTo>
                    <a:pt x="299237" y="369341"/>
                  </a:lnTo>
                  <a:lnTo>
                    <a:pt x="413537" y="298805"/>
                  </a:lnTo>
                  <a:lnTo>
                    <a:pt x="457200" y="184670"/>
                  </a:lnTo>
                  <a:lnTo>
                    <a:pt x="413537" y="70535"/>
                  </a:lnTo>
                  <a:lnTo>
                    <a:pt x="299237" y="0"/>
                  </a:lnTo>
                  <a:close/>
                </a:path>
              </a:pathLst>
            </a:custGeom>
            <a:solidFill>
              <a:srgbClr val="4472C4"/>
            </a:solidFill>
          </p:spPr>
          <p:txBody>
            <a:bodyPr wrap="square" lIns="0" tIns="0" rIns="0" bIns="0" rtlCol="0"/>
            <a:lstStyle/>
            <a:p>
              <a:endParaRPr/>
            </a:p>
          </p:txBody>
        </p:sp>
        <p:sp>
          <p:nvSpPr>
            <p:cNvPr id="12" name="object 12"/>
            <p:cNvSpPr/>
            <p:nvPr/>
          </p:nvSpPr>
          <p:spPr>
            <a:xfrm>
              <a:off x="10415244" y="3491319"/>
              <a:ext cx="457200" cy="369570"/>
            </a:xfrm>
            <a:custGeom>
              <a:avLst/>
              <a:gdLst/>
              <a:ahLst/>
              <a:cxnLst/>
              <a:rect l="l" t="t" r="r" b="b"/>
              <a:pathLst>
                <a:path w="457200" h="369570">
                  <a:moveTo>
                    <a:pt x="0" y="184665"/>
                  </a:moveTo>
                  <a:lnTo>
                    <a:pt x="43658" y="70535"/>
                  </a:lnTo>
                  <a:lnTo>
                    <a:pt x="157959" y="0"/>
                  </a:lnTo>
                  <a:lnTo>
                    <a:pt x="299241" y="0"/>
                  </a:lnTo>
                  <a:lnTo>
                    <a:pt x="413541" y="70535"/>
                  </a:lnTo>
                  <a:lnTo>
                    <a:pt x="457200" y="184665"/>
                  </a:lnTo>
                  <a:lnTo>
                    <a:pt x="413541" y="298795"/>
                  </a:lnTo>
                  <a:lnTo>
                    <a:pt x="299241" y="369331"/>
                  </a:lnTo>
                  <a:lnTo>
                    <a:pt x="157959" y="369331"/>
                  </a:lnTo>
                  <a:lnTo>
                    <a:pt x="43658" y="298795"/>
                  </a:lnTo>
                  <a:lnTo>
                    <a:pt x="0" y="184665"/>
                  </a:lnTo>
                  <a:close/>
                </a:path>
              </a:pathLst>
            </a:custGeom>
            <a:ln w="12700">
              <a:solidFill>
                <a:srgbClr val="2F528F"/>
              </a:solidFill>
            </a:ln>
          </p:spPr>
          <p:txBody>
            <a:bodyPr wrap="square" lIns="0" tIns="0" rIns="0" bIns="0" rtlCol="0"/>
            <a:lstStyle/>
            <a:p>
              <a:endParaRPr/>
            </a:p>
          </p:txBody>
        </p:sp>
      </p:grpSp>
      <p:sp>
        <p:nvSpPr>
          <p:cNvPr id="13" name="object 13"/>
          <p:cNvSpPr txBox="1"/>
          <p:nvPr/>
        </p:nvSpPr>
        <p:spPr>
          <a:xfrm>
            <a:off x="10573194" y="3513835"/>
            <a:ext cx="14160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1</a:t>
            </a:r>
            <a:endParaRPr sz="1800">
              <a:latin typeface="Calibri"/>
              <a:cs typeface="Calibri"/>
            </a:endParaRPr>
          </a:p>
        </p:txBody>
      </p:sp>
      <p:grpSp>
        <p:nvGrpSpPr>
          <p:cNvPr id="14" name="object 14"/>
          <p:cNvGrpSpPr/>
          <p:nvPr/>
        </p:nvGrpSpPr>
        <p:grpSpPr>
          <a:xfrm>
            <a:off x="2330602" y="5704328"/>
            <a:ext cx="4070350" cy="593090"/>
            <a:chOff x="2330602" y="5704328"/>
            <a:chExt cx="4070350" cy="593090"/>
          </a:xfrm>
        </p:grpSpPr>
        <p:sp>
          <p:nvSpPr>
            <p:cNvPr id="15" name="object 15"/>
            <p:cNvSpPr/>
            <p:nvPr/>
          </p:nvSpPr>
          <p:spPr>
            <a:xfrm>
              <a:off x="2642831" y="5704328"/>
              <a:ext cx="3758565" cy="85725"/>
            </a:xfrm>
            <a:custGeom>
              <a:avLst/>
              <a:gdLst/>
              <a:ahLst/>
              <a:cxnLst/>
              <a:rect l="l" t="t" r="r" b="b"/>
              <a:pathLst>
                <a:path w="3758565" h="85725">
                  <a:moveTo>
                    <a:pt x="85725" y="0"/>
                  </a:moveTo>
                  <a:lnTo>
                    <a:pt x="0" y="42862"/>
                  </a:lnTo>
                  <a:lnTo>
                    <a:pt x="85725" y="85725"/>
                  </a:lnTo>
                  <a:lnTo>
                    <a:pt x="85725" y="57150"/>
                  </a:lnTo>
                  <a:lnTo>
                    <a:pt x="71437" y="57150"/>
                  </a:lnTo>
                  <a:lnTo>
                    <a:pt x="71437" y="28575"/>
                  </a:lnTo>
                  <a:lnTo>
                    <a:pt x="85724" y="28574"/>
                  </a:lnTo>
                  <a:lnTo>
                    <a:pt x="85725" y="0"/>
                  </a:lnTo>
                  <a:close/>
                </a:path>
                <a:path w="3758565" h="85725">
                  <a:moveTo>
                    <a:pt x="85725" y="28574"/>
                  </a:moveTo>
                  <a:lnTo>
                    <a:pt x="71437" y="28575"/>
                  </a:lnTo>
                  <a:lnTo>
                    <a:pt x="71437" y="57150"/>
                  </a:lnTo>
                  <a:lnTo>
                    <a:pt x="85725" y="57149"/>
                  </a:lnTo>
                  <a:lnTo>
                    <a:pt x="85725" y="28574"/>
                  </a:lnTo>
                  <a:close/>
                </a:path>
                <a:path w="3758565" h="85725">
                  <a:moveTo>
                    <a:pt x="85725" y="57149"/>
                  </a:moveTo>
                  <a:lnTo>
                    <a:pt x="71437" y="57150"/>
                  </a:lnTo>
                  <a:lnTo>
                    <a:pt x="85725" y="57150"/>
                  </a:lnTo>
                  <a:close/>
                </a:path>
                <a:path w="3758565" h="85725">
                  <a:moveTo>
                    <a:pt x="3757968" y="28573"/>
                  </a:moveTo>
                  <a:lnTo>
                    <a:pt x="85725" y="28574"/>
                  </a:lnTo>
                  <a:lnTo>
                    <a:pt x="85725" y="57149"/>
                  </a:lnTo>
                  <a:lnTo>
                    <a:pt x="3757968" y="57148"/>
                  </a:lnTo>
                  <a:lnTo>
                    <a:pt x="3757968" y="28573"/>
                  </a:lnTo>
                  <a:close/>
                </a:path>
              </a:pathLst>
            </a:custGeom>
            <a:solidFill>
              <a:srgbClr val="FF0000"/>
            </a:solidFill>
          </p:spPr>
          <p:txBody>
            <a:bodyPr wrap="square" lIns="0" tIns="0" rIns="0" bIns="0" rtlCol="0"/>
            <a:lstStyle/>
            <a:p>
              <a:endParaRPr/>
            </a:p>
          </p:txBody>
        </p:sp>
        <p:sp>
          <p:nvSpPr>
            <p:cNvPr id="16" name="object 16"/>
            <p:cNvSpPr/>
            <p:nvPr/>
          </p:nvSpPr>
          <p:spPr>
            <a:xfrm>
              <a:off x="2330602" y="6183047"/>
              <a:ext cx="4070350" cy="114300"/>
            </a:xfrm>
            <a:custGeom>
              <a:avLst/>
              <a:gdLst/>
              <a:ahLst/>
              <a:cxnLst/>
              <a:rect l="l" t="t" r="r" b="b"/>
              <a:pathLst>
                <a:path w="4070350" h="114300">
                  <a:moveTo>
                    <a:pt x="114300" y="0"/>
                  </a:moveTo>
                  <a:lnTo>
                    <a:pt x="0" y="57149"/>
                  </a:lnTo>
                  <a:lnTo>
                    <a:pt x="114300" y="114299"/>
                  </a:lnTo>
                  <a:lnTo>
                    <a:pt x="114300" y="76199"/>
                  </a:lnTo>
                  <a:lnTo>
                    <a:pt x="95250" y="76199"/>
                  </a:lnTo>
                  <a:lnTo>
                    <a:pt x="95250" y="38099"/>
                  </a:lnTo>
                  <a:lnTo>
                    <a:pt x="114300" y="38099"/>
                  </a:lnTo>
                  <a:lnTo>
                    <a:pt x="114300" y="0"/>
                  </a:lnTo>
                  <a:close/>
                </a:path>
                <a:path w="4070350" h="114300">
                  <a:moveTo>
                    <a:pt x="114300" y="38099"/>
                  </a:moveTo>
                  <a:lnTo>
                    <a:pt x="95250" y="38099"/>
                  </a:lnTo>
                  <a:lnTo>
                    <a:pt x="95250" y="76199"/>
                  </a:lnTo>
                  <a:lnTo>
                    <a:pt x="114300" y="76199"/>
                  </a:lnTo>
                  <a:lnTo>
                    <a:pt x="114300" y="38099"/>
                  </a:lnTo>
                  <a:close/>
                </a:path>
                <a:path w="4070350" h="114300">
                  <a:moveTo>
                    <a:pt x="114300" y="76199"/>
                  </a:moveTo>
                  <a:lnTo>
                    <a:pt x="95250" y="76199"/>
                  </a:lnTo>
                  <a:lnTo>
                    <a:pt x="114300" y="76199"/>
                  </a:lnTo>
                  <a:close/>
                </a:path>
                <a:path w="4070350" h="114300">
                  <a:moveTo>
                    <a:pt x="4070197" y="38098"/>
                  </a:moveTo>
                  <a:lnTo>
                    <a:pt x="114300" y="38099"/>
                  </a:lnTo>
                  <a:lnTo>
                    <a:pt x="114300" y="76199"/>
                  </a:lnTo>
                  <a:lnTo>
                    <a:pt x="4070197" y="76198"/>
                  </a:lnTo>
                  <a:lnTo>
                    <a:pt x="4070197" y="38098"/>
                  </a:lnTo>
                  <a:close/>
                </a:path>
              </a:pathLst>
            </a:custGeom>
            <a:solidFill>
              <a:srgbClr val="4472C4"/>
            </a:solidFill>
          </p:spPr>
          <p:txBody>
            <a:bodyPr wrap="square" lIns="0" tIns="0" rIns="0" bIns="0" rtlCol="0"/>
            <a:lstStyle/>
            <a:p>
              <a:endParaRPr/>
            </a:p>
          </p:txBody>
        </p:sp>
      </p:grpSp>
      <p:grpSp>
        <p:nvGrpSpPr>
          <p:cNvPr id="17" name="object 17"/>
          <p:cNvGrpSpPr/>
          <p:nvPr/>
        </p:nvGrpSpPr>
        <p:grpSpPr>
          <a:xfrm>
            <a:off x="10408894" y="5466372"/>
            <a:ext cx="469900" cy="382270"/>
            <a:chOff x="10408894" y="5466372"/>
            <a:chExt cx="469900" cy="382270"/>
          </a:xfrm>
        </p:grpSpPr>
        <p:sp>
          <p:nvSpPr>
            <p:cNvPr id="18" name="object 18"/>
            <p:cNvSpPr/>
            <p:nvPr/>
          </p:nvSpPr>
          <p:spPr>
            <a:xfrm>
              <a:off x="10415244" y="5472722"/>
              <a:ext cx="457200" cy="369570"/>
            </a:xfrm>
            <a:custGeom>
              <a:avLst/>
              <a:gdLst/>
              <a:ahLst/>
              <a:cxnLst/>
              <a:rect l="l" t="t" r="r" b="b"/>
              <a:pathLst>
                <a:path w="457200" h="369570">
                  <a:moveTo>
                    <a:pt x="299237" y="0"/>
                  </a:moveTo>
                  <a:lnTo>
                    <a:pt x="157949" y="0"/>
                  </a:lnTo>
                  <a:lnTo>
                    <a:pt x="43649" y="70535"/>
                  </a:lnTo>
                  <a:lnTo>
                    <a:pt x="0" y="184669"/>
                  </a:lnTo>
                  <a:lnTo>
                    <a:pt x="43649" y="298799"/>
                  </a:lnTo>
                  <a:lnTo>
                    <a:pt x="157949" y="369335"/>
                  </a:lnTo>
                  <a:lnTo>
                    <a:pt x="299237" y="369335"/>
                  </a:lnTo>
                  <a:lnTo>
                    <a:pt x="413537" y="298799"/>
                  </a:lnTo>
                  <a:lnTo>
                    <a:pt x="457200" y="184669"/>
                  </a:lnTo>
                  <a:lnTo>
                    <a:pt x="413537" y="70535"/>
                  </a:lnTo>
                  <a:lnTo>
                    <a:pt x="299237" y="0"/>
                  </a:lnTo>
                  <a:close/>
                </a:path>
              </a:pathLst>
            </a:custGeom>
            <a:solidFill>
              <a:srgbClr val="70AD47"/>
            </a:solidFill>
          </p:spPr>
          <p:txBody>
            <a:bodyPr wrap="square" lIns="0" tIns="0" rIns="0" bIns="0" rtlCol="0"/>
            <a:lstStyle/>
            <a:p>
              <a:endParaRPr/>
            </a:p>
          </p:txBody>
        </p:sp>
        <p:sp>
          <p:nvSpPr>
            <p:cNvPr id="19" name="object 19"/>
            <p:cNvSpPr/>
            <p:nvPr/>
          </p:nvSpPr>
          <p:spPr>
            <a:xfrm>
              <a:off x="10415244" y="5472722"/>
              <a:ext cx="457200" cy="369570"/>
            </a:xfrm>
            <a:custGeom>
              <a:avLst/>
              <a:gdLst/>
              <a:ahLst/>
              <a:cxnLst/>
              <a:rect l="l" t="t" r="r" b="b"/>
              <a:pathLst>
                <a:path w="457200" h="369570">
                  <a:moveTo>
                    <a:pt x="0" y="184665"/>
                  </a:moveTo>
                  <a:lnTo>
                    <a:pt x="43658" y="70535"/>
                  </a:lnTo>
                  <a:lnTo>
                    <a:pt x="157959" y="0"/>
                  </a:lnTo>
                  <a:lnTo>
                    <a:pt x="299241" y="0"/>
                  </a:lnTo>
                  <a:lnTo>
                    <a:pt x="413541" y="70535"/>
                  </a:lnTo>
                  <a:lnTo>
                    <a:pt x="457200" y="184665"/>
                  </a:lnTo>
                  <a:lnTo>
                    <a:pt x="413541" y="298795"/>
                  </a:lnTo>
                  <a:lnTo>
                    <a:pt x="299241" y="369331"/>
                  </a:lnTo>
                  <a:lnTo>
                    <a:pt x="157959" y="369331"/>
                  </a:lnTo>
                  <a:lnTo>
                    <a:pt x="43658" y="298795"/>
                  </a:lnTo>
                  <a:lnTo>
                    <a:pt x="0" y="184665"/>
                  </a:lnTo>
                  <a:close/>
                </a:path>
              </a:pathLst>
            </a:custGeom>
            <a:ln w="12700">
              <a:solidFill>
                <a:srgbClr val="507E32"/>
              </a:solidFill>
            </a:ln>
          </p:spPr>
          <p:txBody>
            <a:bodyPr wrap="square" lIns="0" tIns="0" rIns="0" bIns="0" rtlCol="0"/>
            <a:lstStyle/>
            <a:p>
              <a:endParaRPr/>
            </a:p>
          </p:txBody>
        </p:sp>
      </p:grpSp>
      <p:sp>
        <p:nvSpPr>
          <p:cNvPr id="20" name="object 20"/>
          <p:cNvSpPr txBox="1"/>
          <p:nvPr/>
        </p:nvSpPr>
        <p:spPr>
          <a:xfrm>
            <a:off x="10573194" y="5495035"/>
            <a:ext cx="14160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2</a:t>
            </a:r>
            <a:endParaRPr sz="1800">
              <a:latin typeface="Calibri"/>
              <a:cs typeface="Calibri"/>
            </a:endParaRPr>
          </a:p>
        </p:txBody>
      </p:sp>
      <p:grpSp>
        <p:nvGrpSpPr>
          <p:cNvPr id="21" name="object 21"/>
          <p:cNvGrpSpPr/>
          <p:nvPr/>
        </p:nvGrpSpPr>
        <p:grpSpPr>
          <a:xfrm>
            <a:off x="10408894" y="6049180"/>
            <a:ext cx="469900" cy="382270"/>
            <a:chOff x="10408894" y="6049180"/>
            <a:chExt cx="469900" cy="382270"/>
          </a:xfrm>
        </p:grpSpPr>
        <p:sp>
          <p:nvSpPr>
            <p:cNvPr id="22" name="object 22"/>
            <p:cNvSpPr/>
            <p:nvPr/>
          </p:nvSpPr>
          <p:spPr>
            <a:xfrm>
              <a:off x="10415244" y="6055530"/>
              <a:ext cx="457200" cy="369570"/>
            </a:xfrm>
            <a:custGeom>
              <a:avLst/>
              <a:gdLst/>
              <a:ahLst/>
              <a:cxnLst/>
              <a:rect l="l" t="t" r="r" b="b"/>
              <a:pathLst>
                <a:path w="457200" h="369570">
                  <a:moveTo>
                    <a:pt x="299237" y="0"/>
                  </a:moveTo>
                  <a:lnTo>
                    <a:pt x="157949" y="0"/>
                  </a:lnTo>
                  <a:lnTo>
                    <a:pt x="43649" y="70535"/>
                  </a:lnTo>
                  <a:lnTo>
                    <a:pt x="0" y="184665"/>
                  </a:lnTo>
                  <a:lnTo>
                    <a:pt x="43649" y="298795"/>
                  </a:lnTo>
                  <a:lnTo>
                    <a:pt x="157949" y="369331"/>
                  </a:lnTo>
                  <a:lnTo>
                    <a:pt x="299237" y="369331"/>
                  </a:lnTo>
                  <a:lnTo>
                    <a:pt x="413537" y="298795"/>
                  </a:lnTo>
                  <a:lnTo>
                    <a:pt x="457200" y="184665"/>
                  </a:lnTo>
                  <a:lnTo>
                    <a:pt x="413537" y="70535"/>
                  </a:lnTo>
                  <a:lnTo>
                    <a:pt x="299237" y="0"/>
                  </a:lnTo>
                  <a:close/>
                </a:path>
              </a:pathLst>
            </a:custGeom>
            <a:solidFill>
              <a:srgbClr val="4472C4"/>
            </a:solidFill>
          </p:spPr>
          <p:txBody>
            <a:bodyPr wrap="square" lIns="0" tIns="0" rIns="0" bIns="0" rtlCol="0"/>
            <a:lstStyle/>
            <a:p>
              <a:endParaRPr/>
            </a:p>
          </p:txBody>
        </p:sp>
        <p:sp>
          <p:nvSpPr>
            <p:cNvPr id="23" name="object 23"/>
            <p:cNvSpPr/>
            <p:nvPr/>
          </p:nvSpPr>
          <p:spPr>
            <a:xfrm>
              <a:off x="10415244" y="6055530"/>
              <a:ext cx="457200" cy="369570"/>
            </a:xfrm>
            <a:custGeom>
              <a:avLst/>
              <a:gdLst/>
              <a:ahLst/>
              <a:cxnLst/>
              <a:rect l="l" t="t" r="r" b="b"/>
              <a:pathLst>
                <a:path w="457200" h="369570">
                  <a:moveTo>
                    <a:pt x="0" y="184665"/>
                  </a:moveTo>
                  <a:lnTo>
                    <a:pt x="43658" y="70535"/>
                  </a:lnTo>
                  <a:lnTo>
                    <a:pt x="157959" y="0"/>
                  </a:lnTo>
                  <a:lnTo>
                    <a:pt x="299241" y="0"/>
                  </a:lnTo>
                  <a:lnTo>
                    <a:pt x="413541" y="70535"/>
                  </a:lnTo>
                  <a:lnTo>
                    <a:pt x="457200" y="184665"/>
                  </a:lnTo>
                  <a:lnTo>
                    <a:pt x="413541" y="298795"/>
                  </a:lnTo>
                  <a:lnTo>
                    <a:pt x="299241" y="369331"/>
                  </a:lnTo>
                  <a:lnTo>
                    <a:pt x="157959" y="369331"/>
                  </a:lnTo>
                  <a:lnTo>
                    <a:pt x="43658" y="298795"/>
                  </a:lnTo>
                  <a:lnTo>
                    <a:pt x="0" y="184665"/>
                  </a:lnTo>
                  <a:close/>
                </a:path>
              </a:pathLst>
            </a:custGeom>
            <a:ln w="12700">
              <a:solidFill>
                <a:srgbClr val="2F528F"/>
              </a:solidFill>
            </a:ln>
          </p:spPr>
          <p:txBody>
            <a:bodyPr wrap="square" lIns="0" tIns="0" rIns="0" bIns="0" rtlCol="0"/>
            <a:lstStyle/>
            <a:p>
              <a:endParaRPr/>
            </a:p>
          </p:txBody>
        </p:sp>
      </p:grpSp>
      <p:sp>
        <p:nvSpPr>
          <p:cNvPr id="24" name="object 24"/>
          <p:cNvSpPr txBox="1"/>
          <p:nvPr/>
        </p:nvSpPr>
        <p:spPr>
          <a:xfrm>
            <a:off x="10573194" y="6077203"/>
            <a:ext cx="14160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3</a:t>
            </a:r>
            <a:endParaRPr sz="1800">
              <a:latin typeface="Calibri"/>
              <a:cs typeface="Calibri"/>
            </a:endParaRPr>
          </a:p>
        </p:txBody>
      </p:sp>
      <p:grpSp>
        <p:nvGrpSpPr>
          <p:cNvPr id="25" name="object 25"/>
          <p:cNvGrpSpPr/>
          <p:nvPr/>
        </p:nvGrpSpPr>
        <p:grpSpPr>
          <a:xfrm>
            <a:off x="630936" y="1844039"/>
            <a:ext cx="5669915" cy="2822575"/>
            <a:chOff x="630936" y="1844039"/>
            <a:chExt cx="5669915" cy="2822575"/>
          </a:xfrm>
        </p:grpSpPr>
        <p:pic>
          <p:nvPicPr>
            <p:cNvPr id="26" name="object 26"/>
            <p:cNvPicPr/>
            <p:nvPr/>
          </p:nvPicPr>
          <p:blipFill>
            <a:blip r:embed="rId4" cstate="print"/>
            <a:stretch>
              <a:fillRect/>
            </a:stretch>
          </p:blipFill>
          <p:spPr>
            <a:xfrm>
              <a:off x="630936" y="1844039"/>
              <a:ext cx="5477256" cy="2822448"/>
            </a:xfrm>
            <a:prstGeom prst="rect">
              <a:avLst/>
            </a:prstGeom>
          </p:spPr>
        </p:pic>
        <p:pic>
          <p:nvPicPr>
            <p:cNvPr id="27" name="object 27"/>
            <p:cNvPicPr/>
            <p:nvPr/>
          </p:nvPicPr>
          <p:blipFill>
            <a:blip r:embed="rId5" cstate="print"/>
            <a:stretch>
              <a:fillRect/>
            </a:stretch>
          </p:blipFill>
          <p:spPr>
            <a:xfrm>
              <a:off x="822960" y="2036063"/>
              <a:ext cx="4892040" cy="2237232"/>
            </a:xfrm>
            <a:prstGeom prst="rect">
              <a:avLst/>
            </a:prstGeom>
          </p:spPr>
        </p:pic>
        <p:sp>
          <p:nvSpPr>
            <p:cNvPr id="28" name="object 28"/>
            <p:cNvSpPr/>
            <p:nvPr/>
          </p:nvSpPr>
          <p:spPr>
            <a:xfrm>
              <a:off x="2330602" y="3618839"/>
              <a:ext cx="3970020" cy="114300"/>
            </a:xfrm>
            <a:custGeom>
              <a:avLst/>
              <a:gdLst/>
              <a:ahLst/>
              <a:cxnLst/>
              <a:rect l="l" t="t" r="r" b="b"/>
              <a:pathLst>
                <a:path w="3970020" h="114300">
                  <a:moveTo>
                    <a:pt x="114300" y="0"/>
                  </a:moveTo>
                  <a:lnTo>
                    <a:pt x="0" y="57150"/>
                  </a:lnTo>
                  <a:lnTo>
                    <a:pt x="114300" y="114300"/>
                  </a:lnTo>
                  <a:lnTo>
                    <a:pt x="114300" y="76200"/>
                  </a:lnTo>
                  <a:lnTo>
                    <a:pt x="95250" y="76200"/>
                  </a:lnTo>
                  <a:lnTo>
                    <a:pt x="95250" y="38100"/>
                  </a:lnTo>
                  <a:lnTo>
                    <a:pt x="114300" y="38100"/>
                  </a:lnTo>
                  <a:lnTo>
                    <a:pt x="114300" y="0"/>
                  </a:lnTo>
                  <a:close/>
                </a:path>
                <a:path w="3970020" h="114300">
                  <a:moveTo>
                    <a:pt x="114300" y="38100"/>
                  </a:moveTo>
                  <a:lnTo>
                    <a:pt x="95250" y="38100"/>
                  </a:lnTo>
                  <a:lnTo>
                    <a:pt x="95250" y="76200"/>
                  </a:lnTo>
                  <a:lnTo>
                    <a:pt x="114300" y="76200"/>
                  </a:lnTo>
                  <a:lnTo>
                    <a:pt x="114300" y="38100"/>
                  </a:lnTo>
                  <a:close/>
                </a:path>
                <a:path w="3970020" h="114300">
                  <a:moveTo>
                    <a:pt x="3969842" y="38100"/>
                  </a:moveTo>
                  <a:lnTo>
                    <a:pt x="114300" y="38100"/>
                  </a:lnTo>
                  <a:lnTo>
                    <a:pt x="114300" y="76200"/>
                  </a:lnTo>
                  <a:lnTo>
                    <a:pt x="3969842" y="76200"/>
                  </a:lnTo>
                  <a:lnTo>
                    <a:pt x="3969842" y="38100"/>
                  </a:lnTo>
                  <a:close/>
                </a:path>
              </a:pathLst>
            </a:custGeom>
            <a:solidFill>
              <a:srgbClr val="4472C4"/>
            </a:solidFill>
          </p:spPr>
          <p:txBody>
            <a:bodyPr wrap="square" lIns="0" tIns="0" rIns="0" bIns="0" rtlCol="0"/>
            <a:lstStyle/>
            <a:p>
              <a:endParaRPr/>
            </a:p>
          </p:txBody>
        </p:sp>
      </p:grpSp>
      <p:sp>
        <p:nvSpPr>
          <p:cNvPr id="29" name="object 29"/>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17</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18</a:t>
            </a:r>
          </a:p>
        </p:txBody>
      </p:sp>
      <p:sp>
        <p:nvSpPr>
          <p:cNvPr id="2" name="object 2"/>
          <p:cNvSpPr txBox="1">
            <a:spLocks noGrp="1"/>
          </p:cNvSpPr>
          <p:nvPr>
            <p:ph type="title"/>
          </p:nvPr>
        </p:nvSpPr>
        <p:spPr>
          <a:xfrm>
            <a:off x="3953598" y="611124"/>
            <a:ext cx="4283075" cy="695960"/>
          </a:xfrm>
          <a:prstGeom prst="rect">
            <a:avLst/>
          </a:prstGeom>
        </p:spPr>
        <p:txBody>
          <a:bodyPr vert="horz" wrap="square" lIns="0" tIns="12700" rIns="0" bIns="0" rtlCol="0">
            <a:spAutoFit/>
          </a:bodyPr>
          <a:lstStyle/>
          <a:p>
            <a:pPr marL="12700">
              <a:lnSpc>
                <a:spcPct val="100000"/>
              </a:lnSpc>
              <a:spcBef>
                <a:spcPts val="100"/>
              </a:spcBef>
            </a:pPr>
            <a:r>
              <a:rPr spc="-5" dirty="0"/>
              <a:t>Additional</a:t>
            </a:r>
            <a:r>
              <a:rPr spc="-35" dirty="0"/>
              <a:t> features</a:t>
            </a:r>
          </a:p>
        </p:txBody>
      </p:sp>
      <p:sp>
        <p:nvSpPr>
          <p:cNvPr id="3" name="object 3"/>
          <p:cNvSpPr txBox="1"/>
          <p:nvPr/>
        </p:nvSpPr>
        <p:spPr>
          <a:xfrm>
            <a:off x="916939" y="1716532"/>
            <a:ext cx="7672070" cy="2067560"/>
          </a:xfrm>
          <a:prstGeom prst="rect">
            <a:avLst/>
          </a:prstGeom>
        </p:spPr>
        <p:txBody>
          <a:bodyPr vert="horz" wrap="square" lIns="0" tIns="91440" rIns="0" bIns="0" rtlCol="0">
            <a:spAutoFit/>
          </a:bodyPr>
          <a:lstStyle/>
          <a:p>
            <a:pPr marL="241300" indent="-228600">
              <a:lnSpc>
                <a:spcPct val="100000"/>
              </a:lnSpc>
              <a:spcBef>
                <a:spcPts val="720"/>
              </a:spcBef>
              <a:buFont typeface="Arial MT"/>
              <a:buChar char="•"/>
              <a:tabLst>
                <a:tab pos="241300" algn="l"/>
              </a:tabLst>
            </a:pPr>
            <a:r>
              <a:rPr sz="2800" spc="-35" dirty="0">
                <a:latin typeface="Calibri"/>
                <a:cs typeface="Calibri"/>
              </a:rPr>
              <a:t>Transferring</a:t>
            </a:r>
            <a:r>
              <a:rPr sz="2800" spc="-5" dirty="0">
                <a:latin typeface="Calibri"/>
                <a:cs typeface="Calibri"/>
              </a:rPr>
              <a:t> funds</a:t>
            </a:r>
            <a:r>
              <a:rPr sz="2800" spc="10" dirty="0">
                <a:latin typeface="Calibri"/>
                <a:cs typeface="Calibri"/>
              </a:rPr>
              <a:t> </a:t>
            </a:r>
            <a:r>
              <a:rPr sz="2800" spc="-15" dirty="0">
                <a:latin typeface="Calibri"/>
                <a:cs typeface="Calibri"/>
              </a:rPr>
              <a:t>from</a:t>
            </a:r>
            <a:r>
              <a:rPr sz="2800" spc="5" dirty="0">
                <a:latin typeface="Calibri"/>
                <a:cs typeface="Calibri"/>
              </a:rPr>
              <a:t> </a:t>
            </a:r>
            <a:r>
              <a:rPr sz="2800" spc="-5" dirty="0">
                <a:latin typeface="Calibri"/>
                <a:cs typeface="Calibri"/>
              </a:rPr>
              <a:t>an</a:t>
            </a:r>
            <a:r>
              <a:rPr sz="2800" spc="10" dirty="0">
                <a:latin typeface="Calibri"/>
                <a:cs typeface="Calibri"/>
              </a:rPr>
              <a:t> </a:t>
            </a:r>
            <a:r>
              <a:rPr sz="2800" spc="-10" dirty="0">
                <a:latin typeface="Calibri"/>
                <a:cs typeface="Calibri"/>
              </a:rPr>
              <a:t>account</a:t>
            </a:r>
            <a:r>
              <a:rPr sz="2800" dirty="0">
                <a:latin typeface="Calibri"/>
                <a:cs typeface="Calibri"/>
              </a:rPr>
              <a:t> </a:t>
            </a:r>
            <a:r>
              <a:rPr sz="2800" spc="-15" dirty="0">
                <a:latin typeface="Calibri"/>
                <a:cs typeface="Calibri"/>
              </a:rPr>
              <a:t>to</a:t>
            </a:r>
            <a:r>
              <a:rPr sz="2800" spc="5" dirty="0">
                <a:latin typeface="Calibri"/>
                <a:cs typeface="Calibri"/>
              </a:rPr>
              <a:t> </a:t>
            </a:r>
            <a:r>
              <a:rPr sz="2800" spc="-5" dirty="0">
                <a:latin typeface="Calibri"/>
                <a:cs typeface="Calibri"/>
              </a:rPr>
              <a:t>the</a:t>
            </a:r>
            <a:r>
              <a:rPr sz="2800" dirty="0">
                <a:latin typeface="Calibri"/>
                <a:cs typeface="Calibri"/>
              </a:rPr>
              <a:t> </a:t>
            </a:r>
            <a:r>
              <a:rPr sz="2800" spc="-20" dirty="0">
                <a:latin typeface="Calibri"/>
                <a:cs typeface="Calibri"/>
              </a:rPr>
              <a:t>contract</a:t>
            </a:r>
            <a:endParaRPr sz="2800">
              <a:latin typeface="Calibri"/>
              <a:cs typeface="Calibri"/>
            </a:endParaRPr>
          </a:p>
          <a:p>
            <a:pPr marL="241300" indent="-228600">
              <a:lnSpc>
                <a:spcPct val="100000"/>
              </a:lnSpc>
              <a:spcBef>
                <a:spcPts val="625"/>
              </a:spcBef>
              <a:buFont typeface="Arial MT"/>
              <a:buChar char="•"/>
              <a:tabLst>
                <a:tab pos="241300" algn="l"/>
              </a:tabLst>
            </a:pPr>
            <a:r>
              <a:rPr sz="2800" spc="-15" dirty="0">
                <a:latin typeface="Calibri"/>
                <a:cs typeface="Calibri"/>
              </a:rPr>
              <a:t>Saving</a:t>
            </a:r>
            <a:r>
              <a:rPr sz="2800" spc="-5" dirty="0">
                <a:latin typeface="Calibri"/>
                <a:cs typeface="Calibri"/>
              </a:rPr>
              <a:t> the </a:t>
            </a:r>
            <a:r>
              <a:rPr sz="2800" spc="-10" dirty="0">
                <a:latin typeface="Calibri"/>
                <a:cs typeface="Calibri"/>
              </a:rPr>
              <a:t>address</a:t>
            </a:r>
            <a:r>
              <a:rPr sz="2800" spc="5" dirty="0">
                <a:latin typeface="Calibri"/>
                <a:cs typeface="Calibri"/>
              </a:rPr>
              <a:t> </a:t>
            </a:r>
            <a:r>
              <a:rPr sz="2800" spc="-5" dirty="0">
                <a:latin typeface="Calibri"/>
                <a:cs typeface="Calibri"/>
              </a:rPr>
              <a:t>of</a:t>
            </a:r>
            <a:r>
              <a:rPr sz="2800" dirty="0">
                <a:latin typeface="Calibri"/>
                <a:cs typeface="Calibri"/>
              </a:rPr>
              <a:t> </a:t>
            </a:r>
            <a:r>
              <a:rPr sz="2800" spc="-5" dirty="0">
                <a:latin typeface="Calibri"/>
                <a:cs typeface="Calibri"/>
              </a:rPr>
              <a:t>the </a:t>
            </a:r>
            <a:r>
              <a:rPr sz="2800" spc="-15" dirty="0">
                <a:latin typeface="Calibri"/>
                <a:cs typeface="Calibri"/>
              </a:rPr>
              <a:t>contract</a:t>
            </a:r>
            <a:r>
              <a:rPr sz="2800" dirty="0">
                <a:latin typeface="Calibri"/>
                <a:cs typeface="Calibri"/>
              </a:rPr>
              <a:t> </a:t>
            </a:r>
            <a:r>
              <a:rPr sz="2800" spc="-20" dirty="0">
                <a:latin typeface="Calibri"/>
                <a:cs typeface="Calibri"/>
              </a:rPr>
              <a:t>creator</a:t>
            </a:r>
            <a:endParaRPr sz="2800">
              <a:latin typeface="Calibri"/>
              <a:cs typeface="Calibri"/>
            </a:endParaRPr>
          </a:p>
          <a:p>
            <a:pPr marL="241300" indent="-228600">
              <a:lnSpc>
                <a:spcPct val="100000"/>
              </a:lnSpc>
              <a:spcBef>
                <a:spcPts val="650"/>
              </a:spcBef>
              <a:buFont typeface="Arial MT"/>
              <a:buChar char="•"/>
              <a:tabLst>
                <a:tab pos="241300" algn="l"/>
              </a:tabLst>
            </a:pPr>
            <a:r>
              <a:rPr sz="2800" spc="-5" dirty="0">
                <a:latin typeface="Calibri"/>
                <a:cs typeface="Calibri"/>
              </a:rPr>
              <a:t>Limiting</a:t>
            </a:r>
            <a:r>
              <a:rPr sz="2800" spc="-10" dirty="0">
                <a:latin typeface="Calibri"/>
                <a:cs typeface="Calibri"/>
              </a:rPr>
              <a:t> </a:t>
            </a:r>
            <a:r>
              <a:rPr sz="2800" spc="-5" dirty="0">
                <a:latin typeface="Calibri"/>
                <a:cs typeface="Calibri"/>
              </a:rPr>
              <a:t>the</a:t>
            </a:r>
            <a:r>
              <a:rPr sz="2800" spc="-10" dirty="0">
                <a:latin typeface="Calibri"/>
                <a:cs typeface="Calibri"/>
              </a:rPr>
              <a:t> users’</a:t>
            </a:r>
            <a:r>
              <a:rPr sz="2800" spc="5" dirty="0">
                <a:latin typeface="Calibri"/>
                <a:cs typeface="Calibri"/>
              </a:rPr>
              <a:t> </a:t>
            </a:r>
            <a:r>
              <a:rPr sz="2800" spc="-5" dirty="0">
                <a:latin typeface="Calibri"/>
                <a:cs typeface="Calibri"/>
              </a:rPr>
              <a:t>access</a:t>
            </a:r>
            <a:r>
              <a:rPr sz="2800" dirty="0">
                <a:latin typeface="Calibri"/>
                <a:cs typeface="Calibri"/>
              </a:rPr>
              <a:t> </a:t>
            </a:r>
            <a:r>
              <a:rPr sz="2800" spc="-15" dirty="0">
                <a:latin typeface="Calibri"/>
                <a:cs typeface="Calibri"/>
              </a:rPr>
              <a:t>to</a:t>
            </a:r>
            <a:r>
              <a:rPr sz="2800" spc="-5" dirty="0">
                <a:latin typeface="Calibri"/>
                <a:cs typeface="Calibri"/>
              </a:rPr>
              <a:t> functions</a:t>
            </a:r>
            <a:endParaRPr sz="2800">
              <a:latin typeface="Calibri"/>
              <a:cs typeface="Calibri"/>
            </a:endParaRPr>
          </a:p>
          <a:p>
            <a:pPr marL="241300" indent="-228600">
              <a:lnSpc>
                <a:spcPct val="100000"/>
              </a:lnSpc>
              <a:spcBef>
                <a:spcPts val="745"/>
              </a:spcBef>
              <a:buFont typeface="Arial MT"/>
              <a:buChar char="•"/>
              <a:tabLst>
                <a:tab pos="241300" algn="l"/>
              </a:tabLst>
            </a:pPr>
            <a:r>
              <a:rPr sz="2800" spc="-15" dirty="0">
                <a:latin typeface="Calibri"/>
                <a:cs typeface="Calibri"/>
              </a:rPr>
              <a:t>Withdrawing</a:t>
            </a:r>
            <a:r>
              <a:rPr sz="2800" spc="-5" dirty="0">
                <a:latin typeface="Calibri"/>
                <a:cs typeface="Calibri"/>
              </a:rPr>
              <a:t> funds</a:t>
            </a:r>
            <a:r>
              <a:rPr sz="2800" spc="15" dirty="0">
                <a:latin typeface="Calibri"/>
                <a:cs typeface="Calibri"/>
              </a:rPr>
              <a:t> </a:t>
            </a:r>
            <a:r>
              <a:rPr sz="2800" spc="-15" dirty="0">
                <a:latin typeface="Calibri"/>
                <a:cs typeface="Calibri"/>
              </a:rPr>
              <a:t>from</a:t>
            </a:r>
            <a:r>
              <a:rPr sz="2800" spc="10" dirty="0">
                <a:latin typeface="Calibri"/>
                <a:cs typeface="Calibri"/>
              </a:rPr>
              <a:t> </a:t>
            </a:r>
            <a:r>
              <a:rPr sz="2800" spc="-5" dirty="0">
                <a:latin typeface="Calibri"/>
                <a:cs typeface="Calibri"/>
              </a:rPr>
              <a:t>the</a:t>
            </a:r>
            <a:r>
              <a:rPr sz="2800" dirty="0">
                <a:latin typeface="Calibri"/>
                <a:cs typeface="Calibri"/>
              </a:rPr>
              <a:t> </a:t>
            </a:r>
            <a:r>
              <a:rPr sz="2800" spc="-20" dirty="0">
                <a:latin typeface="Calibri"/>
                <a:cs typeface="Calibri"/>
              </a:rPr>
              <a:t>contract</a:t>
            </a:r>
            <a:r>
              <a:rPr sz="2800" spc="5" dirty="0">
                <a:latin typeface="Calibri"/>
                <a:cs typeface="Calibri"/>
              </a:rPr>
              <a:t> </a:t>
            </a:r>
            <a:r>
              <a:rPr sz="2800" spc="-15" dirty="0">
                <a:latin typeface="Calibri"/>
                <a:cs typeface="Calibri"/>
              </a:rPr>
              <a:t>to</a:t>
            </a:r>
            <a:r>
              <a:rPr sz="2800" dirty="0">
                <a:latin typeface="Calibri"/>
                <a:cs typeface="Calibri"/>
              </a:rPr>
              <a:t> </a:t>
            </a:r>
            <a:r>
              <a:rPr sz="2800" spc="-5" dirty="0">
                <a:latin typeface="Calibri"/>
                <a:cs typeface="Calibri"/>
              </a:rPr>
              <a:t>an</a:t>
            </a:r>
            <a:r>
              <a:rPr sz="2800" spc="10" dirty="0">
                <a:latin typeface="Calibri"/>
                <a:cs typeface="Calibri"/>
              </a:rPr>
              <a:t> </a:t>
            </a:r>
            <a:r>
              <a:rPr sz="2800" spc="-10" dirty="0">
                <a:latin typeface="Calibri"/>
                <a:cs typeface="Calibri"/>
              </a:rPr>
              <a:t>account</a:t>
            </a:r>
            <a:endParaRPr sz="2800">
              <a:latin typeface="Calibri"/>
              <a:cs typeface="Calibri"/>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3183" y="86868"/>
            <a:ext cx="10059670" cy="695960"/>
          </a:xfrm>
          <a:prstGeom prst="rect">
            <a:avLst/>
          </a:prstGeom>
        </p:spPr>
        <p:txBody>
          <a:bodyPr vert="horz" wrap="square" lIns="0" tIns="12700" rIns="0" bIns="0" rtlCol="0">
            <a:spAutoFit/>
          </a:bodyPr>
          <a:lstStyle/>
          <a:p>
            <a:pPr marL="12700">
              <a:lnSpc>
                <a:spcPct val="100000"/>
              </a:lnSpc>
              <a:spcBef>
                <a:spcPts val="100"/>
              </a:spcBef>
            </a:pPr>
            <a:r>
              <a:rPr spc="-40" dirty="0"/>
              <a:t>Different</a:t>
            </a:r>
            <a:r>
              <a:rPr spc="5" dirty="0"/>
              <a:t> </a:t>
            </a:r>
            <a:r>
              <a:rPr spc="-5" dirty="0"/>
              <a:t>tools</a:t>
            </a:r>
            <a:r>
              <a:rPr dirty="0"/>
              <a:t> </a:t>
            </a:r>
            <a:r>
              <a:rPr spc="-20" dirty="0"/>
              <a:t>provide</a:t>
            </a:r>
            <a:r>
              <a:rPr spc="10" dirty="0"/>
              <a:t> </a:t>
            </a:r>
            <a:r>
              <a:rPr spc="-40" dirty="0"/>
              <a:t>different</a:t>
            </a:r>
            <a:r>
              <a:rPr spc="5" dirty="0"/>
              <a:t> </a:t>
            </a:r>
            <a:r>
              <a:rPr dirty="0"/>
              <a:t>functionality</a:t>
            </a:r>
          </a:p>
        </p:txBody>
      </p:sp>
      <p:graphicFrame>
        <p:nvGraphicFramePr>
          <p:cNvPr id="3" name="object 3"/>
          <p:cNvGraphicFramePr>
            <a:graphicFrameLocks noGrp="1"/>
          </p:cNvGraphicFramePr>
          <p:nvPr/>
        </p:nvGraphicFramePr>
        <p:xfrm>
          <a:off x="831850" y="842035"/>
          <a:ext cx="7485375" cy="5064760"/>
        </p:xfrm>
        <a:graphic>
          <a:graphicData uri="http://schemas.openxmlformats.org/drawingml/2006/table">
            <a:tbl>
              <a:tblPr firstRow="1" bandRow="1">
                <a:tableStyleId>{2D5ABB26-0587-4C30-8999-92F81FD0307C}</a:tableStyleId>
              </a:tblPr>
              <a:tblGrid>
                <a:gridCol w="467359"/>
                <a:gridCol w="2776219"/>
                <a:gridCol w="821054"/>
                <a:gridCol w="1061085"/>
                <a:gridCol w="1663699"/>
                <a:gridCol w="695959"/>
              </a:tblGrid>
              <a:tr h="731520">
                <a:tc>
                  <a:txBody>
                    <a:bodyPr/>
                    <a:lstStyle/>
                    <a:p>
                      <a:pPr>
                        <a:lnSpc>
                          <a:spcPct val="100000"/>
                        </a:lnSpc>
                      </a:pPr>
                      <a:endParaRPr sz="2000">
                        <a:latin typeface="Times New Roman"/>
                        <a:cs typeface="Times New Roman"/>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472C4"/>
                    </a:solidFill>
                  </a:tcPr>
                </a:tc>
                <a:tc>
                  <a:txBody>
                    <a:bodyPr/>
                    <a:lstStyle/>
                    <a:p>
                      <a:pPr marL="1840230">
                        <a:lnSpc>
                          <a:spcPct val="100000"/>
                        </a:lnSpc>
                        <a:spcBef>
                          <a:spcPts val="254"/>
                        </a:spcBef>
                      </a:pPr>
                      <a:r>
                        <a:rPr sz="1800" b="1" spc="-40" dirty="0">
                          <a:solidFill>
                            <a:srgbClr val="FFFFFF"/>
                          </a:solidFill>
                          <a:latin typeface="Calibri"/>
                          <a:cs typeface="Calibri"/>
                        </a:rPr>
                        <a:t>Tools</a:t>
                      </a:r>
                      <a:endParaRPr sz="1800">
                        <a:latin typeface="Calibri"/>
                        <a:cs typeface="Calibri"/>
                      </a:endParaRPr>
                    </a:p>
                    <a:p>
                      <a:pPr marL="257810">
                        <a:lnSpc>
                          <a:spcPct val="100000"/>
                        </a:lnSpc>
                        <a:spcBef>
                          <a:spcPts val="720"/>
                        </a:spcBef>
                      </a:pPr>
                      <a:r>
                        <a:rPr sz="1800" b="1" spc="-5" dirty="0">
                          <a:solidFill>
                            <a:srgbClr val="FFFFFF"/>
                          </a:solidFill>
                          <a:latin typeface="Calibri"/>
                          <a:cs typeface="Calibri"/>
                        </a:rPr>
                        <a:t>Activities</a:t>
                      </a:r>
                      <a:endParaRPr sz="1800">
                        <a:latin typeface="Calibri"/>
                        <a:cs typeface="Calibri"/>
                      </a:endParaRPr>
                    </a:p>
                  </a:txBody>
                  <a:tcPr marL="0" marR="0" marT="32384"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472C4"/>
                    </a:solidFill>
                  </a:tcPr>
                </a:tc>
                <a:tc>
                  <a:txBody>
                    <a:bodyPr/>
                    <a:lstStyle/>
                    <a:p>
                      <a:pPr algn="ctr">
                        <a:lnSpc>
                          <a:spcPct val="100000"/>
                        </a:lnSpc>
                        <a:spcBef>
                          <a:spcPts val="1695"/>
                        </a:spcBef>
                      </a:pPr>
                      <a:r>
                        <a:rPr sz="1800" b="1" spc="-10" dirty="0">
                          <a:solidFill>
                            <a:srgbClr val="FFFFFF"/>
                          </a:solidFill>
                          <a:latin typeface="Calibri"/>
                          <a:cs typeface="Calibri"/>
                        </a:rPr>
                        <a:t>Remix</a:t>
                      </a:r>
                      <a:endParaRPr sz="1800">
                        <a:latin typeface="Calibri"/>
                        <a:cs typeface="Calibri"/>
                      </a:endParaRPr>
                    </a:p>
                  </a:txBody>
                  <a:tcPr marL="0" marR="0" marT="21526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472C4"/>
                    </a:solidFill>
                  </a:tcPr>
                </a:tc>
                <a:tc>
                  <a:txBody>
                    <a:bodyPr/>
                    <a:lstStyle/>
                    <a:p>
                      <a:pPr marL="635" algn="ctr">
                        <a:lnSpc>
                          <a:spcPct val="100000"/>
                        </a:lnSpc>
                        <a:spcBef>
                          <a:spcPts val="1695"/>
                        </a:spcBef>
                      </a:pPr>
                      <a:r>
                        <a:rPr sz="1800" b="1" spc="-5" dirty="0">
                          <a:solidFill>
                            <a:srgbClr val="FFFFFF"/>
                          </a:solidFill>
                          <a:latin typeface="Calibri"/>
                          <a:cs typeface="Calibri"/>
                        </a:rPr>
                        <a:t>Ganache</a:t>
                      </a:r>
                      <a:endParaRPr sz="1800">
                        <a:latin typeface="Calibri"/>
                        <a:cs typeface="Calibri"/>
                      </a:endParaRPr>
                    </a:p>
                  </a:txBody>
                  <a:tcPr marL="0" marR="0" marT="21526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472C4"/>
                    </a:solidFill>
                  </a:tcPr>
                </a:tc>
                <a:tc>
                  <a:txBody>
                    <a:bodyPr/>
                    <a:lstStyle/>
                    <a:p>
                      <a:pPr algn="ctr">
                        <a:lnSpc>
                          <a:spcPct val="100000"/>
                        </a:lnSpc>
                        <a:spcBef>
                          <a:spcPts val="1695"/>
                        </a:spcBef>
                      </a:pPr>
                      <a:r>
                        <a:rPr sz="1800" b="1" spc="-15" dirty="0">
                          <a:solidFill>
                            <a:srgbClr val="FFFFFF"/>
                          </a:solidFill>
                          <a:latin typeface="Calibri"/>
                          <a:cs typeface="Calibri"/>
                        </a:rPr>
                        <a:t>MyEtherWallet</a:t>
                      </a:r>
                      <a:endParaRPr sz="1800">
                        <a:latin typeface="Calibri"/>
                        <a:cs typeface="Calibri"/>
                      </a:endParaRPr>
                    </a:p>
                  </a:txBody>
                  <a:tcPr marL="0" marR="0" marT="21526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472C4"/>
                    </a:solidFill>
                  </a:tcPr>
                </a:tc>
                <a:tc>
                  <a:txBody>
                    <a:bodyPr/>
                    <a:lstStyle/>
                    <a:p>
                      <a:pPr algn="ctr">
                        <a:lnSpc>
                          <a:spcPct val="100000"/>
                        </a:lnSpc>
                        <a:spcBef>
                          <a:spcPts val="1695"/>
                        </a:spcBef>
                      </a:pPr>
                      <a:r>
                        <a:rPr sz="1800" b="1" spc="-5" dirty="0">
                          <a:solidFill>
                            <a:srgbClr val="FFFFFF"/>
                          </a:solidFill>
                          <a:latin typeface="Calibri"/>
                          <a:cs typeface="Calibri"/>
                        </a:rPr>
                        <a:t>Geth</a:t>
                      </a:r>
                      <a:endParaRPr sz="1800">
                        <a:latin typeface="Calibri"/>
                        <a:cs typeface="Calibri"/>
                      </a:endParaRPr>
                    </a:p>
                  </a:txBody>
                  <a:tcPr marL="0" marR="0" marT="21526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472C4"/>
                    </a:solidFill>
                  </a:tcPr>
                </a:tc>
              </a:tr>
              <a:tr h="370840">
                <a:tc>
                  <a:txBody>
                    <a:bodyPr/>
                    <a:lstStyle/>
                    <a:p>
                      <a:pPr marL="91440">
                        <a:lnSpc>
                          <a:spcPct val="100000"/>
                        </a:lnSpc>
                        <a:spcBef>
                          <a:spcPts val="280"/>
                        </a:spcBef>
                      </a:pPr>
                      <a:r>
                        <a:rPr sz="1800" dirty="0">
                          <a:latin typeface="Calibri"/>
                          <a:cs typeface="Calibri"/>
                        </a:rPr>
                        <a:t>1</a:t>
                      </a:r>
                      <a:endParaRPr sz="1800">
                        <a:latin typeface="Calibri"/>
                        <a:cs typeface="Calibri"/>
                      </a:endParaRPr>
                    </a:p>
                  </a:txBody>
                  <a:tcPr marL="0" marR="0" marT="3556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E9EBF5"/>
                    </a:solidFill>
                  </a:tcPr>
                </a:tc>
                <a:tc>
                  <a:txBody>
                    <a:bodyPr/>
                    <a:lstStyle/>
                    <a:p>
                      <a:pPr marL="90805">
                        <a:lnSpc>
                          <a:spcPct val="100000"/>
                        </a:lnSpc>
                        <a:spcBef>
                          <a:spcPts val="280"/>
                        </a:spcBef>
                      </a:pPr>
                      <a:r>
                        <a:rPr sz="1800" spc="-5" dirty="0">
                          <a:latin typeface="Calibri"/>
                          <a:cs typeface="Calibri"/>
                        </a:rPr>
                        <a:t>Configure</a:t>
                      </a:r>
                      <a:r>
                        <a:rPr sz="1800" spc="-10" dirty="0">
                          <a:latin typeface="Calibri"/>
                          <a:cs typeface="Calibri"/>
                        </a:rPr>
                        <a:t> </a:t>
                      </a:r>
                      <a:r>
                        <a:rPr sz="1800" spc="-5" dirty="0">
                          <a:latin typeface="Calibri"/>
                          <a:cs typeface="Calibri"/>
                        </a:rPr>
                        <a:t>the </a:t>
                      </a:r>
                      <a:r>
                        <a:rPr sz="1800" spc="-10" dirty="0">
                          <a:latin typeface="Calibri"/>
                          <a:cs typeface="Calibri"/>
                        </a:rPr>
                        <a:t>Blockchain</a:t>
                      </a:r>
                      <a:endParaRPr sz="1800">
                        <a:latin typeface="Calibri"/>
                        <a:cs typeface="Calibri"/>
                      </a:endParaRPr>
                    </a:p>
                  </a:txBody>
                  <a:tcPr marL="0" marR="0" marT="355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280"/>
                        </a:spcBef>
                      </a:pPr>
                      <a:r>
                        <a:rPr sz="1800" dirty="0">
                          <a:latin typeface="Calibri"/>
                          <a:cs typeface="Calibri"/>
                        </a:rPr>
                        <a:t>-</a:t>
                      </a:r>
                      <a:endParaRPr sz="1800">
                        <a:latin typeface="Calibri"/>
                        <a:cs typeface="Calibri"/>
                      </a:endParaRPr>
                    </a:p>
                  </a:txBody>
                  <a:tcPr marL="0" marR="0" marT="3556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280"/>
                        </a:spcBef>
                      </a:pPr>
                      <a:r>
                        <a:rPr sz="1800" dirty="0">
                          <a:latin typeface="Calibri"/>
                          <a:cs typeface="Calibri"/>
                        </a:rPr>
                        <a:t>-</a:t>
                      </a:r>
                      <a:endParaRPr sz="1800">
                        <a:latin typeface="Calibri"/>
                        <a:cs typeface="Calibri"/>
                      </a:endParaRPr>
                    </a:p>
                  </a:txBody>
                  <a:tcPr marL="0" marR="0" marT="3556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280"/>
                        </a:spcBef>
                      </a:pPr>
                      <a:r>
                        <a:rPr sz="1800" dirty="0">
                          <a:latin typeface="Calibri"/>
                          <a:cs typeface="Calibri"/>
                        </a:rPr>
                        <a:t>-</a:t>
                      </a:r>
                      <a:endParaRPr sz="1800">
                        <a:latin typeface="Calibri"/>
                        <a:cs typeface="Calibri"/>
                      </a:endParaRPr>
                    </a:p>
                  </a:txBody>
                  <a:tcPr marL="0" marR="0" marT="3556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280"/>
                        </a:spcBef>
                      </a:pPr>
                      <a:r>
                        <a:rPr sz="1800" dirty="0">
                          <a:latin typeface="Calibri"/>
                          <a:cs typeface="Calibri"/>
                        </a:rPr>
                        <a:t>+</a:t>
                      </a:r>
                      <a:endParaRPr sz="1800">
                        <a:latin typeface="Calibri"/>
                        <a:cs typeface="Calibri"/>
                      </a:endParaRPr>
                    </a:p>
                  </a:txBody>
                  <a:tcPr marL="0" marR="0" marT="3556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E9EBF5"/>
                    </a:solidFill>
                  </a:tcPr>
                </a:tc>
              </a:tr>
              <a:tr h="457200">
                <a:tc>
                  <a:txBody>
                    <a:bodyPr/>
                    <a:lstStyle/>
                    <a:p>
                      <a:pPr marL="91440">
                        <a:lnSpc>
                          <a:spcPct val="100000"/>
                        </a:lnSpc>
                        <a:spcBef>
                          <a:spcPts val="620"/>
                        </a:spcBef>
                      </a:pPr>
                      <a:r>
                        <a:rPr sz="1800" dirty="0">
                          <a:latin typeface="Calibri"/>
                          <a:cs typeface="Calibri"/>
                        </a:rPr>
                        <a:t>2</a:t>
                      </a:r>
                      <a:endParaRPr sz="1800">
                        <a:latin typeface="Calibri"/>
                        <a:cs typeface="Calibri"/>
                      </a:endParaRPr>
                    </a:p>
                  </a:txBody>
                  <a:tcPr marL="0" marR="0" marT="7874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marL="90805">
                        <a:lnSpc>
                          <a:spcPct val="100000"/>
                        </a:lnSpc>
                        <a:spcBef>
                          <a:spcPts val="620"/>
                        </a:spcBef>
                      </a:pPr>
                      <a:r>
                        <a:rPr sz="1800" spc="-5" dirty="0">
                          <a:latin typeface="Calibri"/>
                          <a:cs typeface="Calibri"/>
                        </a:rPr>
                        <a:t>Deploy</a:t>
                      </a:r>
                      <a:r>
                        <a:rPr sz="1800" spc="-15" dirty="0">
                          <a:latin typeface="Calibri"/>
                          <a:cs typeface="Calibri"/>
                        </a:rPr>
                        <a:t> </a:t>
                      </a:r>
                      <a:r>
                        <a:rPr sz="1800" spc="-5" dirty="0">
                          <a:latin typeface="Calibri"/>
                          <a:cs typeface="Calibri"/>
                        </a:rPr>
                        <a:t>the </a:t>
                      </a:r>
                      <a:r>
                        <a:rPr sz="1800" spc="-10" dirty="0">
                          <a:latin typeface="Calibri"/>
                          <a:cs typeface="Calibri"/>
                        </a:rPr>
                        <a:t>Blockchain</a:t>
                      </a:r>
                      <a:endParaRPr sz="1800">
                        <a:latin typeface="Calibri"/>
                        <a:cs typeface="Calibri"/>
                      </a:endParaRPr>
                    </a:p>
                  </a:txBody>
                  <a:tcPr marL="0" marR="0" marT="7874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marL="104775" marR="97155" indent="189865">
                        <a:lnSpc>
                          <a:spcPct val="103299"/>
                        </a:lnSpc>
                        <a:spcBef>
                          <a:spcPts val="215"/>
                        </a:spcBef>
                      </a:pPr>
                      <a:r>
                        <a:rPr sz="1200" dirty="0">
                          <a:latin typeface="Calibri"/>
                          <a:cs typeface="Calibri"/>
                        </a:rPr>
                        <a:t>Not </a:t>
                      </a:r>
                      <a:r>
                        <a:rPr sz="1200" spc="5" dirty="0">
                          <a:latin typeface="Calibri"/>
                          <a:cs typeface="Calibri"/>
                        </a:rPr>
                        <a:t> </a:t>
                      </a:r>
                      <a:r>
                        <a:rPr sz="1200" spc="-20" dirty="0">
                          <a:latin typeface="Calibri"/>
                          <a:cs typeface="Calibri"/>
                        </a:rPr>
                        <a:t>P</a:t>
                      </a:r>
                      <a:r>
                        <a:rPr sz="1200" dirty="0">
                          <a:latin typeface="Calibri"/>
                          <a:cs typeface="Calibri"/>
                        </a:rPr>
                        <a:t>e</a:t>
                      </a:r>
                      <a:r>
                        <a:rPr sz="1200" spc="-30" dirty="0">
                          <a:latin typeface="Calibri"/>
                          <a:cs typeface="Calibri"/>
                        </a:rPr>
                        <a:t>r</a:t>
                      </a:r>
                      <a:r>
                        <a:rPr sz="1200" spc="5" dirty="0">
                          <a:latin typeface="Calibri"/>
                          <a:cs typeface="Calibri"/>
                        </a:rPr>
                        <a:t>s</a:t>
                      </a:r>
                      <a:r>
                        <a:rPr sz="1200" spc="-5" dirty="0">
                          <a:latin typeface="Calibri"/>
                          <a:cs typeface="Calibri"/>
                        </a:rPr>
                        <a:t>i</a:t>
                      </a:r>
                      <a:r>
                        <a:rPr sz="1200" spc="-10" dirty="0">
                          <a:latin typeface="Calibri"/>
                          <a:cs typeface="Calibri"/>
                        </a:rPr>
                        <a:t>s</a:t>
                      </a:r>
                      <a:r>
                        <a:rPr sz="1200" spc="-15" dirty="0">
                          <a:latin typeface="Calibri"/>
                          <a:cs typeface="Calibri"/>
                        </a:rPr>
                        <a:t>t</a:t>
                      </a:r>
                      <a:r>
                        <a:rPr sz="1200" dirty="0">
                          <a:latin typeface="Calibri"/>
                          <a:cs typeface="Calibri"/>
                        </a:rPr>
                        <a:t>e</a:t>
                      </a:r>
                      <a:r>
                        <a:rPr sz="1200" spc="-20" dirty="0">
                          <a:latin typeface="Calibri"/>
                          <a:cs typeface="Calibri"/>
                        </a:rPr>
                        <a:t>n</a:t>
                      </a:r>
                      <a:r>
                        <a:rPr sz="1200" dirty="0">
                          <a:latin typeface="Calibri"/>
                          <a:cs typeface="Calibri"/>
                        </a:rPr>
                        <a:t>t</a:t>
                      </a:r>
                      <a:endParaRPr sz="1200">
                        <a:latin typeface="Calibri"/>
                        <a:cs typeface="Calibri"/>
                      </a:endParaRPr>
                    </a:p>
                  </a:txBody>
                  <a:tcPr marL="0" marR="0" marT="2730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620"/>
                        </a:spcBef>
                      </a:pPr>
                      <a:r>
                        <a:rPr sz="1800" dirty="0">
                          <a:latin typeface="Calibri"/>
                          <a:cs typeface="Calibri"/>
                        </a:rPr>
                        <a:t>+</a:t>
                      </a:r>
                      <a:endParaRPr sz="1800">
                        <a:latin typeface="Calibri"/>
                        <a:cs typeface="Calibri"/>
                      </a:endParaRPr>
                    </a:p>
                  </a:txBody>
                  <a:tcPr marL="0" marR="0" marT="7874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620"/>
                        </a:spcBef>
                      </a:pPr>
                      <a:r>
                        <a:rPr sz="1800" dirty="0">
                          <a:latin typeface="Calibri"/>
                          <a:cs typeface="Calibri"/>
                        </a:rPr>
                        <a:t>-</a:t>
                      </a:r>
                      <a:endParaRPr sz="1800">
                        <a:latin typeface="Calibri"/>
                        <a:cs typeface="Calibri"/>
                      </a:endParaRPr>
                    </a:p>
                  </a:txBody>
                  <a:tcPr marL="0" marR="0" marT="7874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620"/>
                        </a:spcBef>
                      </a:pPr>
                      <a:r>
                        <a:rPr sz="1800" dirty="0">
                          <a:latin typeface="Calibri"/>
                          <a:cs typeface="Calibri"/>
                        </a:rPr>
                        <a:t>+</a:t>
                      </a:r>
                      <a:endParaRPr sz="1800">
                        <a:latin typeface="Calibri"/>
                        <a:cs typeface="Calibri"/>
                      </a:endParaRPr>
                    </a:p>
                  </a:txBody>
                  <a:tcPr marL="0" marR="0" marT="7874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r>
              <a:tr h="370840">
                <a:tc>
                  <a:txBody>
                    <a:bodyPr/>
                    <a:lstStyle/>
                    <a:p>
                      <a:pPr marL="91440">
                        <a:lnSpc>
                          <a:spcPct val="100000"/>
                        </a:lnSpc>
                        <a:spcBef>
                          <a:spcPts val="285"/>
                        </a:spcBef>
                      </a:pPr>
                      <a:r>
                        <a:rPr sz="1800" dirty="0">
                          <a:latin typeface="Calibri"/>
                          <a:cs typeface="Calibri"/>
                        </a:rPr>
                        <a:t>3</a:t>
                      </a:r>
                      <a:endParaRPr sz="1800">
                        <a:latin typeface="Calibri"/>
                        <a:cs typeface="Calibri"/>
                      </a:endParaRPr>
                    </a:p>
                  </a:txBody>
                  <a:tcPr marL="0" marR="0" marT="361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marL="90805">
                        <a:lnSpc>
                          <a:spcPct val="100000"/>
                        </a:lnSpc>
                        <a:spcBef>
                          <a:spcPts val="285"/>
                        </a:spcBef>
                      </a:pPr>
                      <a:r>
                        <a:rPr sz="1800" spc="-5" dirty="0">
                          <a:latin typeface="Calibri"/>
                          <a:cs typeface="Calibri"/>
                        </a:rPr>
                        <a:t>Develop</a:t>
                      </a:r>
                      <a:r>
                        <a:rPr sz="1800" spc="-20" dirty="0">
                          <a:latin typeface="Calibri"/>
                          <a:cs typeface="Calibri"/>
                        </a:rPr>
                        <a:t> </a:t>
                      </a:r>
                      <a:r>
                        <a:rPr sz="1800" spc="-5" dirty="0">
                          <a:latin typeface="Calibri"/>
                          <a:cs typeface="Calibri"/>
                        </a:rPr>
                        <a:t>the</a:t>
                      </a:r>
                      <a:r>
                        <a:rPr sz="1800" spc="-20" dirty="0">
                          <a:latin typeface="Calibri"/>
                          <a:cs typeface="Calibri"/>
                        </a:rPr>
                        <a:t> </a:t>
                      </a:r>
                      <a:r>
                        <a:rPr sz="1800" spc="-10" dirty="0">
                          <a:latin typeface="Calibri"/>
                          <a:cs typeface="Calibri"/>
                        </a:rPr>
                        <a:t>contract</a:t>
                      </a:r>
                      <a:endParaRPr sz="1800">
                        <a:latin typeface="Calibri"/>
                        <a:cs typeface="Calibri"/>
                      </a:endParaRPr>
                    </a:p>
                  </a:txBody>
                  <a:tcPr marL="0" marR="0" marT="361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285"/>
                        </a:spcBef>
                      </a:pPr>
                      <a:r>
                        <a:rPr sz="1800" dirty="0">
                          <a:latin typeface="Calibri"/>
                          <a:cs typeface="Calibri"/>
                        </a:rPr>
                        <a:t>+</a:t>
                      </a:r>
                      <a:endParaRPr sz="1800">
                        <a:latin typeface="Calibri"/>
                        <a:cs typeface="Calibri"/>
                      </a:endParaRPr>
                    </a:p>
                  </a:txBody>
                  <a:tcPr marL="0" marR="0" marT="361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285"/>
                        </a:spcBef>
                      </a:pPr>
                      <a:r>
                        <a:rPr sz="1800" dirty="0">
                          <a:latin typeface="Calibri"/>
                          <a:cs typeface="Calibri"/>
                        </a:rPr>
                        <a:t>-</a:t>
                      </a:r>
                      <a:endParaRPr sz="1800">
                        <a:latin typeface="Calibri"/>
                        <a:cs typeface="Calibri"/>
                      </a:endParaRPr>
                    </a:p>
                  </a:txBody>
                  <a:tcPr marL="0" marR="0" marT="361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285"/>
                        </a:spcBef>
                      </a:pPr>
                      <a:r>
                        <a:rPr sz="1800" dirty="0">
                          <a:latin typeface="Calibri"/>
                          <a:cs typeface="Calibri"/>
                        </a:rPr>
                        <a:t>-</a:t>
                      </a:r>
                      <a:endParaRPr sz="1800">
                        <a:latin typeface="Calibri"/>
                        <a:cs typeface="Calibri"/>
                      </a:endParaRPr>
                    </a:p>
                  </a:txBody>
                  <a:tcPr marL="0" marR="0" marT="361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285"/>
                        </a:spcBef>
                      </a:pPr>
                      <a:r>
                        <a:rPr sz="1800" dirty="0">
                          <a:latin typeface="Calibri"/>
                          <a:cs typeface="Calibri"/>
                        </a:rPr>
                        <a:t>+</a:t>
                      </a:r>
                      <a:endParaRPr sz="1800">
                        <a:latin typeface="Calibri"/>
                        <a:cs typeface="Calibri"/>
                      </a:endParaRPr>
                    </a:p>
                  </a:txBody>
                  <a:tcPr marL="0" marR="0" marT="361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r>
              <a:tr h="370840">
                <a:tc>
                  <a:txBody>
                    <a:bodyPr/>
                    <a:lstStyle/>
                    <a:p>
                      <a:pPr marL="91440">
                        <a:lnSpc>
                          <a:spcPct val="100000"/>
                        </a:lnSpc>
                        <a:spcBef>
                          <a:spcPts val="270"/>
                        </a:spcBef>
                      </a:pPr>
                      <a:r>
                        <a:rPr sz="1800" dirty="0">
                          <a:latin typeface="Calibri"/>
                          <a:cs typeface="Calibri"/>
                        </a:rPr>
                        <a:t>4</a:t>
                      </a:r>
                      <a:endParaRPr sz="1800">
                        <a:latin typeface="Calibri"/>
                        <a:cs typeface="Calibri"/>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marL="90805">
                        <a:lnSpc>
                          <a:spcPct val="100000"/>
                        </a:lnSpc>
                        <a:spcBef>
                          <a:spcPts val="270"/>
                        </a:spcBef>
                      </a:pPr>
                      <a:r>
                        <a:rPr sz="1800" spc="-5" dirty="0">
                          <a:latin typeface="Calibri"/>
                          <a:cs typeface="Calibri"/>
                        </a:rPr>
                        <a:t>Compile</a:t>
                      </a:r>
                      <a:r>
                        <a:rPr sz="1800" spc="-15" dirty="0">
                          <a:latin typeface="Calibri"/>
                          <a:cs typeface="Calibri"/>
                        </a:rPr>
                        <a:t> </a:t>
                      </a:r>
                      <a:r>
                        <a:rPr sz="1800" spc="-5" dirty="0">
                          <a:latin typeface="Calibri"/>
                          <a:cs typeface="Calibri"/>
                        </a:rPr>
                        <a:t>the</a:t>
                      </a:r>
                      <a:r>
                        <a:rPr sz="1800" spc="-10" dirty="0">
                          <a:latin typeface="Calibri"/>
                          <a:cs typeface="Calibri"/>
                        </a:rPr>
                        <a:t> contract</a:t>
                      </a:r>
                      <a:endParaRPr sz="1800">
                        <a:latin typeface="Calibri"/>
                        <a:cs typeface="Calibri"/>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270"/>
                        </a:spcBef>
                      </a:pPr>
                      <a:r>
                        <a:rPr sz="1800" dirty="0">
                          <a:latin typeface="Calibri"/>
                          <a:cs typeface="Calibri"/>
                        </a:rPr>
                        <a:t>+</a:t>
                      </a:r>
                      <a:endParaRPr sz="1800">
                        <a:latin typeface="Calibri"/>
                        <a:cs typeface="Calibri"/>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270"/>
                        </a:spcBef>
                      </a:pPr>
                      <a:r>
                        <a:rPr sz="1800" dirty="0">
                          <a:latin typeface="Calibri"/>
                          <a:cs typeface="Calibri"/>
                        </a:rPr>
                        <a:t>-</a:t>
                      </a:r>
                      <a:endParaRPr sz="1800">
                        <a:latin typeface="Calibri"/>
                        <a:cs typeface="Calibri"/>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270"/>
                        </a:spcBef>
                      </a:pPr>
                      <a:r>
                        <a:rPr sz="1800" dirty="0">
                          <a:latin typeface="Calibri"/>
                          <a:cs typeface="Calibri"/>
                        </a:rPr>
                        <a:t>-</a:t>
                      </a:r>
                      <a:endParaRPr sz="1800">
                        <a:latin typeface="Calibri"/>
                        <a:cs typeface="Calibri"/>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270"/>
                        </a:spcBef>
                      </a:pPr>
                      <a:r>
                        <a:rPr sz="1800" dirty="0">
                          <a:latin typeface="Calibri"/>
                          <a:cs typeface="Calibri"/>
                        </a:rPr>
                        <a:t>+</a:t>
                      </a:r>
                      <a:endParaRPr sz="1800">
                        <a:latin typeface="Calibri"/>
                        <a:cs typeface="Calibri"/>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r>
              <a:tr h="370840">
                <a:tc>
                  <a:txBody>
                    <a:bodyPr/>
                    <a:lstStyle/>
                    <a:p>
                      <a:pPr marL="91440">
                        <a:lnSpc>
                          <a:spcPct val="100000"/>
                        </a:lnSpc>
                        <a:spcBef>
                          <a:spcPts val="280"/>
                        </a:spcBef>
                      </a:pPr>
                      <a:r>
                        <a:rPr sz="1800" dirty="0">
                          <a:latin typeface="Calibri"/>
                          <a:cs typeface="Calibri"/>
                        </a:rPr>
                        <a:t>5</a:t>
                      </a:r>
                      <a:endParaRPr sz="1800">
                        <a:latin typeface="Calibri"/>
                        <a:cs typeface="Calibri"/>
                      </a:endParaRPr>
                    </a:p>
                  </a:txBody>
                  <a:tcPr marL="0" marR="0" marT="355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marL="90805">
                        <a:lnSpc>
                          <a:spcPct val="100000"/>
                        </a:lnSpc>
                        <a:spcBef>
                          <a:spcPts val="280"/>
                        </a:spcBef>
                      </a:pPr>
                      <a:r>
                        <a:rPr sz="1800" spc="-15" dirty="0">
                          <a:latin typeface="Calibri"/>
                          <a:cs typeface="Calibri"/>
                        </a:rPr>
                        <a:t>Create </a:t>
                      </a:r>
                      <a:r>
                        <a:rPr sz="1800" spc="-5" dirty="0">
                          <a:latin typeface="Calibri"/>
                          <a:cs typeface="Calibri"/>
                        </a:rPr>
                        <a:t>user</a:t>
                      </a:r>
                      <a:r>
                        <a:rPr sz="1800" spc="-20" dirty="0">
                          <a:latin typeface="Calibri"/>
                          <a:cs typeface="Calibri"/>
                        </a:rPr>
                        <a:t> </a:t>
                      </a:r>
                      <a:r>
                        <a:rPr sz="1800" spc="-5" dirty="0">
                          <a:latin typeface="Calibri"/>
                          <a:cs typeface="Calibri"/>
                        </a:rPr>
                        <a:t>account</a:t>
                      </a:r>
                      <a:endParaRPr sz="1800">
                        <a:latin typeface="Calibri"/>
                        <a:cs typeface="Calibri"/>
                      </a:endParaRPr>
                    </a:p>
                  </a:txBody>
                  <a:tcPr marL="0" marR="0" marT="355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280"/>
                        </a:spcBef>
                      </a:pPr>
                      <a:r>
                        <a:rPr sz="1800" dirty="0">
                          <a:latin typeface="Calibri"/>
                          <a:cs typeface="Calibri"/>
                        </a:rPr>
                        <a:t>+</a:t>
                      </a:r>
                      <a:endParaRPr sz="1800">
                        <a:latin typeface="Calibri"/>
                        <a:cs typeface="Calibri"/>
                      </a:endParaRPr>
                    </a:p>
                  </a:txBody>
                  <a:tcPr marL="0" marR="0" marT="355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280"/>
                        </a:spcBef>
                      </a:pPr>
                      <a:r>
                        <a:rPr sz="1800" dirty="0">
                          <a:latin typeface="Calibri"/>
                          <a:cs typeface="Calibri"/>
                        </a:rPr>
                        <a:t>+</a:t>
                      </a:r>
                      <a:endParaRPr sz="1800">
                        <a:latin typeface="Calibri"/>
                        <a:cs typeface="Calibri"/>
                      </a:endParaRPr>
                    </a:p>
                  </a:txBody>
                  <a:tcPr marL="0" marR="0" marT="355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280"/>
                        </a:spcBef>
                      </a:pPr>
                      <a:r>
                        <a:rPr sz="1800" dirty="0">
                          <a:latin typeface="Calibri"/>
                          <a:cs typeface="Calibri"/>
                        </a:rPr>
                        <a:t>+</a:t>
                      </a:r>
                      <a:endParaRPr sz="1800">
                        <a:latin typeface="Calibri"/>
                        <a:cs typeface="Calibri"/>
                      </a:endParaRPr>
                    </a:p>
                  </a:txBody>
                  <a:tcPr marL="0" marR="0" marT="355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280"/>
                        </a:spcBef>
                      </a:pPr>
                      <a:r>
                        <a:rPr sz="1800" dirty="0">
                          <a:latin typeface="Calibri"/>
                          <a:cs typeface="Calibri"/>
                        </a:rPr>
                        <a:t>+</a:t>
                      </a:r>
                      <a:endParaRPr sz="1800">
                        <a:latin typeface="Calibri"/>
                        <a:cs typeface="Calibri"/>
                      </a:endParaRPr>
                    </a:p>
                  </a:txBody>
                  <a:tcPr marL="0" marR="0" marT="355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r>
              <a:tr h="370840">
                <a:tc>
                  <a:txBody>
                    <a:bodyPr/>
                    <a:lstStyle/>
                    <a:p>
                      <a:pPr marL="91440">
                        <a:lnSpc>
                          <a:spcPct val="100000"/>
                        </a:lnSpc>
                        <a:spcBef>
                          <a:spcPts val="285"/>
                        </a:spcBef>
                      </a:pPr>
                      <a:r>
                        <a:rPr sz="1800" dirty="0">
                          <a:latin typeface="Calibri"/>
                          <a:cs typeface="Calibri"/>
                        </a:rPr>
                        <a:t>6</a:t>
                      </a:r>
                      <a:endParaRPr sz="1800">
                        <a:latin typeface="Calibri"/>
                        <a:cs typeface="Calibri"/>
                      </a:endParaRPr>
                    </a:p>
                  </a:txBody>
                  <a:tcPr marL="0" marR="0" marT="361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marL="90805">
                        <a:lnSpc>
                          <a:spcPct val="100000"/>
                        </a:lnSpc>
                        <a:spcBef>
                          <a:spcPts val="285"/>
                        </a:spcBef>
                      </a:pPr>
                      <a:r>
                        <a:rPr sz="1800" spc="-5" dirty="0">
                          <a:latin typeface="Calibri"/>
                          <a:cs typeface="Calibri"/>
                        </a:rPr>
                        <a:t>Deploy</a:t>
                      </a:r>
                      <a:r>
                        <a:rPr sz="1800" spc="-20" dirty="0">
                          <a:latin typeface="Calibri"/>
                          <a:cs typeface="Calibri"/>
                        </a:rPr>
                        <a:t> </a:t>
                      </a:r>
                      <a:r>
                        <a:rPr sz="1800" spc="-5" dirty="0">
                          <a:latin typeface="Calibri"/>
                          <a:cs typeface="Calibri"/>
                        </a:rPr>
                        <a:t>the</a:t>
                      </a:r>
                      <a:r>
                        <a:rPr sz="1800" spc="-15" dirty="0">
                          <a:latin typeface="Calibri"/>
                          <a:cs typeface="Calibri"/>
                        </a:rPr>
                        <a:t> </a:t>
                      </a:r>
                      <a:r>
                        <a:rPr sz="1800" spc="-10" dirty="0">
                          <a:latin typeface="Calibri"/>
                          <a:cs typeface="Calibri"/>
                        </a:rPr>
                        <a:t>contract</a:t>
                      </a:r>
                      <a:endParaRPr sz="1800">
                        <a:latin typeface="Calibri"/>
                        <a:cs typeface="Calibri"/>
                      </a:endParaRPr>
                    </a:p>
                  </a:txBody>
                  <a:tcPr marL="0" marR="0" marT="361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285"/>
                        </a:spcBef>
                      </a:pPr>
                      <a:r>
                        <a:rPr sz="1800" dirty="0">
                          <a:latin typeface="Calibri"/>
                          <a:cs typeface="Calibri"/>
                        </a:rPr>
                        <a:t>+</a:t>
                      </a:r>
                      <a:endParaRPr sz="1800">
                        <a:latin typeface="Calibri"/>
                        <a:cs typeface="Calibri"/>
                      </a:endParaRPr>
                    </a:p>
                  </a:txBody>
                  <a:tcPr marL="0" marR="0" marT="361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285"/>
                        </a:spcBef>
                      </a:pPr>
                      <a:r>
                        <a:rPr sz="1800" dirty="0">
                          <a:latin typeface="Calibri"/>
                          <a:cs typeface="Calibri"/>
                        </a:rPr>
                        <a:t>-</a:t>
                      </a:r>
                      <a:endParaRPr sz="1800">
                        <a:latin typeface="Calibri"/>
                        <a:cs typeface="Calibri"/>
                      </a:endParaRPr>
                    </a:p>
                  </a:txBody>
                  <a:tcPr marL="0" marR="0" marT="361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285"/>
                        </a:spcBef>
                      </a:pPr>
                      <a:r>
                        <a:rPr sz="1800" dirty="0">
                          <a:latin typeface="Calibri"/>
                          <a:cs typeface="Calibri"/>
                        </a:rPr>
                        <a:t>+</a:t>
                      </a:r>
                      <a:endParaRPr sz="1800">
                        <a:latin typeface="Calibri"/>
                        <a:cs typeface="Calibri"/>
                      </a:endParaRPr>
                    </a:p>
                  </a:txBody>
                  <a:tcPr marL="0" marR="0" marT="361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285"/>
                        </a:spcBef>
                      </a:pPr>
                      <a:r>
                        <a:rPr sz="1800" dirty="0">
                          <a:latin typeface="Calibri"/>
                          <a:cs typeface="Calibri"/>
                        </a:rPr>
                        <a:t>+</a:t>
                      </a:r>
                      <a:endParaRPr sz="1800">
                        <a:latin typeface="Calibri"/>
                        <a:cs typeface="Calibri"/>
                      </a:endParaRPr>
                    </a:p>
                  </a:txBody>
                  <a:tcPr marL="0" marR="0" marT="3619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r>
              <a:tr h="640080">
                <a:tc>
                  <a:txBody>
                    <a:bodyPr/>
                    <a:lstStyle/>
                    <a:p>
                      <a:pPr marL="91440">
                        <a:lnSpc>
                          <a:spcPct val="100000"/>
                        </a:lnSpc>
                        <a:spcBef>
                          <a:spcPts val="1350"/>
                        </a:spcBef>
                      </a:pPr>
                      <a:r>
                        <a:rPr sz="1800" dirty="0">
                          <a:latin typeface="Calibri"/>
                          <a:cs typeface="Calibri"/>
                        </a:rPr>
                        <a:t>7</a:t>
                      </a:r>
                      <a:endParaRPr sz="1800">
                        <a:latin typeface="Calibri"/>
                        <a:cs typeface="Calibri"/>
                      </a:endParaRPr>
                    </a:p>
                  </a:txBody>
                  <a:tcPr marL="0" marR="0" marT="17145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marL="90805" marR="1131570">
                        <a:lnSpc>
                          <a:spcPts val="2090"/>
                        </a:lnSpc>
                        <a:spcBef>
                          <a:spcPts val="400"/>
                        </a:spcBef>
                      </a:pPr>
                      <a:r>
                        <a:rPr sz="1800" spc="-15" dirty="0">
                          <a:latin typeface="Calibri"/>
                          <a:cs typeface="Calibri"/>
                        </a:rPr>
                        <a:t>Create </a:t>
                      </a:r>
                      <a:r>
                        <a:rPr sz="1800" spc="-5" dirty="0">
                          <a:latin typeface="Calibri"/>
                          <a:cs typeface="Calibri"/>
                        </a:rPr>
                        <a:t>the UI </a:t>
                      </a:r>
                      <a:r>
                        <a:rPr sz="1800" spc="-15" dirty="0">
                          <a:latin typeface="Calibri"/>
                          <a:cs typeface="Calibri"/>
                        </a:rPr>
                        <a:t>for </a:t>
                      </a:r>
                      <a:r>
                        <a:rPr sz="1800" spc="-395" dirty="0">
                          <a:latin typeface="Calibri"/>
                          <a:cs typeface="Calibri"/>
                        </a:rPr>
                        <a:t> </a:t>
                      </a:r>
                      <a:r>
                        <a:rPr sz="1800" spc="-10" dirty="0">
                          <a:latin typeface="Calibri"/>
                          <a:cs typeface="Calibri"/>
                        </a:rPr>
                        <a:t>interacting</a:t>
                      </a:r>
                      <a:endParaRPr sz="1800">
                        <a:latin typeface="Calibri"/>
                        <a:cs typeface="Calibri"/>
                      </a:endParaRPr>
                    </a:p>
                  </a:txBody>
                  <a:tcPr marL="0" marR="0" marT="5080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1350"/>
                        </a:spcBef>
                      </a:pPr>
                      <a:r>
                        <a:rPr sz="1800" dirty="0">
                          <a:latin typeface="Calibri"/>
                          <a:cs typeface="Calibri"/>
                        </a:rPr>
                        <a:t>+</a:t>
                      </a:r>
                      <a:endParaRPr sz="1800">
                        <a:latin typeface="Calibri"/>
                        <a:cs typeface="Calibri"/>
                      </a:endParaRPr>
                    </a:p>
                  </a:txBody>
                  <a:tcPr marL="0" marR="0" marT="17145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1350"/>
                        </a:spcBef>
                      </a:pPr>
                      <a:r>
                        <a:rPr sz="1800" dirty="0">
                          <a:latin typeface="Calibri"/>
                          <a:cs typeface="Calibri"/>
                        </a:rPr>
                        <a:t>-</a:t>
                      </a:r>
                      <a:endParaRPr sz="1800">
                        <a:latin typeface="Calibri"/>
                        <a:cs typeface="Calibri"/>
                      </a:endParaRPr>
                    </a:p>
                  </a:txBody>
                  <a:tcPr marL="0" marR="0" marT="17145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1350"/>
                        </a:spcBef>
                      </a:pPr>
                      <a:r>
                        <a:rPr sz="1800" dirty="0">
                          <a:latin typeface="Calibri"/>
                          <a:cs typeface="Calibri"/>
                        </a:rPr>
                        <a:t>+</a:t>
                      </a:r>
                      <a:endParaRPr sz="1800">
                        <a:latin typeface="Calibri"/>
                        <a:cs typeface="Calibri"/>
                      </a:endParaRPr>
                    </a:p>
                  </a:txBody>
                  <a:tcPr marL="0" marR="0" marT="17145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1350"/>
                        </a:spcBef>
                      </a:pPr>
                      <a:r>
                        <a:rPr sz="1800" dirty="0">
                          <a:latin typeface="Calibri"/>
                          <a:cs typeface="Calibri"/>
                        </a:rPr>
                        <a:t>+</a:t>
                      </a:r>
                      <a:endParaRPr sz="1800">
                        <a:latin typeface="Calibri"/>
                        <a:cs typeface="Calibri"/>
                      </a:endParaRPr>
                    </a:p>
                  </a:txBody>
                  <a:tcPr marL="0" marR="0" marT="17145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r>
              <a:tr h="370840">
                <a:tc>
                  <a:txBody>
                    <a:bodyPr/>
                    <a:lstStyle/>
                    <a:p>
                      <a:pPr marL="91440">
                        <a:lnSpc>
                          <a:spcPct val="100000"/>
                        </a:lnSpc>
                        <a:spcBef>
                          <a:spcPts val="270"/>
                        </a:spcBef>
                      </a:pPr>
                      <a:r>
                        <a:rPr sz="1800" dirty="0">
                          <a:latin typeface="Calibri"/>
                          <a:cs typeface="Calibri"/>
                        </a:rPr>
                        <a:t>8</a:t>
                      </a:r>
                      <a:endParaRPr sz="1800">
                        <a:latin typeface="Calibri"/>
                        <a:cs typeface="Calibri"/>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marL="90805">
                        <a:lnSpc>
                          <a:spcPct val="100000"/>
                        </a:lnSpc>
                        <a:spcBef>
                          <a:spcPts val="270"/>
                        </a:spcBef>
                      </a:pPr>
                      <a:r>
                        <a:rPr sz="1800" spc="-5" dirty="0">
                          <a:latin typeface="Calibri"/>
                          <a:cs typeface="Calibri"/>
                        </a:rPr>
                        <a:t>Run</a:t>
                      </a:r>
                      <a:r>
                        <a:rPr sz="1800" spc="-10" dirty="0">
                          <a:latin typeface="Calibri"/>
                          <a:cs typeface="Calibri"/>
                        </a:rPr>
                        <a:t> </a:t>
                      </a:r>
                      <a:r>
                        <a:rPr sz="1800" spc="-5" dirty="0">
                          <a:latin typeface="Calibri"/>
                          <a:cs typeface="Calibri"/>
                        </a:rPr>
                        <a:t>the</a:t>
                      </a:r>
                      <a:r>
                        <a:rPr sz="1800" spc="-10" dirty="0">
                          <a:latin typeface="Calibri"/>
                          <a:cs typeface="Calibri"/>
                        </a:rPr>
                        <a:t> </a:t>
                      </a:r>
                      <a:r>
                        <a:rPr sz="1800" spc="-5" dirty="0">
                          <a:latin typeface="Calibri"/>
                          <a:cs typeface="Calibri"/>
                        </a:rPr>
                        <a:t>client</a:t>
                      </a:r>
                      <a:endParaRPr sz="1800">
                        <a:latin typeface="Calibri"/>
                        <a:cs typeface="Calibri"/>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270"/>
                        </a:spcBef>
                      </a:pPr>
                      <a:r>
                        <a:rPr sz="1800" dirty="0">
                          <a:latin typeface="Calibri"/>
                          <a:cs typeface="Calibri"/>
                        </a:rPr>
                        <a:t>+</a:t>
                      </a:r>
                      <a:endParaRPr sz="1800">
                        <a:latin typeface="Calibri"/>
                        <a:cs typeface="Calibri"/>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270"/>
                        </a:spcBef>
                      </a:pPr>
                      <a:r>
                        <a:rPr sz="1800" dirty="0">
                          <a:latin typeface="Calibri"/>
                          <a:cs typeface="Calibri"/>
                        </a:rPr>
                        <a:t>-</a:t>
                      </a:r>
                      <a:endParaRPr sz="1800">
                        <a:latin typeface="Calibri"/>
                        <a:cs typeface="Calibri"/>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270"/>
                        </a:spcBef>
                      </a:pPr>
                      <a:r>
                        <a:rPr sz="1800" dirty="0">
                          <a:latin typeface="Calibri"/>
                          <a:cs typeface="Calibri"/>
                        </a:rPr>
                        <a:t>+</a:t>
                      </a:r>
                      <a:endParaRPr sz="1800">
                        <a:latin typeface="Calibri"/>
                        <a:cs typeface="Calibri"/>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270"/>
                        </a:spcBef>
                      </a:pPr>
                      <a:r>
                        <a:rPr sz="1800" dirty="0">
                          <a:latin typeface="Calibri"/>
                          <a:cs typeface="Calibri"/>
                        </a:rPr>
                        <a:t>+</a:t>
                      </a:r>
                      <a:endParaRPr sz="1800">
                        <a:latin typeface="Calibri"/>
                        <a:cs typeface="Calibri"/>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r>
              <a:tr h="640080">
                <a:tc>
                  <a:txBody>
                    <a:bodyPr/>
                    <a:lstStyle/>
                    <a:p>
                      <a:pPr marL="91440">
                        <a:lnSpc>
                          <a:spcPct val="100000"/>
                        </a:lnSpc>
                        <a:spcBef>
                          <a:spcPts val="1335"/>
                        </a:spcBef>
                      </a:pPr>
                      <a:r>
                        <a:rPr sz="1800" dirty="0">
                          <a:latin typeface="Calibri"/>
                          <a:cs typeface="Calibri"/>
                        </a:rPr>
                        <a:t>9</a:t>
                      </a:r>
                      <a:endParaRPr sz="1800">
                        <a:latin typeface="Calibri"/>
                        <a:cs typeface="Calibri"/>
                      </a:endParaRPr>
                    </a:p>
                  </a:txBody>
                  <a:tcPr marL="0" marR="0" marT="16954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marL="90805" marR="99060">
                        <a:lnSpc>
                          <a:spcPts val="2110"/>
                        </a:lnSpc>
                        <a:spcBef>
                          <a:spcPts val="365"/>
                        </a:spcBef>
                      </a:pPr>
                      <a:r>
                        <a:rPr sz="1800" spc="-15" dirty="0">
                          <a:latin typeface="Calibri"/>
                          <a:cs typeface="Calibri"/>
                        </a:rPr>
                        <a:t>Interact</a:t>
                      </a:r>
                      <a:r>
                        <a:rPr sz="1800" spc="-10" dirty="0">
                          <a:latin typeface="Calibri"/>
                          <a:cs typeface="Calibri"/>
                        </a:rPr>
                        <a:t> </a:t>
                      </a:r>
                      <a:r>
                        <a:rPr sz="1800" spc="-5" dirty="0">
                          <a:latin typeface="Calibri"/>
                          <a:cs typeface="Calibri"/>
                        </a:rPr>
                        <a:t>with</a:t>
                      </a:r>
                      <a:r>
                        <a:rPr sz="1800" dirty="0">
                          <a:latin typeface="Calibri"/>
                          <a:cs typeface="Calibri"/>
                        </a:rPr>
                        <a:t> </a:t>
                      </a:r>
                      <a:r>
                        <a:rPr sz="1800" spc="-5" dirty="0">
                          <a:latin typeface="Calibri"/>
                          <a:cs typeface="Calibri"/>
                        </a:rPr>
                        <a:t>the </a:t>
                      </a:r>
                      <a:r>
                        <a:rPr sz="1800" spc="-10" dirty="0">
                          <a:latin typeface="Calibri"/>
                          <a:cs typeface="Calibri"/>
                        </a:rPr>
                        <a:t>contract</a:t>
                      </a:r>
                      <a:r>
                        <a:rPr sz="1800" spc="-5" dirty="0">
                          <a:latin typeface="Calibri"/>
                          <a:cs typeface="Calibri"/>
                        </a:rPr>
                        <a:t> </a:t>
                      </a:r>
                      <a:r>
                        <a:rPr sz="1800" dirty="0">
                          <a:latin typeface="Calibri"/>
                          <a:cs typeface="Calibri"/>
                        </a:rPr>
                        <a:t>&amp; </a:t>
                      </a:r>
                      <a:r>
                        <a:rPr sz="1800" spc="-395" dirty="0">
                          <a:latin typeface="Calibri"/>
                          <a:cs typeface="Calibri"/>
                        </a:rPr>
                        <a:t> </a:t>
                      </a:r>
                      <a:r>
                        <a:rPr sz="1800" spc="-15" dirty="0">
                          <a:latin typeface="Calibri"/>
                          <a:cs typeface="Calibri"/>
                        </a:rPr>
                        <a:t>have</a:t>
                      </a:r>
                      <a:r>
                        <a:rPr sz="1800" dirty="0">
                          <a:latin typeface="Calibri"/>
                          <a:cs typeface="Calibri"/>
                        </a:rPr>
                        <a:t> fun</a:t>
                      </a:r>
                      <a:endParaRPr sz="1800">
                        <a:latin typeface="Calibri"/>
                        <a:cs typeface="Calibri"/>
                      </a:endParaRPr>
                    </a:p>
                  </a:txBody>
                  <a:tcPr marL="0" marR="0" marT="4635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1335"/>
                        </a:spcBef>
                      </a:pPr>
                      <a:r>
                        <a:rPr sz="1800" dirty="0">
                          <a:latin typeface="Calibri"/>
                          <a:cs typeface="Calibri"/>
                        </a:rPr>
                        <a:t>+</a:t>
                      </a:r>
                      <a:endParaRPr sz="1800">
                        <a:latin typeface="Calibri"/>
                        <a:cs typeface="Calibri"/>
                      </a:endParaRPr>
                    </a:p>
                  </a:txBody>
                  <a:tcPr marL="0" marR="0" marT="16954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1335"/>
                        </a:spcBef>
                      </a:pPr>
                      <a:r>
                        <a:rPr sz="1800" dirty="0">
                          <a:latin typeface="Calibri"/>
                          <a:cs typeface="Calibri"/>
                        </a:rPr>
                        <a:t>-</a:t>
                      </a:r>
                      <a:endParaRPr sz="1800">
                        <a:latin typeface="Calibri"/>
                        <a:cs typeface="Calibri"/>
                      </a:endParaRPr>
                    </a:p>
                  </a:txBody>
                  <a:tcPr marL="0" marR="0" marT="16954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1335"/>
                        </a:spcBef>
                      </a:pPr>
                      <a:r>
                        <a:rPr sz="1800" dirty="0">
                          <a:latin typeface="Calibri"/>
                          <a:cs typeface="Calibri"/>
                        </a:rPr>
                        <a:t>+</a:t>
                      </a:r>
                      <a:endParaRPr sz="1800">
                        <a:latin typeface="Calibri"/>
                        <a:cs typeface="Calibri"/>
                      </a:endParaRPr>
                    </a:p>
                  </a:txBody>
                  <a:tcPr marL="0" marR="0" marT="16954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1335"/>
                        </a:spcBef>
                      </a:pPr>
                      <a:r>
                        <a:rPr sz="1800" dirty="0">
                          <a:latin typeface="Calibri"/>
                          <a:cs typeface="Calibri"/>
                        </a:rPr>
                        <a:t>+</a:t>
                      </a:r>
                      <a:endParaRPr sz="1800">
                        <a:latin typeface="Calibri"/>
                        <a:cs typeface="Calibri"/>
                      </a:endParaRPr>
                    </a:p>
                  </a:txBody>
                  <a:tcPr marL="0" marR="0" marT="16954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r>
              <a:tr h="370840">
                <a:tc>
                  <a:txBody>
                    <a:bodyPr/>
                    <a:lstStyle/>
                    <a:p>
                      <a:pPr marL="91440">
                        <a:lnSpc>
                          <a:spcPct val="100000"/>
                        </a:lnSpc>
                        <a:spcBef>
                          <a:spcPts val="280"/>
                        </a:spcBef>
                      </a:pPr>
                      <a:r>
                        <a:rPr sz="1800" dirty="0">
                          <a:latin typeface="Calibri"/>
                          <a:cs typeface="Calibri"/>
                        </a:rPr>
                        <a:t>10</a:t>
                      </a:r>
                      <a:endParaRPr sz="1800">
                        <a:latin typeface="Calibri"/>
                        <a:cs typeface="Calibri"/>
                      </a:endParaRPr>
                    </a:p>
                  </a:txBody>
                  <a:tcPr marL="0" marR="0" marT="355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marL="90805">
                        <a:lnSpc>
                          <a:spcPct val="100000"/>
                        </a:lnSpc>
                        <a:spcBef>
                          <a:spcPts val="280"/>
                        </a:spcBef>
                      </a:pPr>
                      <a:r>
                        <a:rPr sz="1800" spc="-5" dirty="0">
                          <a:latin typeface="Calibri"/>
                          <a:cs typeface="Calibri"/>
                        </a:rPr>
                        <a:t>Monitor</a:t>
                      </a:r>
                      <a:r>
                        <a:rPr sz="1800" spc="-30" dirty="0">
                          <a:latin typeface="Calibri"/>
                          <a:cs typeface="Calibri"/>
                        </a:rPr>
                        <a:t> </a:t>
                      </a:r>
                      <a:r>
                        <a:rPr sz="1800" dirty="0">
                          <a:latin typeface="Calibri"/>
                          <a:cs typeface="Calibri"/>
                        </a:rPr>
                        <a:t>the</a:t>
                      </a:r>
                      <a:r>
                        <a:rPr sz="1800" spc="-15" dirty="0">
                          <a:latin typeface="Calibri"/>
                          <a:cs typeface="Calibri"/>
                        </a:rPr>
                        <a:t> </a:t>
                      </a:r>
                      <a:r>
                        <a:rPr sz="1800" spc="-10" dirty="0">
                          <a:latin typeface="Calibri"/>
                          <a:cs typeface="Calibri"/>
                        </a:rPr>
                        <a:t>execution</a:t>
                      </a:r>
                      <a:endParaRPr sz="1800">
                        <a:latin typeface="Calibri"/>
                        <a:cs typeface="Calibri"/>
                      </a:endParaRPr>
                    </a:p>
                  </a:txBody>
                  <a:tcPr marL="0" marR="0" marT="355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280"/>
                        </a:spcBef>
                      </a:pPr>
                      <a:r>
                        <a:rPr sz="1800" dirty="0">
                          <a:latin typeface="Calibri"/>
                          <a:cs typeface="Calibri"/>
                        </a:rPr>
                        <a:t>-</a:t>
                      </a:r>
                      <a:endParaRPr sz="1800">
                        <a:latin typeface="Calibri"/>
                        <a:cs typeface="Calibri"/>
                      </a:endParaRPr>
                    </a:p>
                  </a:txBody>
                  <a:tcPr marL="0" marR="0" marT="355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280"/>
                        </a:spcBef>
                      </a:pPr>
                      <a:r>
                        <a:rPr sz="1800" dirty="0">
                          <a:latin typeface="Calibri"/>
                          <a:cs typeface="Calibri"/>
                        </a:rPr>
                        <a:t>+</a:t>
                      </a:r>
                      <a:endParaRPr sz="1800">
                        <a:latin typeface="Calibri"/>
                        <a:cs typeface="Calibri"/>
                      </a:endParaRPr>
                    </a:p>
                  </a:txBody>
                  <a:tcPr marL="0" marR="0" marT="355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280"/>
                        </a:spcBef>
                      </a:pPr>
                      <a:r>
                        <a:rPr sz="1800" dirty="0">
                          <a:latin typeface="Calibri"/>
                          <a:cs typeface="Calibri"/>
                        </a:rPr>
                        <a:t>-</a:t>
                      </a:r>
                      <a:endParaRPr sz="1800">
                        <a:latin typeface="Calibri"/>
                        <a:cs typeface="Calibri"/>
                      </a:endParaRPr>
                    </a:p>
                  </a:txBody>
                  <a:tcPr marL="0" marR="0" marT="355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280"/>
                        </a:spcBef>
                      </a:pPr>
                      <a:r>
                        <a:rPr sz="1800" dirty="0">
                          <a:latin typeface="Calibri"/>
                          <a:cs typeface="Calibri"/>
                        </a:rPr>
                        <a:t>+</a:t>
                      </a:r>
                      <a:endParaRPr sz="1800">
                        <a:latin typeface="Calibri"/>
                        <a:cs typeface="Calibri"/>
                      </a:endParaRPr>
                    </a:p>
                  </a:txBody>
                  <a:tcPr marL="0" marR="0" marT="355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r>
            </a:tbl>
          </a:graphicData>
        </a:graphic>
      </p:graphicFrame>
      <p:grpSp>
        <p:nvGrpSpPr>
          <p:cNvPr id="4" name="object 4"/>
          <p:cNvGrpSpPr/>
          <p:nvPr/>
        </p:nvGrpSpPr>
        <p:grpSpPr>
          <a:xfrm>
            <a:off x="1298892" y="842035"/>
            <a:ext cx="2788920" cy="744220"/>
            <a:chOff x="1298892" y="842035"/>
            <a:chExt cx="2788920" cy="744220"/>
          </a:xfrm>
        </p:grpSpPr>
        <p:sp>
          <p:nvSpPr>
            <p:cNvPr id="5" name="object 5"/>
            <p:cNvSpPr/>
            <p:nvPr/>
          </p:nvSpPr>
          <p:spPr>
            <a:xfrm>
              <a:off x="1305242" y="848385"/>
              <a:ext cx="1388110" cy="365760"/>
            </a:xfrm>
            <a:custGeom>
              <a:avLst/>
              <a:gdLst/>
              <a:ahLst/>
              <a:cxnLst/>
              <a:rect l="l" t="t" r="r" b="b"/>
              <a:pathLst>
                <a:path w="1388110" h="365759">
                  <a:moveTo>
                    <a:pt x="0" y="0"/>
                  </a:moveTo>
                  <a:lnTo>
                    <a:pt x="1388050" y="365760"/>
                  </a:lnTo>
                </a:path>
              </a:pathLst>
            </a:custGeom>
            <a:ln w="12700">
              <a:solidFill>
                <a:srgbClr val="FFFFFF"/>
              </a:solidFill>
            </a:ln>
          </p:spPr>
          <p:txBody>
            <a:bodyPr wrap="square" lIns="0" tIns="0" rIns="0" bIns="0" rtlCol="0"/>
            <a:lstStyle/>
            <a:p>
              <a:endParaRPr/>
            </a:p>
          </p:txBody>
        </p:sp>
        <p:sp>
          <p:nvSpPr>
            <p:cNvPr id="6" name="object 6"/>
            <p:cNvSpPr/>
            <p:nvPr/>
          </p:nvSpPr>
          <p:spPr>
            <a:xfrm>
              <a:off x="2693288" y="1214145"/>
              <a:ext cx="1388110" cy="365760"/>
            </a:xfrm>
            <a:custGeom>
              <a:avLst/>
              <a:gdLst/>
              <a:ahLst/>
              <a:cxnLst/>
              <a:rect l="l" t="t" r="r" b="b"/>
              <a:pathLst>
                <a:path w="1388110" h="365759">
                  <a:moveTo>
                    <a:pt x="0" y="0"/>
                  </a:moveTo>
                  <a:lnTo>
                    <a:pt x="1388050" y="365760"/>
                  </a:lnTo>
                </a:path>
              </a:pathLst>
            </a:custGeom>
            <a:ln w="12700">
              <a:solidFill>
                <a:srgbClr val="FFFFFF"/>
              </a:solidFill>
            </a:ln>
          </p:spPr>
          <p:txBody>
            <a:bodyPr wrap="square" lIns="0" tIns="0" rIns="0" bIns="0" rtlCol="0"/>
            <a:lstStyle/>
            <a:p>
              <a:endParaRPr/>
            </a:p>
          </p:txBody>
        </p:sp>
      </p:grpSp>
      <p:sp>
        <p:nvSpPr>
          <p:cNvPr id="7" name="object 7"/>
          <p:cNvSpPr txBox="1"/>
          <p:nvPr/>
        </p:nvSpPr>
        <p:spPr>
          <a:xfrm>
            <a:off x="11170602" y="6421628"/>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98989"/>
                </a:solidFill>
                <a:latin typeface="Calibri"/>
                <a:cs typeface="Calibri"/>
              </a:rPr>
              <a:t>1</a:t>
            </a:r>
            <a:endParaRPr sz="1200">
              <a:latin typeface="Calibri"/>
              <a:cs typeface="Calibri"/>
            </a:endParaRPr>
          </a:p>
        </p:txBody>
      </p:sp>
      <p:grpSp>
        <p:nvGrpSpPr>
          <p:cNvPr id="8" name="object 8"/>
          <p:cNvGrpSpPr/>
          <p:nvPr/>
        </p:nvGrpSpPr>
        <p:grpSpPr>
          <a:xfrm>
            <a:off x="10656074" y="1214475"/>
            <a:ext cx="469900" cy="382270"/>
            <a:chOff x="10656074" y="1214475"/>
            <a:chExt cx="469900" cy="382270"/>
          </a:xfrm>
        </p:grpSpPr>
        <p:sp>
          <p:nvSpPr>
            <p:cNvPr id="9" name="object 9"/>
            <p:cNvSpPr/>
            <p:nvPr/>
          </p:nvSpPr>
          <p:spPr>
            <a:xfrm>
              <a:off x="10662424" y="1220825"/>
              <a:ext cx="457200" cy="369570"/>
            </a:xfrm>
            <a:custGeom>
              <a:avLst/>
              <a:gdLst/>
              <a:ahLst/>
              <a:cxnLst/>
              <a:rect l="l" t="t" r="r" b="b"/>
              <a:pathLst>
                <a:path w="457200" h="369569">
                  <a:moveTo>
                    <a:pt x="299237" y="0"/>
                  </a:moveTo>
                  <a:lnTo>
                    <a:pt x="157962" y="0"/>
                  </a:lnTo>
                  <a:lnTo>
                    <a:pt x="43662" y="70535"/>
                  </a:lnTo>
                  <a:lnTo>
                    <a:pt x="0" y="184670"/>
                  </a:lnTo>
                  <a:lnTo>
                    <a:pt x="43662" y="298792"/>
                  </a:lnTo>
                  <a:lnTo>
                    <a:pt x="157962" y="369328"/>
                  </a:lnTo>
                  <a:lnTo>
                    <a:pt x="299237" y="369328"/>
                  </a:lnTo>
                  <a:lnTo>
                    <a:pt x="413537" y="298792"/>
                  </a:lnTo>
                  <a:lnTo>
                    <a:pt x="457200" y="184670"/>
                  </a:lnTo>
                  <a:lnTo>
                    <a:pt x="413537" y="70535"/>
                  </a:lnTo>
                  <a:lnTo>
                    <a:pt x="299237" y="0"/>
                  </a:lnTo>
                  <a:close/>
                </a:path>
              </a:pathLst>
            </a:custGeom>
            <a:solidFill>
              <a:srgbClr val="4472C4"/>
            </a:solidFill>
          </p:spPr>
          <p:txBody>
            <a:bodyPr wrap="square" lIns="0" tIns="0" rIns="0" bIns="0" rtlCol="0"/>
            <a:lstStyle/>
            <a:p>
              <a:endParaRPr/>
            </a:p>
          </p:txBody>
        </p:sp>
        <p:sp>
          <p:nvSpPr>
            <p:cNvPr id="10" name="object 10"/>
            <p:cNvSpPr/>
            <p:nvPr/>
          </p:nvSpPr>
          <p:spPr>
            <a:xfrm>
              <a:off x="10662424" y="1220825"/>
              <a:ext cx="457200" cy="369570"/>
            </a:xfrm>
            <a:custGeom>
              <a:avLst/>
              <a:gdLst/>
              <a:ahLst/>
              <a:cxnLst/>
              <a:rect l="l" t="t" r="r" b="b"/>
              <a:pathLst>
                <a:path w="457200" h="369569">
                  <a:moveTo>
                    <a:pt x="0" y="184665"/>
                  </a:moveTo>
                  <a:lnTo>
                    <a:pt x="43658" y="70535"/>
                  </a:lnTo>
                  <a:lnTo>
                    <a:pt x="157959" y="0"/>
                  </a:lnTo>
                  <a:lnTo>
                    <a:pt x="299241" y="0"/>
                  </a:lnTo>
                  <a:lnTo>
                    <a:pt x="413541" y="70535"/>
                  </a:lnTo>
                  <a:lnTo>
                    <a:pt x="457200" y="184665"/>
                  </a:lnTo>
                  <a:lnTo>
                    <a:pt x="413541" y="298795"/>
                  </a:lnTo>
                  <a:lnTo>
                    <a:pt x="299241" y="369331"/>
                  </a:lnTo>
                  <a:lnTo>
                    <a:pt x="157959" y="369331"/>
                  </a:lnTo>
                  <a:lnTo>
                    <a:pt x="43658" y="298795"/>
                  </a:lnTo>
                  <a:lnTo>
                    <a:pt x="0" y="184665"/>
                  </a:lnTo>
                  <a:close/>
                </a:path>
              </a:pathLst>
            </a:custGeom>
            <a:ln w="12700">
              <a:solidFill>
                <a:srgbClr val="2F528F"/>
              </a:solidFill>
            </a:ln>
          </p:spPr>
          <p:txBody>
            <a:bodyPr wrap="square" lIns="0" tIns="0" rIns="0" bIns="0" rtlCol="0"/>
            <a:lstStyle/>
            <a:p>
              <a:endParaRPr/>
            </a:p>
          </p:txBody>
        </p:sp>
      </p:grpSp>
      <p:sp>
        <p:nvSpPr>
          <p:cNvPr id="11" name="object 11"/>
          <p:cNvSpPr txBox="1"/>
          <p:nvPr/>
        </p:nvSpPr>
        <p:spPr>
          <a:xfrm>
            <a:off x="10820374" y="1243076"/>
            <a:ext cx="14160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3</a:t>
            </a:r>
            <a:endParaRPr sz="1800">
              <a:latin typeface="Calibri"/>
              <a:cs typeface="Calibri"/>
            </a:endParaRPr>
          </a:p>
        </p:txBody>
      </p:sp>
      <p:grpSp>
        <p:nvGrpSpPr>
          <p:cNvPr id="12" name="object 12"/>
          <p:cNvGrpSpPr/>
          <p:nvPr/>
        </p:nvGrpSpPr>
        <p:grpSpPr>
          <a:xfrm>
            <a:off x="10656074" y="1962772"/>
            <a:ext cx="469900" cy="382270"/>
            <a:chOff x="10656074" y="1962772"/>
            <a:chExt cx="469900" cy="382270"/>
          </a:xfrm>
        </p:grpSpPr>
        <p:sp>
          <p:nvSpPr>
            <p:cNvPr id="13" name="object 13"/>
            <p:cNvSpPr/>
            <p:nvPr/>
          </p:nvSpPr>
          <p:spPr>
            <a:xfrm>
              <a:off x="10662424" y="1969134"/>
              <a:ext cx="457200" cy="369570"/>
            </a:xfrm>
            <a:custGeom>
              <a:avLst/>
              <a:gdLst/>
              <a:ahLst/>
              <a:cxnLst/>
              <a:rect l="l" t="t" r="r" b="b"/>
              <a:pathLst>
                <a:path w="457200" h="369569">
                  <a:moveTo>
                    <a:pt x="299237" y="0"/>
                  </a:moveTo>
                  <a:lnTo>
                    <a:pt x="157962" y="0"/>
                  </a:lnTo>
                  <a:lnTo>
                    <a:pt x="43662" y="70535"/>
                  </a:lnTo>
                  <a:lnTo>
                    <a:pt x="0" y="184657"/>
                  </a:lnTo>
                  <a:lnTo>
                    <a:pt x="43662" y="298792"/>
                  </a:lnTo>
                  <a:lnTo>
                    <a:pt x="157962" y="369328"/>
                  </a:lnTo>
                  <a:lnTo>
                    <a:pt x="299237" y="369328"/>
                  </a:lnTo>
                  <a:lnTo>
                    <a:pt x="413537" y="298792"/>
                  </a:lnTo>
                  <a:lnTo>
                    <a:pt x="457200" y="184657"/>
                  </a:lnTo>
                  <a:lnTo>
                    <a:pt x="413537" y="70535"/>
                  </a:lnTo>
                  <a:lnTo>
                    <a:pt x="299237" y="0"/>
                  </a:lnTo>
                  <a:close/>
                </a:path>
              </a:pathLst>
            </a:custGeom>
            <a:solidFill>
              <a:srgbClr val="4472C4"/>
            </a:solidFill>
          </p:spPr>
          <p:txBody>
            <a:bodyPr wrap="square" lIns="0" tIns="0" rIns="0" bIns="0" rtlCol="0"/>
            <a:lstStyle/>
            <a:p>
              <a:endParaRPr/>
            </a:p>
          </p:txBody>
        </p:sp>
        <p:sp>
          <p:nvSpPr>
            <p:cNvPr id="14" name="object 14"/>
            <p:cNvSpPr/>
            <p:nvPr/>
          </p:nvSpPr>
          <p:spPr>
            <a:xfrm>
              <a:off x="10662424" y="1969122"/>
              <a:ext cx="457200" cy="369570"/>
            </a:xfrm>
            <a:custGeom>
              <a:avLst/>
              <a:gdLst/>
              <a:ahLst/>
              <a:cxnLst/>
              <a:rect l="l" t="t" r="r" b="b"/>
              <a:pathLst>
                <a:path w="457200" h="369569">
                  <a:moveTo>
                    <a:pt x="0" y="184665"/>
                  </a:moveTo>
                  <a:lnTo>
                    <a:pt x="43658" y="70535"/>
                  </a:lnTo>
                  <a:lnTo>
                    <a:pt x="157959" y="0"/>
                  </a:lnTo>
                  <a:lnTo>
                    <a:pt x="299241" y="0"/>
                  </a:lnTo>
                  <a:lnTo>
                    <a:pt x="413541" y="70535"/>
                  </a:lnTo>
                  <a:lnTo>
                    <a:pt x="457200" y="184665"/>
                  </a:lnTo>
                  <a:lnTo>
                    <a:pt x="413541" y="298795"/>
                  </a:lnTo>
                  <a:lnTo>
                    <a:pt x="299241" y="369331"/>
                  </a:lnTo>
                  <a:lnTo>
                    <a:pt x="157959" y="369331"/>
                  </a:lnTo>
                  <a:lnTo>
                    <a:pt x="43658" y="298795"/>
                  </a:lnTo>
                  <a:lnTo>
                    <a:pt x="0" y="184665"/>
                  </a:lnTo>
                  <a:close/>
                </a:path>
              </a:pathLst>
            </a:custGeom>
            <a:ln w="12700">
              <a:solidFill>
                <a:srgbClr val="2F528F"/>
              </a:solidFill>
            </a:ln>
          </p:spPr>
          <p:txBody>
            <a:bodyPr wrap="square" lIns="0" tIns="0" rIns="0" bIns="0" rtlCol="0"/>
            <a:lstStyle/>
            <a:p>
              <a:endParaRPr/>
            </a:p>
          </p:txBody>
        </p:sp>
      </p:grpSp>
      <p:sp>
        <p:nvSpPr>
          <p:cNvPr id="15" name="object 15"/>
          <p:cNvSpPr txBox="1"/>
          <p:nvPr/>
        </p:nvSpPr>
        <p:spPr>
          <a:xfrm>
            <a:off x="10820374" y="1989835"/>
            <a:ext cx="14160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4</a:t>
            </a:r>
            <a:endParaRPr sz="1800">
              <a:latin typeface="Calibri"/>
              <a:cs typeface="Calibri"/>
            </a:endParaRPr>
          </a:p>
        </p:txBody>
      </p:sp>
      <p:grpSp>
        <p:nvGrpSpPr>
          <p:cNvPr id="16" name="object 16"/>
          <p:cNvGrpSpPr/>
          <p:nvPr/>
        </p:nvGrpSpPr>
        <p:grpSpPr>
          <a:xfrm>
            <a:off x="9117203" y="1216304"/>
            <a:ext cx="469900" cy="382270"/>
            <a:chOff x="9117203" y="1216304"/>
            <a:chExt cx="469900" cy="382270"/>
          </a:xfrm>
        </p:grpSpPr>
        <p:sp>
          <p:nvSpPr>
            <p:cNvPr id="17" name="object 17"/>
            <p:cNvSpPr/>
            <p:nvPr/>
          </p:nvSpPr>
          <p:spPr>
            <a:xfrm>
              <a:off x="9123553" y="1222654"/>
              <a:ext cx="457200" cy="369570"/>
            </a:xfrm>
            <a:custGeom>
              <a:avLst/>
              <a:gdLst/>
              <a:ahLst/>
              <a:cxnLst/>
              <a:rect l="l" t="t" r="r" b="b"/>
              <a:pathLst>
                <a:path w="457200" h="369569">
                  <a:moveTo>
                    <a:pt x="299250" y="0"/>
                  </a:moveTo>
                  <a:lnTo>
                    <a:pt x="157962" y="0"/>
                  </a:lnTo>
                  <a:lnTo>
                    <a:pt x="43662" y="70535"/>
                  </a:lnTo>
                  <a:lnTo>
                    <a:pt x="0" y="184670"/>
                  </a:lnTo>
                  <a:lnTo>
                    <a:pt x="43662" y="298792"/>
                  </a:lnTo>
                  <a:lnTo>
                    <a:pt x="157962" y="369328"/>
                  </a:lnTo>
                  <a:lnTo>
                    <a:pt x="299250" y="369328"/>
                  </a:lnTo>
                  <a:lnTo>
                    <a:pt x="413550" y="298792"/>
                  </a:lnTo>
                  <a:lnTo>
                    <a:pt x="457200" y="184670"/>
                  </a:lnTo>
                  <a:lnTo>
                    <a:pt x="413550" y="70535"/>
                  </a:lnTo>
                  <a:lnTo>
                    <a:pt x="299250" y="0"/>
                  </a:lnTo>
                  <a:close/>
                </a:path>
              </a:pathLst>
            </a:custGeom>
            <a:solidFill>
              <a:srgbClr val="4472C4"/>
            </a:solidFill>
          </p:spPr>
          <p:txBody>
            <a:bodyPr wrap="square" lIns="0" tIns="0" rIns="0" bIns="0" rtlCol="0"/>
            <a:lstStyle/>
            <a:p>
              <a:endParaRPr/>
            </a:p>
          </p:txBody>
        </p:sp>
        <p:sp>
          <p:nvSpPr>
            <p:cNvPr id="18" name="object 18"/>
            <p:cNvSpPr/>
            <p:nvPr/>
          </p:nvSpPr>
          <p:spPr>
            <a:xfrm>
              <a:off x="9123553" y="1222654"/>
              <a:ext cx="457200" cy="369570"/>
            </a:xfrm>
            <a:custGeom>
              <a:avLst/>
              <a:gdLst/>
              <a:ahLst/>
              <a:cxnLst/>
              <a:rect l="l" t="t" r="r" b="b"/>
              <a:pathLst>
                <a:path w="457200" h="369569">
                  <a:moveTo>
                    <a:pt x="0" y="184665"/>
                  </a:moveTo>
                  <a:lnTo>
                    <a:pt x="43658" y="70535"/>
                  </a:lnTo>
                  <a:lnTo>
                    <a:pt x="157959" y="0"/>
                  </a:lnTo>
                  <a:lnTo>
                    <a:pt x="299241" y="0"/>
                  </a:lnTo>
                  <a:lnTo>
                    <a:pt x="413541" y="70535"/>
                  </a:lnTo>
                  <a:lnTo>
                    <a:pt x="457200" y="184665"/>
                  </a:lnTo>
                  <a:lnTo>
                    <a:pt x="413541" y="298795"/>
                  </a:lnTo>
                  <a:lnTo>
                    <a:pt x="299241" y="369331"/>
                  </a:lnTo>
                  <a:lnTo>
                    <a:pt x="157959" y="369331"/>
                  </a:lnTo>
                  <a:lnTo>
                    <a:pt x="43658" y="298795"/>
                  </a:lnTo>
                  <a:lnTo>
                    <a:pt x="0" y="184665"/>
                  </a:lnTo>
                  <a:close/>
                </a:path>
              </a:pathLst>
            </a:custGeom>
            <a:ln w="12700">
              <a:solidFill>
                <a:srgbClr val="2F528F"/>
              </a:solidFill>
            </a:ln>
          </p:spPr>
          <p:txBody>
            <a:bodyPr wrap="square" lIns="0" tIns="0" rIns="0" bIns="0" rtlCol="0"/>
            <a:lstStyle/>
            <a:p>
              <a:endParaRPr/>
            </a:p>
          </p:txBody>
        </p:sp>
      </p:grpSp>
      <p:sp>
        <p:nvSpPr>
          <p:cNvPr id="19" name="object 19"/>
          <p:cNvSpPr txBox="1"/>
          <p:nvPr/>
        </p:nvSpPr>
        <p:spPr>
          <a:xfrm>
            <a:off x="9281515" y="1246123"/>
            <a:ext cx="14160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1</a:t>
            </a:r>
            <a:endParaRPr sz="1800">
              <a:latin typeface="Calibri"/>
              <a:cs typeface="Calibri"/>
            </a:endParaRPr>
          </a:p>
        </p:txBody>
      </p:sp>
      <p:grpSp>
        <p:nvGrpSpPr>
          <p:cNvPr id="20" name="object 20"/>
          <p:cNvGrpSpPr/>
          <p:nvPr/>
        </p:nvGrpSpPr>
        <p:grpSpPr>
          <a:xfrm>
            <a:off x="9117203" y="1962772"/>
            <a:ext cx="469900" cy="382270"/>
            <a:chOff x="9117203" y="1962772"/>
            <a:chExt cx="469900" cy="382270"/>
          </a:xfrm>
        </p:grpSpPr>
        <p:sp>
          <p:nvSpPr>
            <p:cNvPr id="21" name="object 21"/>
            <p:cNvSpPr/>
            <p:nvPr/>
          </p:nvSpPr>
          <p:spPr>
            <a:xfrm>
              <a:off x="9123553" y="1969134"/>
              <a:ext cx="457200" cy="369570"/>
            </a:xfrm>
            <a:custGeom>
              <a:avLst/>
              <a:gdLst/>
              <a:ahLst/>
              <a:cxnLst/>
              <a:rect l="l" t="t" r="r" b="b"/>
              <a:pathLst>
                <a:path w="457200" h="369569">
                  <a:moveTo>
                    <a:pt x="299250" y="0"/>
                  </a:moveTo>
                  <a:lnTo>
                    <a:pt x="157962" y="0"/>
                  </a:lnTo>
                  <a:lnTo>
                    <a:pt x="43662" y="70535"/>
                  </a:lnTo>
                  <a:lnTo>
                    <a:pt x="0" y="184657"/>
                  </a:lnTo>
                  <a:lnTo>
                    <a:pt x="43662" y="298792"/>
                  </a:lnTo>
                  <a:lnTo>
                    <a:pt x="157962" y="369328"/>
                  </a:lnTo>
                  <a:lnTo>
                    <a:pt x="299250" y="369328"/>
                  </a:lnTo>
                  <a:lnTo>
                    <a:pt x="413550" y="298792"/>
                  </a:lnTo>
                  <a:lnTo>
                    <a:pt x="457200" y="184657"/>
                  </a:lnTo>
                  <a:lnTo>
                    <a:pt x="413550" y="70535"/>
                  </a:lnTo>
                  <a:lnTo>
                    <a:pt x="299250" y="0"/>
                  </a:lnTo>
                  <a:close/>
                </a:path>
              </a:pathLst>
            </a:custGeom>
            <a:solidFill>
              <a:srgbClr val="4472C4"/>
            </a:solidFill>
          </p:spPr>
          <p:txBody>
            <a:bodyPr wrap="square" lIns="0" tIns="0" rIns="0" bIns="0" rtlCol="0"/>
            <a:lstStyle/>
            <a:p>
              <a:endParaRPr/>
            </a:p>
          </p:txBody>
        </p:sp>
        <p:sp>
          <p:nvSpPr>
            <p:cNvPr id="22" name="object 22"/>
            <p:cNvSpPr/>
            <p:nvPr/>
          </p:nvSpPr>
          <p:spPr>
            <a:xfrm>
              <a:off x="9123553" y="1969122"/>
              <a:ext cx="457200" cy="369570"/>
            </a:xfrm>
            <a:custGeom>
              <a:avLst/>
              <a:gdLst/>
              <a:ahLst/>
              <a:cxnLst/>
              <a:rect l="l" t="t" r="r" b="b"/>
              <a:pathLst>
                <a:path w="457200" h="369569">
                  <a:moveTo>
                    <a:pt x="0" y="184665"/>
                  </a:moveTo>
                  <a:lnTo>
                    <a:pt x="43658" y="70535"/>
                  </a:lnTo>
                  <a:lnTo>
                    <a:pt x="157959" y="0"/>
                  </a:lnTo>
                  <a:lnTo>
                    <a:pt x="299241" y="0"/>
                  </a:lnTo>
                  <a:lnTo>
                    <a:pt x="413541" y="70535"/>
                  </a:lnTo>
                  <a:lnTo>
                    <a:pt x="457200" y="184665"/>
                  </a:lnTo>
                  <a:lnTo>
                    <a:pt x="413541" y="298795"/>
                  </a:lnTo>
                  <a:lnTo>
                    <a:pt x="299241" y="369331"/>
                  </a:lnTo>
                  <a:lnTo>
                    <a:pt x="157959" y="369331"/>
                  </a:lnTo>
                  <a:lnTo>
                    <a:pt x="43658" y="298795"/>
                  </a:lnTo>
                  <a:lnTo>
                    <a:pt x="0" y="184665"/>
                  </a:lnTo>
                  <a:close/>
                </a:path>
              </a:pathLst>
            </a:custGeom>
            <a:ln w="12700">
              <a:solidFill>
                <a:srgbClr val="2F528F"/>
              </a:solidFill>
            </a:ln>
          </p:spPr>
          <p:txBody>
            <a:bodyPr wrap="square" lIns="0" tIns="0" rIns="0" bIns="0" rtlCol="0"/>
            <a:lstStyle/>
            <a:p>
              <a:endParaRPr/>
            </a:p>
          </p:txBody>
        </p:sp>
      </p:grpSp>
      <p:sp>
        <p:nvSpPr>
          <p:cNvPr id="23" name="object 23"/>
          <p:cNvSpPr txBox="1"/>
          <p:nvPr/>
        </p:nvSpPr>
        <p:spPr>
          <a:xfrm>
            <a:off x="9281515" y="1989835"/>
            <a:ext cx="14160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2</a:t>
            </a:r>
            <a:endParaRPr sz="1800">
              <a:latin typeface="Calibri"/>
              <a:cs typeface="Calibri"/>
            </a:endParaRPr>
          </a:p>
        </p:txBody>
      </p:sp>
      <p:grpSp>
        <p:nvGrpSpPr>
          <p:cNvPr id="24" name="object 24"/>
          <p:cNvGrpSpPr/>
          <p:nvPr/>
        </p:nvGrpSpPr>
        <p:grpSpPr>
          <a:xfrm>
            <a:off x="9120479" y="2821470"/>
            <a:ext cx="1263650" cy="3740150"/>
            <a:chOff x="9120479" y="2821470"/>
            <a:chExt cx="1263650" cy="3740150"/>
          </a:xfrm>
        </p:grpSpPr>
        <p:sp>
          <p:nvSpPr>
            <p:cNvPr id="25" name="object 25"/>
            <p:cNvSpPr/>
            <p:nvPr/>
          </p:nvSpPr>
          <p:spPr>
            <a:xfrm>
              <a:off x="9126829" y="2827820"/>
              <a:ext cx="457200" cy="369570"/>
            </a:xfrm>
            <a:custGeom>
              <a:avLst/>
              <a:gdLst/>
              <a:ahLst/>
              <a:cxnLst/>
              <a:rect l="l" t="t" r="r" b="b"/>
              <a:pathLst>
                <a:path w="457200" h="369569">
                  <a:moveTo>
                    <a:pt x="299237" y="0"/>
                  </a:moveTo>
                  <a:lnTo>
                    <a:pt x="157949" y="0"/>
                  </a:lnTo>
                  <a:lnTo>
                    <a:pt x="43649" y="70535"/>
                  </a:lnTo>
                  <a:lnTo>
                    <a:pt x="0" y="184670"/>
                  </a:lnTo>
                  <a:lnTo>
                    <a:pt x="43649" y="298792"/>
                  </a:lnTo>
                  <a:lnTo>
                    <a:pt x="157949" y="369328"/>
                  </a:lnTo>
                  <a:lnTo>
                    <a:pt x="299237" y="369328"/>
                  </a:lnTo>
                  <a:lnTo>
                    <a:pt x="413537" y="298792"/>
                  </a:lnTo>
                  <a:lnTo>
                    <a:pt x="457200" y="184670"/>
                  </a:lnTo>
                  <a:lnTo>
                    <a:pt x="413537" y="70535"/>
                  </a:lnTo>
                  <a:lnTo>
                    <a:pt x="299237" y="0"/>
                  </a:lnTo>
                  <a:close/>
                </a:path>
              </a:pathLst>
            </a:custGeom>
            <a:solidFill>
              <a:srgbClr val="4472C4"/>
            </a:solidFill>
          </p:spPr>
          <p:txBody>
            <a:bodyPr wrap="square" lIns="0" tIns="0" rIns="0" bIns="0" rtlCol="0"/>
            <a:lstStyle/>
            <a:p>
              <a:endParaRPr/>
            </a:p>
          </p:txBody>
        </p:sp>
        <p:sp>
          <p:nvSpPr>
            <p:cNvPr id="26" name="object 26"/>
            <p:cNvSpPr/>
            <p:nvPr/>
          </p:nvSpPr>
          <p:spPr>
            <a:xfrm>
              <a:off x="9126829" y="2827820"/>
              <a:ext cx="457200" cy="369570"/>
            </a:xfrm>
            <a:custGeom>
              <a:avLst/>
              <a:gdLst/>
              <a:ahLst/>
              <a:cxnLst/>
              <a:rect l="l" t="t" r="r" b="b"/>
              <a:pathLst>
                <a:path w="457200" h="369569">
                  <a:moveTo>
                    <a:pt x="0" y="184665"/>
                  </a:moveTo>
                  <a:lnTo>
                    <a:pt x="43658" y="70535"/>
                  </a:lnTo>
                  <a:lnTo>
                    <a:pt x="157959" y="0"/>
                  </a:lnTo>
                  <a:lnTo>
                    <a:pt x="299241" y="0"/>
                  </a:lnTo>
                  <a:lnTo>
                    <a:pt x="413541" y="70535"/>
                  </a:lnTo>
                  <a:lnTo>
                    <a:pt x="457200" y="184665"/>
                  </a:lnTo>
                  <a:lnTo>
                    <a:pt x="413541" y="298795"/>
                  </a:lnTo>
                  <a:lnTo>
                    <a:pt x="299241" y="369331"/>
                  </a:lnTo>
                  <a:lnTo>
                    <a:pt x="157959" y="369331"/>
                  </a:lnTo>
                  <a:lnTo>
                    <a:pt x="43658" y="298795"/>
                  </a:lnTo>
                  <a:lnTo>
                    <a:pt x="0" y="184665"/>
                  </a:lnTo>
                  <a:close/>
                </a:path>
              </a:pathLst>
            </a:custGeom>
            <a:ln w="12700">
              <a:solidFill>
                <a:srgbClr val="2F528F"/>
              </a:solidFill>
            </a:ln>
          </p:spPr>
          <p:txBody>
            <a:bodyPr wrap="square" lIns="0" tIns="0" rIns="0" bIns="0" rtlCol="0"/>
            <a:lstStyle/>
            <a:p>
              <a:endParaRPr/>
            </a:p>
          </p:txBody>
        </p:sp>
        <p:sp>
          <p:nvSpPr>
            <p:cNvPr id="27" name="object 27"/>
            <p:cNvSpPr/>
            <p:nvPr/>
          </p:nvSpPr>
          <p:spPr>
            <a:xfrm>
              <a:off x="9775964" y="6139837"/>
              <a:ext cx="601345" cy="415290"/>
            </a:xfrm>
            <a:custGeom>
              <a:avLst/>
              <a:gdLst/>
              <a:ahLst/>
              <a:cxnLst/>
              <a:rect l="l" t="t" r="r" b="b"/>
              <a:pathLst>
                <a:path w="601345" h="415290">
                  <a:moveTo>
                    <a:pt x="393522" y="0"/>
                  </a:moveTo>
                  <a:lnTo>
                    <a:pt x="207721" y="0"/>
                  </a:lnTo>
                  <a:lnTo>
                    <a:pt x="57416" y="79255"/>
                  </a:lnTo>
                  <a:lnTo>
                    <a:pt x="0" y="207492"/>
                  </a:lnTo>
                  <a:lnTo>
                    <a:pt x="57416" y="335730"/>
                  </a:lnTo>
                  <a:lnTo>
                    <a:pt x="207721" y="414985"/>
                  </a:lnTo>
                  <a:lnTo>
                    <a:pt x="393522" y="414985"/>
                  </a:lnTo>
                  <a:lnTo>
                    <a:pt x="543826" y="335730"/>
                  </a:lnTo>
                  <a:lnTo>
                    <a:pt x="601243" y="207492"/>
                  </a:lnTo>
                  <a:lnTo>
                    <a:pt x="543826" y="79255"/>
                  </a:lnTo>
                  <a:lnTo>
                    <a:pt x="393522" y="0"/>
                  </a:lnTo>
                  <a:close/>
                </a:path>
              </a:pathLst>
            </a:custGeom>
            <a:solidFill>
              <a:srgbClr val="4472C4"/>
            </a:solidFill>
          </p:spPr>
          <p:txBody>
            <a:bodyPr wrap="square" lIns="0" tIns="0" rIns="0" bIns="0" rtlCol="0"/>
            <a:lstStyle/>
            <a:p>
              <a:endParaRPr/>
            </a:p>
          </p:txBody>
        </p:sp>
        <p:sp>
          <p:nvSpPr>
            <p:cNvPr id="28" name="object 28"/>
            <p:cNvSpPr/>
            <p:nvPr/>
          </p:nvSpPr>
          <p:spPr>
            <a:xfrm>
              <a:off x="9775964" y="6139838"/>
              <a:ext cx="601345" cy="415290"/>
            </a:xfrm>
            <a:custGeom>
              <a:avLst/>
              <a:gdLst/>
              <a:ahLst/>
              <a:cxnLst/>
              <a:rect l="l" t="t" r="r" b="b"/>
              <a:pathLst>
                <a:path w="601345" h="415290">
                  <a:moveTo>
                    <a:pt x="0" y="207492"/>
                  </a:moveTo>
                  <a:lnTo>
                    <a:pt x="57412" y="79254"/>
                  </a:lnTo>
                  <a:lnTo>
                    <a:pt x="207722" y="0"/>
                  </a:lnTo>
                  <a:lnTo>
                    <a:pt x="393515" y="0"/>
                  </a:lnTo>
                  <a:lnTo>
                    <a:pt x="543824" y="79254"/>
                  </a:lnTo>
                  <a:lnTo>
                    <a:pt x="601237" y="207492"/>
                  </a:lnTo>
                  <a:lnTo>
                    <a:pt x="543824" y="335730"/>
                  </a:lnTo>
                  <a:lnTo>
                    <a:pt x="393515" y="414984"/>
                  </a:lnTo>
                  <a:lnTo>
                    <a:pt x="207722" y="414984"/>
                  </a:lnTo>
                  <a:lnTo>
                    <a:pt x="57412" y="335730"/>
                  </a:lnTo>
                  <a:lnTo>
                    <a:pt x="0" y="207492"/>
                  </a:lnTo>
                  <a:close/>
                </a:path>
              </a:pathLst>
            </a:custGeom>
            <a:ln w="12700">
              <a:solidFill>
                <a:srgbClr val="2F528F"/>
              </a:solidFill>
            </a:ln>
          </p:spPr>
          <p:txBody>
            <a:bodyPr wrap="square" lIns="0" tIns="0" rIns="0" bIns="0" rtlCol="0"/>
            <a:lstStyle/>
            <a:p>
              <a:endParaRPr/>
            </a:p>
          </p:txBody>
        </p:sp>
      </p:grpSp>
      <p:sp>
        <p:nvSpPr>
          <p:cNvPr id="29" name="object 29"/>
          <p:cNvSpPr txBox="1"/>
          <p:nvPr/>
        </p:nvSpPr>
        <p:spPr>
          <a:xfrm>
            <a:off x="9947998" y="6183883"/>
            <a:ext cx="25717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10</a:t>
            </a:r>
            <a:endParaRPr sz="1800">
              <a:latin typeface="Calibri"/>
              <a:cs typeface="Calibri"/>
            </a:endParaRPr>
          </a:p>
        </p:txBody>
      </p:sp>
      <p:grpSp>
        <p:nvGrpSpPr>
          <p:cNvPr id="30" name="object 30"/>
          <p:cNvGrpSpPr/>
          <p:nvPr/>
        </p:nvGrpSpPr>
        <p:grpSpPr>
          <a:xfrm>
            <a:off x="9318015" y="1590154"/>
            <a:ext cx="1610995" cy="2480310"/>
            <a:chOff x="9318015" y="1590154"/>
            <a:chExt cx="1610995" cy="2480310"/>
          </a:xfrm>
        </p:grpSpPr>
        <p:sp>
          <p:nvSpPr>
            <p:cNvPr id="31" name="object 31"/>
            <p:cNvSpPr/>
            <p:nvPr/>
          </p:nvSpPr>
          <p:spPr>
            <a:xfrm>
              <a:off x="9825622" y="1590154"/>
              <a:ext cx="1102995" cy="2473960"/>
            </a:xfrm>
            <a:custGeom>
              <a:avLst/>
              <a:gdLst/>
              <a:ahLst/>
              <a:cxnLst/>
              <a:rect l="l" t="t" r="r" b="b"/>
              <a:pathLst>
                <a:path w="1102995" h="2473960">
                  <a:moveTo>
                    <a:pt x="457200" y="2289086"/>
                  </a:moveTo>
                  <a:lnTo>
                    <a:pt x="413537" y="2174951"/>
                  </a:lnTo>
                  <a:lnTo>
                    <a:pt x="299237" y="2104415"/>
                  </a:lnTo>
                  <a:lnTo>
                    <a:pt x="157949" y="2104415"/>
                  </a:lnTo>
                  <a:lnTo>
                    <a:pt x="43649" y="2174951"/>
                  </a:lnTo>
                  <a:lnTo>
                    <a:pt x="0" y="2289086"/>
                  </a:lnTo>
                  <a:lnTo>
                    <a:pt x="43649" y="2403208"/>
                  </a:lnTo>
                  <a:lnTo>
                    <a:pt x="157949" y="2473744"/>
                  </a:lnTo>
                  <a:lnTo>
                    <a:pt x="299237" y="2473744"/>
                  </a:lnTo>
                  <a:lnTo>
                    <a:pt x="413537" y="2403208"/>
                  </a:lnTo>
                  <a:lnTo>
                    <a:pt x="457200" y="2289086"/>
                  </a:lnTo>
                  <a:close/>
                </a:path>
                <a:path w="1102995" h="2473960">
                  <a:moveTo>
                    <a:pt x="997585" y="749757"/>
                  </a:moveTo>
                  <a:lnTo>
                    <a:pt x="991933" y="746861"/>
                  </a:lnTo>
                  <a:lnTo>
                    <a:pt x="331177" y="2035162"/>
                  </a:lnTo>
                  <a:lnTo>
                    <a:pt x="300113" y="2019223"/>
                  </a:lnTo>
                  <a:lnTo>
                    <a:pt x="299237" y="2104415"/>
                  </a:lnTo>
                  <a:lnTo>
                    <a:pt x="367919" y="2053996"/>
                  </a:lnTo>
                  <a:lnTo>
                    <a:pt x="358876" y="2049360"/>
                  </a:lnTo>
                  <a:lnTo>
                    <a:pt x="336829" y="2038057"/>
                  </a:lnTo>
                  <a:lnTo>
                    <a:pt x="997585" y="749757"/>
                  </a:lnTo>
                  <a:close/>
                </a:path>
                <a:path w="1102995" h="2473960">
                  <a:moveTo>
                    <a:pt x="1102893" y="302768"/>
                  </a:moveTo>
                  <a:lnTo>
                    <a:pt x="1067968" y="302780"/>
                  </a:lnTo>
                  <a:lnTo>
                    <a:pt x="1067968" y="0"/>
                  </a:lnTo>
                  <a:lnTo>
                    <a:pt x="1061618" y="0"/>
                  </a:lnTo>
                  <a:lnTo>
                    <a:pt x="1061618" y="302780"/>
                  </a:lnTo>
                  <a:lnTo>
                    <a:pt x="1026693" y="302780"/>
                  </a:lnTo>
                  <a:lnTo>
                    <a:pt x="1064793" y="378968"/>
                  </a:lnTo>
                  <a:lnTo>
                    <a:pt x="1096543" y="315468"/>
                  </a:lnTo>
                  <a:lnTo>
                    <a:pt x="1102893" y="302768"/>
                  </a:lnTo>
                  <a:close/>
                </a:path>
              </a:pathLst>
            </a:custGeom>
            <a:solidFill>
              <a:srgbClr val="4472C4"/>
            </a:solidFill>
          </p:spPr>
          <p:txBody>
            <a:bodyPr wrap="square" lIns="0" tIns="0" rIns="0" bIns="0" rtlCol="0"/>
            <a:lstStyle/>
            <a:p>
              <a:endParaRPr/>
            </a:p>
          </p:txBody>
        </p:sp>
        <p:sp>
          <p:nvSpPr>
            <p:cNvPr id="32" name="object 32"/>
            <p:cNvSpPr/>
            <p:nvPr/>
          </p:nvSpPr>
          <p:spPr>
            <a:xfrm>
              <a:off x="9825622" y="3694570"/>
              <a:ext cx="457200" cy="369570"/>
            </a:xfrm>
            <a:custGeom>
              <a:avLst/>
              <a:gdLst/>
              <a:ahLst/>
              <a:cxnLst/>
              <a:rect l="l" t="t" r="r" b="b"/>
              <a:pathLst>
                <a:path w="457200" h="369570">
                  <a:moveTo>
                    <a:pt x="0" y="184665"/>
                  </a:moveTo>
                  <a:lnTo>
                    <a:pt x="43658" y="70535"/>
                  </a:lnTo>
                  <a:lnTo>
                    <a:pt x="157959" y="0"/>
                  </a:lnTo>
                  <a:lnTo>
                    <a:pt x="299241" y="0"/>
                  </a:lnTo>
                  <a:lnTo>
                    <a:pt x="413541" y="70535"/>
                  </a:lnTo>
                  <a:lnTo>
                    <a:pt x="457200" y="184665"/>
                  </a:lnTo>
                  <a:lnTo>
                    <a:pt x="413541" y="298795"/>
                  </a:lnTo>
                  <a:lnTo>
                    <a:pt x="299241" y="369331"/>
                  </a:lnTo>
                  <a:lnTo>
                    <a:pt x="157959" y="369331"/>
                  </a:lnTo>
                  <a:lnTo>
                    <a:pt x="43658" y="298795"/>
                  </a:lnTo>
                  <a:lnTo>
                    <a:pt x="0" y="184665"/>
                  </a:lnTo>
                  <a:close/>
                </a:path>
              </a:pathLst>
            </a:custGeom>
            <a:ln w="12700">
              <a:solidFill>
                <a:srgbClr val="2F528F"/>
              </a:solidFill>
            </a:ln>
          </p:spPr>
          <p:txBody>
            <a:bodyPr wrap="square" lIns="0" tIns="0" rIns="0" bIns="0" rtlCol="0"/>
            <a:lstStyle/>
            <a:p>
              <a:endParaRPr/>
            </a:p>
          </p:txBody>
        </p:sp>
        <p:sp>
          <p:nvSpPr>
            <p:cNvPr id="33" name="object 33"/>
            <p:cNvSpPr/>
            <p:nvPr/>
          </p:nvSpPr>
          <p:spPr>
            <a:xfrm>
              <a:off x="9318016" y="1590154"/>
              <a:ext cx="76835" cy="1231265"/>
            </a:xfrm>
            <a:custGeom>
              <a:avLst/>
              <a:gdLst/>
              <a:ahLst/>
              <a:cxnLst/>
              <a:rect l="l" t="t" r="r" b="b"/>
              <a:pathLst>
                <a:path w="76834" h="1231264">
                  <a:moveTo>
                    <a:pt x="76200" y="1155255"/>
                  </a:moveTo>
                  <a:lnTo>
                    <a:pt x="41275" y="1154950"/>
                  </a:lnTo>
                  <a:lnTo>
                    <a:pt x="44729" y="771512"/>
                  </a:lnTo>
                  <a:lnTo>
                    <a:pt x="38379" y="771448"/>
                  </a:lnTo>
                  <a:lnTo>
                    <a:pt x="34925" y="1154887"/>
                  </a:lnTo>
                  <a:lnTo>
                    <a:pt x="0" y="1154569"/>
                  </a:lnTo>
                  <a:lnTo>
                    <a:pt x="37414" y="1231099"/>
                  </a:lnTo>
                  <a:lnTo>
                    <a:pt x="69862" y="1167638"/>
                  </a:lnTo>
                  <a:lnTo>
                    <a:pt x="76200" y="1155255"/>
                  </a:lnTo>
                  <a:close/>
                </a:path>
                <a:path w="76834" h="1231264">
                  <a:moveTo>
                    <a:pt x="76606" y="302768"/>
                  </a:moveTo>
                  <a:lnTo>
                    <a:pt x="41681" y="302780"/>
                  </a:lnTo>
                  <a:lnTo>
                    <a:pt x="41681" y="0"/>
                  </a:lnTo>
                  <a:lnTo>
                    <a:pt x="35331" y="0"/>
                  </a:lnTo>
                  <a:lnTo>
                    <a:pt x="35331" y="302780"/>
                  </a:lnTo>
                  <a:lnTo>
                    <a:pt x="406" y="302780"/>
                  </a:lnTo>
                  <a:lnTo>
                    <a:pt x="38506" y="378968"/>
                  </a:lnTo>
                  <a:lnTo>
                    <a:pt x="70256" y="315468"/>
                  </a:lnTo>
                  <a:lnTo>
                    <a:pt x="76606" y="302768"/>
                  </a:lnTo>
                  <a:close/>
                </a:path>
              </a:pathLst>
            </a:custGeom>
            <a:solidFill>
              <a:srgbClr val="4472C4"/>
            </a:solidFill>
          </p:spPr>
          <p:txBody>
            <a:bodyPr wrap="square" lIns="0" tIns="0" rIns="0" bIns="0" rtlCol="0"/>
            <a:lstStyle/>
            <a:p>
              <a:endParaRPr/>
            </a:p>
          </p:txBody>
        </p:sp>
      </p:grpSp>
      <p:sp>
        <p:nvSpPr>
          <p:cNvPr id="34" name="object 34"/>
          <p:cNvSpPr txBox="1"/>
          <p:nvPr/>
        </p:nvSpPr>
        <p:spPr>
          <a:xfrm>
            <a:off x="9284779" y="2849371"/>
            <a:ext cx="840105" cy="116840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5</a:t>
            </a:r>
            <a:endParaRPr sz="1800">
              <a:latin typeface="Calibri"/>
              <a:cs typeface="Calibri"/>
            </a:endParaRPr>
          </a:p>
          <a:p>
            <a:pPr>
              <a:lnSpc>
                <a:spcPct val="100000"/>
              </a:lnSpc>
            </a:pPr>
            <a:endParaRPr sz="2200">
              <a:latin typeface="Calibri"/>
              <a:cs typeface="Calibri"/>
            </a:endParaRPr>
          </a:p>
          <a:p>
            <a:pPr>
              <a:lnSpc>
                <a:spcPct val="100000"/>
              </a:lnSpc>
              <a:spcBef>
                <a:spcPts val="40"/>
              </a:spcBef>
            </a:pPr>
            <a:endParaRPr sz="1600">
              <a:latin typeface="Calibri"/>
              <a:cs typeface="Calibri"/>
            </a:endParaRPr>
          </a:p>
          <a:p>
            <a:pPr marR="5080" algn="r">
              <a:lnSpc>
                <a:spcPct val="100000"/>
              </a:lnSpc>
            </a:pPr>
            <a:r>
              <a:rPr sz="1800" dirty="0">
                <a:solidFill>
                  <a:srgbClr val="FFFFFF"/>
                </a:solidFill>
                <a:latin typeface="Calibri"/>
                <a:cs typeface="Calibri"/>
              </a:rPr>
              <a:t>6</a:t>
            </a:r>
            <a:endParaRPr sz="1800">
              <a:latin typeface="Calibri"/>
              <a:cs typeface="Calibri"/>
            </a:endParaRPr>
          </a:p>
        </p:txBody>
      </p:sp>
      <p:grpSp>
        <p:nvGrpSpPr>
          <p:cNvPr id="35" name="object 35"/>
          <p:cNvGrpSpPr/>
          <p:nvPr/>
        </p:nvGrpSpPr>
        <p:grpSpPr>
          <a:xfrm>
            <a:off x="10598480" y="4618888"/>
            <a:ext cx="469900" cy="382270"/>
            <a:chOff x="10598480" y="4618888"/>
            <a:chExt cx="469900" cy="382270"/>
          </a:xfrm>
        </p:grpSpPr>
        <p:sp>
          <p:nvSpPr>
            <p:cNvPr id="36" name="object 36"/>
            <p:cNvSpPr/>
            <p:nvPr/>
          </p:nvSpPr>
          <p:spPr>
            <a:xfrm>
              <a:off x="10604830" y="4625238"/>
              <a:ext cx="457200" cy="369570"/>
            </a:xfrm>
            <a:custGeom>
              <a:avLst/>
              <a:gdLst/>
              <a:ahLst/>
              <a:cxnLst/>
              <a:rect l="l" t="t" r="r" b="b"/>
              <a:pathLst>
                <a:path w="457200" h="369570">
                  <a:moveTo>
                    <a:pt x="299237" y="0"/>
                  </a:moveTo>
                  <a:lnTo>
                    <a:pt x="157962" y="0"/>
                  </a:lnTo>
                  <a:lnTo>
                    <a:pt x="43662" y="70535"/>
                  </a:lnTo>
                  <a:lnTo>
                    <a:pt x="0" y="184657"/>
                  </a:lnTo>
                  <a:lnTo>
                    <a:pt x="43662" y="298792"/>
                  </a:lnTo>
                  <a:lnTo>
                    <a:pt x="157962" y="369328"/>
                  </a:lnTo>
                  <a:lnTo>
                    <a:pt x="299237" y="369328"/>
                  </a:lnTo>
                  <a:lnTo>
                    <a:pt x="413537" y="298792"/>
                  </a:lnTo>
                  <a:lnTo>
                    <a:pt x="457200" y="184657"/>
                  </a:lnTo>
                  <a:lnTo>
                    <a:pt x="413537" y="70535"/>
                  </a:lnTo>
                  <a:lnTo>
                    <a:pt x="299237" y="0"/>
                  </a:lnTo>
                  <a:close/>
                </a:path>
              </a:pathLst>
            </a:custGeom>
            <a:solidFill>
              <a:srgbClr val="4472C4"/>
            </a:solidFill>
          </p:spPr>
          <p:txBody>
            <a:bodyPr wrap="square" lIns="0" tIns="0" rIns="0" bIns="0" rtlCol="0"/>
            <a:lstStyle/>
            <a:p>
              <a:endParaRPr/>
            </a:p>
          </p:txBody>
        </p:sp>
        <p:sp>
          <p:nvSpPr>
            <p:cNvPr id="37" name="object 37"/>
            <p:cNvSpPr/>
            <p:nvPr/>
          </p:nvSpPr>
          <p:spPr>
            <a:xfrm>
              <a:off x="10604830" y="4625238"/>
              <a:ext cx="457200" cy="369570"/>
            </a:xfrm>
            <a:custGeom>
              <a:avLst/>
              <a:gdLst/>
              <a:ahLst/>
              <a:cxnLst/>
              <a:rect l="l" t="t" r="r" b="b"/>
              <a:pathLst>
                <a:path w="457200" h="369570">
                  <a:moveTo>
                    <a:pt x="0" y="184665"/>
                  </a:moveTo>
                  <a:lnTo>
                    <a:pt x="43658" y="70535"/>
                  </a:lnTo>
                  <a:lnTo>
                    <a:pt x="157959" y="0"/>
                  </a:lnTo>
                  <a:lnTo>
                    <a:pt x="299241" y="0"/>
                  </a:lnTo>
                  <a:lnTo>
                    <a:pt x="413541" y="70535"/>
                  </a:lnTo>
                  <a:lnTo>
                    <a:pt x="457200" y="184665"/>
                  </a:lnTo>
                  <a:lnTo>
                    <a:pt x="413541" y="298795"/>
                  </a:lnTo>
                  <a:lnTo>
                    <a:pt x="299241" y="369331"/>
                  </a:lnTo>
                  <a:lnTo>
                    <a:pt x="157959" y="369331"/>
                  </a:lnTo>
                  <a:lnTo>
                    <a:pt x="43658" y="298795"/>
                  </a:lnTo>
                  <a:lnTo>
                    <a:pt x="0" y="184665"/>
                  </a:lnTo>
                  <a:close/>
                </a:path>
              </a:pathLst>
            </a:custGeom>
            <a:ln w="12700">
              <a:solidFill>
                <a:srgbClr val="2F528F"/>
              </a:solidFill>
            </a:ln>
          </p:spPr>
          <p:txBody>
            <a:bodyPr wrap="square" lIns="0" tIns="0" rIns="0" bIns="0" rtlCol="0"/>
            <a:lstStyle/>
            <a:p>
              <a:endParaRPr/>
            </a:p>
          </p:txBody>
        </p:sp>
      </p:grpSp>
      <p:sp>
        <p:nvSpPr>
          <p:cNvPr id="38" name="object 38"/>
          <p:cNvSpPr txBox="1"/>
          <p:nvPr/>
        </p:nvSpPr>
        <p:spPr>
          <a:xfrm>
            <a:off x="10762780" y="4647692"/>
            <a:ext cx="14160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7</a:t>
            </a:r>
            <a:endParaRPr sz="1800">
              <a:latin typeface="Calibri"/>
              <a:cs typeface="Calibri"/>
            </a:endParaRPr>
          </a:p>
        </p:txBody>
      </p:sp>
      <p:grpSp>
        <p:nvGrpSpPr>
          <p:cNvPr id="39" name="object 39"/>
          <p:cNvGrpSpPr/>
          <p:nvPr/>
        </p:nvGrpSpPr>
        <p:grpSpPr>
          <a:xfrm>
            <a:off x="9816045" y="4632693"/>
            <a:ext cx="469900" cy="382270"/>
            <a:chOff x="9816045" y="4632693"/>
            <a:chExt cx="469900" cy="382270"/>
          </a:xfrm>
        </p:grpSpPr>
        <p:sp>
          <p:nvSpPr>
            <p:cNvPr id="40" name="object 40"/>
            <p:cNvSpPr/>
            <p:nvPr/>
          </p:nvSpPr>
          <p:spPr>
            <a:xfrm>
              <a:off x="9822395" y="4639043"/>
              <a:ext cx="457200" cy="369570"/>
            </a:xfrm>
            <a:custGeom>
              <a:avLst/>
              <a:gdLst/>
              <a:ahLst/>
              <a:cxnLst/>
              <a:rect l="l" t="t" r="r" b="b"/>
              <a:pathLst>
                <a:path w="457200" h="369570">
                  <a:moveTo>
                    <a:pt x="299250" y="0"/>
                  </a:moveTo>
                  <a:lnTo>
                    <a:pt x="157962" y="0"/>
                  </a:lnTo>
                  <a:lnTo>
                    <a:pt x="43662" y="70535"/>
                  </a:lnTo>
                  <a:lnTo>
                    <a:pt x="0" y="184670"/>
                  </a:lnTo>
                  <a:lnTo>
                    <a:pt x="43662" y="298792"/>
                  </a:lnTo>
                  <a:lnTo>
                    <a:pt x="157962" y="369328"/>
                  </a:lnTo>
                  <a:lnTo>
                    <a:pt x="299250" y="369328"/>
                  </a:lnTo>
                  <a:lnTo>
                    <a:pt x="413550" y="298792"/>
                  </a:lnTo>
                  <a:lnTo>
                    <a:pt x="457200" y="184670"/>
                  </a:lnTo>
                  <a:lnTo>
                    <a:pt x="413550" y="70535"/>
                  </a:lnTo>
                  <a:lnTo>
                    <a:pt x="299250" y="0"/>
                  </a:lnTo>
                  <a:close/>
                </a:path>
              </a:pathLst>
            </a:custGeom>
            <a:solidFill>
              <a:srgbClr val="4472C4"/>
            </a:solidFill>
          </p:spPr>
          <p:txBody>
            <a:bodyPr wrap="square" lIns="0" tIns="0" rIns="0" bIns="0" rtlCol="0"/>
            <a:lstStyle/>
            <a:p>
              <a:endParaRPr/>
            </a:p>
          </p:txBody>
        </p:sp>
        <p:sp>
          <p:nvSpPr>
            <p:cNvPr id="41" name="object 41"/>
            <p:cNvSpPr/>
            <p:nvPr/>
          </p:nvSpPr>
          <p:spPr>
            <a:xfrm>
              <a:off x="9822395" y="4639043"/>
              <a:ext cx="457200" cy="369570"/>
            </a:xfrm>
            <a:custGeom>
              <a:avLst/>
              <a:gdLst/>
              <a:ahLst/>
              <a:cxnLst/>
              <a:rect l="l" t="t" r="r" b="b"/>
              <a:pathLst>
                <a:path w="457200" h="369570">
                  <a:moveTo>
                    <a:pt x="0" y="184665"/>
                  </a:moveTo>
                  <a:lnTo>
                    <a:pt x="43658" y="70535"/>
                  </a:lnTo>
                  <a:lnTo>
                    <a:pt x="157959" y="0"/>
                  </a:lnTo>
                  <a:lnTo>
                    <a:pt x="299241" y="0"/>
                  </a:lnTo>
                  <a:lnTo>
                    <a:pt x="413541" y="70535"/>
                  </a:lnTo>
                  <a:lnTo>
                    <a:pt x="457200" y="184665"/>
                  </a:lnTo>
                  <a:lnTo>
                    <a:pt x="413541" y="298795"/>
                  </a:lnTo>
                  <a:lnTo>
                    <a:pt x="299241" y="369331"/>
                  </a:lnTo>
                  <a:lnTo>
                    <a:pt x="157959" y="369331"/>
                  </a:lnTo>
                  <a:lnTo>
                    <a:pt x="43658" y="298795"/>
                  </a:lnTo>
                  <a:lnTo>
                    <a:pt x="0" y="184665"/>
                  </a:lnTo>
                  <a:close/>
                </a:path>
              </a:pathLst>
            </a:custGeom>
            <a:ln w="12700">
              <a:solidFill>
                <a:srgbClr val="2F528F"/>
              </a:solidFill>
            </a:ln>
          </p:spPr>
          <p:txBody>
            <a:bodyPr wrap="square" lIns="0" tIns="0" rIns="0" bIns="0" rtlCol="0"/>
            <a:lstStyle/>
            <a:p>
              <a:endParaRPr/>
            </a:p>
          </p:txBody>
        </p:sp>
      </p:grpSp>
      <p:sp>
        <p:nvSpPr>
          <p:cNvPr id="42" name="object 42"/>
          <p:cNvSpPr txBox="1"/>
          <p:nvPr/>
        </p:nvSpPr>
        <p:spPr>
          <a:xfrm>
            <a:off x="9980358" y="4659883"/>
            <a:ext cx="14160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8</a:t>
            </a:r>
            <a:endParaRPr sz="1800">
              <a:latin typeface="Calibri"/>
              <a:cs typeface="Calibri"/>
            </a:endParaRPr>
          </a:p>
        </p:txBody>
      </p:sp>
      <p:grpSp>
        <p:nvGrpSpPr>
          <p:cNvPr id="43" name="object 43"/>
          <p:cNvGrpSpPr/>
          <p:nvPr/>
        </p:nvGrpSpPr>
        <p:grpSpPr>
          <a:xfrm>
            <a:off x="9423565" y="3195192"/>
            <a:ext cx="1341755" cy="2945130"/>
            <a:chOff x="9423565" y="3195192"/>
            <a:chExt cx="1341755" cy="2945130"/>
          </a:xfrm>
        </p:grpSpPr>
        <p:sp>
          <p:nvSpPr>
            <p:cNvPr id="44" name="object 44"/>
            <p:cNvSpPr/>
            <p:nvPr/>
          </p:nvSpPr>
          <p:spPr>
            <a:xfrm>
              <a:off x="9423565" y="3195192"/>
              <a:ext cx="1341755" cy="2945130"/>
            </a:xfrm>
            <a:custGeom>
              <a:avLst/>
              <a:gdLst/>
              <a:ahLst/>
              <a:cxnLst/>
              <a:rect l="l" t="t" r="r" b="b"/>
              <a:pathLst>
                <a:path w="1341754" h="2945129">
                  <a:moveTo>
                    <a:pt x="445706" y="569912"/>
                  </a:moveTo>
                  <a:lnTo>
                    <a:pt x="436003" y="521804"/>
                  </a:lnTo>
                  <a:lnTo>
                    <a:pt x="428866" y="486397"/>
                  </a:lnTo>
                  <a:lnTo>
                    <a:pt x="401320" y="507898"/>
                  </a:lnTo>
                  <a:lnTo>
                    <a:pt x="5003" y="0"/>
                  </a:lnTo>
                  <a:lnTo>
                    <a:pt x="0" y="3911"/>
                  </a:lnTo>
                  <a:lnTo>
                    <a:pt x="396316" y="511797"/>
                  </a:lnTo>
                  <a:lnTo>
                    <a:pt x="368795" y="533285"/>
                  </a:lnTo>
                  <a:lnTo>
                    <a:pt x="445706" y="569912"/>
                  </a:lnTo>
                  <a:close/>
                </a:path>
                <a:path w="1341754" h="2945129">
                  <a:moveTo>
                    <a:pt x="664857" y="1375968"/>
                  </a:moveTo>
                  <a:lnTo>
                    <a:pt x="629932" y="1375968"/>
                  </a:lnTo>
                  <a:lnTo>
                    <a:pt x="629932" y="808101"/>
                  </a:lnTo>
                  <a:lnTo>
                    <a:pt x="623582" y="808101"/>
                  </a:lnTo>
                  <a:lnTo>
                    <a:pt x="623582" y="1375968"/>
                  </a:lnTo>
                  <a:lnTo>
                    <a:pt x="588657" y="1375968"/>
                  </a:lnTo>
                  <a:lnTo>
                    <a:pt x="626757" y="1452168"/>
                  </a:lnTo>
                  <a:lnTo>
                    <a:pt x="658507" y="1388668"/>
                  </a:lnTo>
                  <a:lnTo>
                    <a:pt x="664857" y="1375968"/>
                  </a:lnTo>
                  <a:close/>
                </a:path>
                <a:path w="1341754" h="2945129">
                  <a:moveTo>
                    <a:pt x="691121" y="2868447"/>
                  </a:moveTo>
                  <a:lnTo>
                    <a:pt x="656196" y="2868447"/>
                  </a:lnTo>
                  <a:lnTo>
                    <a:pt x="656196" y="2584754"/>
                  </a:lnTo>
                  <a:lnTo>
                    <a:pt x="649846" y="2584754"/>
                  </a:lnTo>
                  <a:lnTo>
                    <a:pt x="649846" y="2868447"/>
                  </a:lnTo>
                  <a:lnTo>
                    <a:pt x="614921" y="2868447"/>
                  </a:lnTo>
                  <a:lnTo>
                    <a:pt x="653021" y="2944647"/>
                  </a:lnTo>
                  <a:lnTo>
                    <a:pt x="684771" y="2881147"/>
                  </a:lnTo>
                  <a:lnTo>
                    <a:pt x="691121" y="2868447"/>
                  </a:lnTo>
                  <a:close/>
                </a:path>
                <a:path w="1341754" h="2945129">
                  <a:moveTo>
                    <a:pt x="855357" y="2363787"/>
                  </a:moveTo>
                  <a:lnTo>
                    <a:pt x="811695" y="2249665"/>
                  </a:lnTo>
                  <a:lnTo>
                    <a:pt x="697395" y="2179129"/>
                  </a:lnTo>
                  <a:lnTo>
                    <a:pt x="622223" y="2179129"/>
                  </a:lnTo>
                  <a:lnTo>
                    <a:pt x="653376" y="2119465"/>
                  </a:lnTo>
                  <a:lnTo>
                    <a:pt x="659688" y="2107387"/>
                  </a:lnTo>
                  <a:lnTo>
                    <a:pt x="624763" y="2106777"/>
                  </a:lnTo>
                  <a:lnTo>
                    <a:pt x="629932" y="1813242"/>
                  </a:lnTo>
                  <a:lnTo>
                    <a:pt x="623582" y="1813128"/>
                  </a:lnTo>
                  <a:lnTo>
                    <a:pt x="618413" y="2106663"/>
                  </a:lnTo>
                  <a:lnTo>
                    <a:pt x="583501" y="2106041"/>
                  </a:lnTo>
                  <a:lnTo>
                    <a:pt x="618439" y="2179129"/>
                  </a:lnTo>
                  <a:lnTo>
                    <a:pt x="556120" y="2179129"/>
                  </a:lnTo>
                  <a:lnTo>
                    <a:pt x="441820" y="2249665"/>
                  </a:lnTo>
                  <a:lnTo>
                    <a:pt x="398157" y="2363787"/>
                  </a:lnTo>
                  <a:lnTo>
                    <a:pt x="441820" y="2477935"/>
                  </a:lnTo>
                  <a:lnTo>
                    <a:pt x="556120" y="2548471"/>
                  </a:lnTo>
                  <a:lnTo>
                    <a:pt x="697395" y="2548471"/>
                  </a:lnTo>
                  <a:lnTo>
                    <a:pt x="811695" y="2477935"/>
                  </a:lnTo>
                  <a:lnTo>
                    <a:pt x="855357" y="2363787"/>
                  </a:lnTo>
                  <a:close/>
                </a:path>
                <a:path w="1341754" h="2945129">
                  <a:moveTo>
                    <a:pt x="1341285" y="1801787"/>
                  </a:moveTo>
                  <a:lnTo>
                    <a:pt x="1337157" y="1796961"/>
                  </a:lnTo>
                  <a:lnTo>
                    <a:pt x="867587" y="2197785"/>
                  </a:lnTo>
                  <a:lnTo>
                    <a:pt x="844918" y="2171217"/>
                  </a:lnTo>
                  <a:lnTo>
                    <a:pt x="811695" y="2249665"/>
                  </a:lnTo>
                  <a:lnTo>
                    <a:pt x="894384" y="2229167"/>
                  </a:lnTo>
                  <a:lnTo>
                    <a:pt x="878751" y="2210854"/>
                  </a:lnTo>
                  <a:lnTo>
                    <a:pt x="871702" y="2202611"/>
                  </a:lnTo>
                  <a:lnTo>
                    <a:pt x="1341285" y="1801787"/>
                  </a:lnTo>
                  <a:close/>
                </a:path>
              </a:pathLst>
            </a:custGeom>
            <a:solidFill>
              <a:srgbClr val="4472C4"/>
            </a:solidFill>
          </p:spPr>
          <p:txBody>
            <a:bodyPr wrap="square" lIns="0" tIns="0" rIns="0" bIns="0" rtlCol="0"/>
            <a:lstStyle/>
            <a:p>
              <a:endParaRPr/>
            </a:p>
          </p:txBody>
        </p:sp>
        <p:sp>
          <p:nvSpPr>
            <p:cNvPr id="45" name="object 45"/>
            <p:cNvSpPr/>
            <p:nvPr/>
          </p:nvSpPr>
          <p:spPr>
            <a:xfrm>
              <a:off x="9821722" y="5374322"/>
              <a:ext cx="457200" cy="369570"/>
            </a:xfrm>
            <a:custGeom>
              <a:avLst/>
              <a:gdLst/>
              <a:ahLst/>
              <a:cxnLst/>
              <a:rect l="l" t="t" r="r" b="b"/>
              <a:pathLst>
                <a:path w="457200" h="369570">
                  <a:moveTo>
                    <a:pt x="0" y="184665"/>
                  </a:moveTo>
                  <a:lnTo>
                    <a:pt x="43658" y="70535"/>
                  </a:lnTo>
                  <a:lnTo>
                    <a:pt x="157959" y="0"/>
                  </a:lnTo>
                  <a:lnTo>
                    <a:pt x="299241" y="0"/>
                  </a:lnTo>
                  <a:lnTo>
                    <a:pt x="413541" y="70535"/>
                  </a:lnTo>
                  <a:lnTo>
                    <a:pt x="457200" y="184665"/>
                  </a:lnTo>
                  <a:lnTo>
                    <a:pt x="413541" y="298795"/>
                  </a:lnTo>
                  <a:lnTo>
                    <a:pt x="299241" y="369331"/>
                  </a:lnTo>
                  <a:lnTo>
                    <a:pt x="157959" y="369331"/>
                  </a:lnTo>
                  <a:lnTo>
                    <a:pt x="43658" y="298795"/>
                  </a:lnTo>
                  <a:lnTo>
                    <a:pt x="0" y="184665"/>
                  </a:lnTo>
                  <a:close/>
                </a:path>
              </a:pathLst>
            </a:custGeom>
            <a:ln w="12700">
              <a:solidFill>
                <a:srgbClr val="2F528F"/>
              </a:solidFill>
            </a:ln>
          </p:spPr>
          <p:txBody>
            <a:bodyPr wrap="square" lIns="0" tIns="0" rIns="0" bIns="0" rtlCol="0"/>
            <a:lstStyle/>
            <a:p>
              <a:endParaRPr/>
            </a:p>
          </p:txBody>
        </p:sp>
      </p:grpSp>
      <p:sp>
        <p:nvSpPr>
          <p:cNvPr id="46" name="object 46"/>
          <p:cNvSpPr txBox="1"/>
          <p:nvPr/>
        </p:nvSpPr>
        <p:spPr>
          <a:xfrm>
            <a:off x="9979673" y="5397500"/>
            <a:ext cx="14160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9</a:t>
            </a:r>
            <a:endParaRPr sz="1800">
              <a:latin typeface="Calibri"/>
              <a:cs typeface="Calibri"/>
            </a:endParaRPr>
          </a:p>
        </p:txBody>
      </p:sp>
      <p:sp>
        <p:nvSpPr>
          <p:cNvPr id="47" name="object 47"/>
          <p:cNvSpPr/>
          <p:nvPr/>
        </p:nvSpPr>
        <p:spPr>
          <a:xfrm>
            <a:off x="10852315" y="2338463"/>
            <a:ext cx="76200" cy="2287270"/>
          </a:xfrm>
          <a:custGeom>
            <a:avLst/>
            <a:gdLst/>
            <a:ahLst/>
            <a:cxnLst/>
            <a:rect l="l" t="t" r="r" b="b"/>
            <a:pathLst>
              <a:path w="76200" h="2287270">
                <a:moveTo>
                  <a:pt x="34925" y="2210574"/>
                </a:moveTo>
                <a:lnTo>
                  <a:pt x="0" y="2210574"/>
                </a:lnTo>
                <a:lnTo>
                  <a:pt x="38100" y="2286774"/>
                </a:lnTo>
                <a:lnTo>
                  <a:pt x="69850" y="2223274"/>
                </a:lnTo>
                <a:lnTo>
                  <a:pt x="34925" y="2223274"/>
                </a:lnTo>
                <a:lnTo>
                  <a:pt x="34925" y="2210574"/>
                </a:lnTo>
                <a:close/>
              </a:path>
              <a:path w="76200" h="2287270">
                <a:moveTo>
                  <a:pt x="41275" y="0"/>
                </a:moveTo>
                <a:lnTo>
                  <a:pt x="34925" y="0"/>
                </a:lnTo>
                <a:lnTo>
                  <a:pt x="34925" y="2223274"/>
                </a:lnTo>
                <a:lnTo>
                  <a:pt x="41275" y="2223274"/>
                </a:lnTo>
                <a:lnTo>
                  <a:pt x="41275" y="0"/>
                </a:lnTo>
                <a:close/>
              </a:path>
              <a:path w="76200" h="2287270">
                <a:moveTo>
                  <a:pt x="76200" y="2210574"/>
                </a:moveTo>
                <a:lnTo>
                  <a:pt x="41275" y="2210574"/>
                </a:lnTo>
                <a:lnTo>
                  <a:pt x="41275" y="2223274"/>
                </a:lnTo>
                <a:lnTo>
                  <a:pt x="69850" y="2223274"/>
                </a:lnTo>
                <a:lnTo>
                  <a:pt x="76200" y="2210574"/>
                </a:lnTo>
                <a:close/>
              </a:path>
            </a:pathLst>
          </a:custGeom>
          <a:solidFill>
            <a:srgbClr val="4472C4"/>
          </a:solidFill>
        </p:spPr>
        <p:txBody>
          <a:bodyPr wrap="square" lIns="0" tIns="0" rIns="0" bIns="0" rtlCol="0"/>
          <a:lstStyle/>
          <a:p>
            <a:endParaRPr/>
          </a:p>
        </p:txBody>
      </p:sp>
      <p:sp>
        <p:nvSpPr>
          <p:cNvPr id="48" name="object 48"/>
          <p:cNvSpPr txBox="1"/>
          <p:nvPr/>
        </p:nvSpPr>
        <p:spPr>
          <a:xfrm>
            <a:off x="916939" y="5976620"/>
            <a:ext cx="5934075" cy="845819"/>
          </a:xfrm>
          <a:prstGeom prst="rect">
            <a:avLst/>
          </a:prstGeom>
        </p:spPr>
        <p:txBody>
          <a:bodyPr vert="horz" wrap="square" lIns="0" tIns="13970" rIns="0" bIns="0" rtlCol="0">
            <a:spAutoFit/>
          </a:bodyPr>
          <a:lstStyle/>
          <a:p>
            <a:pPr marL="12700" marR="5080">
              <a:lnSpc>
                <a:spcPct val="99400"/>
              </a:lnSpc>
              <a:spcBef>
                <a:spcPts val="110"/>
              </a:spcBef>
            </a:pPr>
            <a:r>
              <a:rPr sz="1800" u="sng" spc="-5" dirty="0">
                <a:solidFill>
                  <a:srgbClr val="0563C1"/>
                </a:solidFill>
                <a:uFill>
                  <a:solidFill>
                    <a:srgbClr val="0563C1"/>
                  </a:solidFill>
                </a:uFill>
                <a:latin typeface="Calibri"/>
                <a:cs typeface="Calibri"/>
              </a:rPr>
              <a:t>https://remix.ethereum.org/ </a:t>
            </a:r>
            <a:r>
              <a:rPr sz="1800" dirty="0">
                <a:solidFill>
                  <a:srgbClr val="0563C1"/>
                </a:solidFill>
                <a:latin typeface="Calibri"/>
                <a:cs typeface="Calibri"/>
              </a:rPr>
              <a:t> </a:t>
            </a:r>
            <a:r>
              <a:rPr sz="1800" u="sng" spc="-10" dirty="0">
                <a:solidFill>
                  <a:srgbClr val="0563C1"/>
                </a:solidFill>
                <a:uFill>
                  <a:solidFill>
                    <a:srgbClr val="0563C1"/>
                  </a:solidFill>
                </a:uFill>
                <a:latin typeface="Calibri"/>
                <a:cs typeface="Calibri"/>
                <a:hlinkClick r:id="rId2"/>
              </a:rPr>
              <a:t>http://truffleframework.com/ganache/ </a:t>
            </a:r>
            <a:r>
              <a:rPr sz="1800" spc="-5" dirty="0">
                <a:solidFill>
                  <a:srgbClr val="0563C1"/>
                </a:solidFill>
                <a:latin typeface="Calibri"/>
                <a:cs typeface="Calibri"/>
              </a:rPr>
              <a:t> </a:t>
            </a:r>
            <a:r>
              <a:rPr sz="1800" u="sng" spc="-10" dirty="0">
                <a:solidFill>
                  <a:srgbClr val="0563C1"/>
                </a:solidFill>
                <a:uFill>
                  <a:solidFill>
                    <a:srgbClr val="0563C1"/>
                  </a:solidFill>
                </a:uFill>
                <a:latin typeface="Calibri"/>
                <a:cs typeface="Calibri"/>
              </a:rPr>
              <a:t>https://github.com/kvhnuke/etherwallet/releases/tag/v3.21.06</a:t>
            </a:r>
            <a:endParaRPr sz="1800">
              <a:latin typeface="Calibri"/>
              <a:cs typeface="Calibri"/>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925567" y="1926335"/>
            <a:ext cx="6821805" cy="3469004"/>
            <a:chOff x="4925567" y="1926335"/>
            <a:chExt cx="6821805" cy="3469004"/>
          </a:xfrm>
        </p:grpSpPr>
        <p:pic>
          <p:nvPicPr>
            <p:cNvPr id="3" name="object 3"/>
            <p:cNvPicPr/>
            <p:nvPr/>
          </p:nvPicPr>
          <p:blipFill>
            <a:blip r:embed="rId2" cstate="print"/>
            <a:stretch>
              <a:fillRect/>
            </a:stretch>
          </p:blipFill>
          <p:spPr>
            <a:xfrm>
              <a:off x="4925567" y="1926335"/>
              <a:ext cx="6821424" cy="3468624"/>
            </a:xfrm>
            <a:prstGeom prst="rect">
              <a:avLst/>
            </a:prstGeom>
          </p:spPr>
        </p:pic>
        <p:pic>
          <p:nvPicPr>
            <p:cNvPr id="4" name="object 4"/>
            <p:cNvPicPr/>
            <p:nvPr/>
          </p:nvPicPr>
          <p:blipFill>
            <a:blip r:embed="rId3" cstate="print"/>
            <a:stretch>
              <a:fillRect/>
            </a:stretch>
          </p:blipFill>
          <p:spPr>
            <a:xfrm>
              <a:off x="5120639" y="2121407"/>
              <a:ext cx="6233160" cy="2883408"/>
            </a:xfrm>
            <a:prstGeom prst="rect">
              <a:avLst/>
            </a:prstGeom>
          </p:spPr>
        </p:pic>
      </p:grpSp>
      <p:sp>
        <p:nvSpPr>
          <p:cNvPr id="5" name="object 5"/>
          <p:cNvSpPr txBox="1">
            <a:spLocks noGrp="1"/>
          </p:cNvSpPr>
          <p:nvPr>
            <p:ph type="title"/>
          </p:nvPr>
        </p:nvSpPr>
        <p:spPr>
          <a:xfrm>
            <a:off x="916939" y="275845"/>
            <a:ext cx="4316730" cy="695960"/>
          </a:xfrm>
          <a:prstGeom prst="rect">
            <a:avLst/>
          </a:prstGeom>
        </p:spPr>
        <p:txBody>
          <a:bodyPr vert="horz" wrap="square" lIns="0" tIns="12700" rIns="0" bIns="0" rtlCol="0">
            <a:spAutoFit/>
          </a:bodyPr>
          <a:lstStyle/>
          <a:p>
            <a:pPr marL="12700">
              <a:lnSpc>
                <a:spcPct val="100000"/>
              </a:lnSpc>
              <a:spcBef>
                <a:spcPts val="100"/>
              </a:spcBef>
            </a:pPr>
            <a:r>
              <a:rPr spc="-20" dirty="0"/>
              <a:t>Receive</a:t>
            </a:r>
            <a:r>
              <a:rPr spc="-35" dirty="0"/>
              <a:t> </a:t>
            </a:r>
            <a:r>
              <a:rPr spc="-5" dirty="0"/>
              <a:t>ether</a:t>
            </a:r>
            <a:r>
              <a:rPr spc="-35" dirty="0"/>
              <a:t> </a:t>
            </a:r>
            <a:r>
              <a:rPr spc="-5" dirty="0"/>
              <a:t>(1/2)</a:t>
            </a:r>
          </a:p>
        </p:txBody>
      </p:sp>
      <p:sp>
        <p:nvSpPr>
          <p:cNvPr id="6" name="object 6"/>
          <p:cNvSpPr txBox="1"/>
          <p:nvPr/>
        </p:nvSpPr>
        <p:spPr>
          <a:xfrm>
            <a:off x="916939" y="1058163"/>
            <a:ext cx="4711065" cy="45212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800" spc="-45" dirty="0">
                <a:latin typeface="Calibri"/>
                <a:cs typeface="Calibri"/>
              </a:rPr>
              <a:t>Transfer</a:t>
            </a:r>
            <a:r>
              <a:rPr sz="2800" spc="-10" dirty="0">
                <a:latin typeface="Calibri"/>
                <a:cs typeface="Calibri"/>
              </a:rPr>
              <a:t> money</a:t>
            </a:r>
            <a:r>
              <a:rPr sz="2800" spc="-15" dirty="0">
                <a:latin typeface="Calibri"/>
                <a:cs typeface="Calibri"/>
              </a:rPr>
              <a:t> to</a:t>
            </a:r>
            <a:r>
              <a:rPr sz="2800" spc="-5" dirty="0">
                <a:latin typeface="Calibri"/>
                <a:cs typeface="Calibri"/>
              </a:rPr>
              <a:t> the</a:t>
            </a:r>
            <a:r>
              <a:rPr sz="2800" spc="-15" dirty="0">
                <a:latin typeface="Calibri"/>
                <a:cs typeface="Calibri"/>
              </a:rPr>
              <a:t> </a:t>
            </a:r>
            <a:r>
              <a:rPr sz="2800" spc="-20" dirty="0">
                <a:latin typeface="Calibri"/>
                <a:cs typeface="Calibri"/>
              </a:rPr>
              <a:t>contract</a:t>
            </a:r>
            <a:endParaRPr sz="2800">
              <a:latin typeface="Calibri"/>
              <a:cs typeface="Calibri"/>
            </a:endParaRPr>
          </a:p>
        </p:txBody>
      </p:sp>
      <p:sp>
        <p:nvSpPr>
          <p:cNvPr id="7" name="object 7"/>
          <p:cNvSpPr txBox="1"/>
          <p:nvPr/>
        </p:nvSpPr>
        <p:spPr>
          <a:xfrm>
            <a:off x="835179" y="2995955"/>
            <a:ext cx="2052320" cy="923925"/>
          </a:xfrm>
          <a:prstGeom prst="rect">
            <a:avLst/>
          </a:prstGeom>
          <a:ln w="28575">
            <a:solidFill>
              <a:srgbClr val="FF0000"/>
            </a:solidFill>
          </a:ln>
        </p:spPr>
        <p:txBody>
          <a:bodyPr vert="horz" wrap="square" lIns="0" tIns="34925" rIns="0" bIns="0" rtlCol="0">
            <a:spAutoFit/>
          </a:bodyPr>
          <a:lstStyle/>
          <a:p>
            <a:pPr marL="246379" marR="238760" algn="ctr">
              <a:lnSpc>
                <a:spcPct val="99400"/>
              </a:lnSpc>
              <a:spcBef>
                <a:spcPts val="275"/>
              </a:spcBef>
            </a:pPr>
            <a:r>
              <a:rPr sz="1800" spc="-20" dirty="0">
                <a:latin typeface="Calibri"/>
                <a:cs typeface="Calibri"/>
              </a:rPr>
              <a:t>Payable keyword </a:t>
            </a:r>
            <a:r>
              <a:rPr sz="1800" spc="-395" dirty="0">
                <a:latin typeface="Calibri"/>
                <a:cs typeface="Calibri"/>
              </a:rPr>
              <a:t> </a:t>
            </a:r>
            <a:r>
              <a:rPr sz="1800" spc="-5" dirty="0">
                <a:latin typeface="Calibri"/>
                <a:cs typeface="Calibri"/>
              </a:rPr>
              <a:t>allows receiving </a:t>
            </a:r>
            <a:r>
              <a:rPr sz="1800" dirty="0">
                <a:latin typeface="Calibri"/>
                <a:cs typeface="Calibri"/>
              </a:rPr>
              <a:t> </a:t>
            </a:r>
            <a:r>
              <a:rPr sz="1800" spc="-5" dirty="0">
                <a:latin typeface="Calibri"/>
                <a:cs typeface="Calibri"/>
              </a:rPr>
              <a:t>ether</a:t>
            </a:r>
            <a:endParaRPr sz="1800">
              <a:latin typeface="Calibri"/>
              <a:cs typeface="Calibri"/>
            </a:endParaRPr>
          </a:p>
        </p:txBody>
      </p:sp>
      <p:sp>
        <p:nvSpPr>
          <p:cNvPr id="8" name="object 8"/>
          <p:cNvSpPr txBox="1"/>
          <p:nvPr/>
        </p:nvSpPr>
        <p:spPr>
          <a:xfrm>
            <a:off x="7320457" y="5702588"/>
            <a:ext cx="2052320" cy="923925"/>
          </a:xfrm>
          <a:prstGeom prst="rect">
            <a:avLst/>
          </a:prstGeom>
          <a:ln w="28575">
            <a:solidFill>
              <a:srgbClr val="FF0000"/>
            </a:solidFill>
          </a:ln>
        </p:spPr>
        <p:txBody>
          <a:bodyPr vert="horz" wrap="square" lIns="0" tIns="34925" rIns="0" bIns="0" rtlCol="0">
            <a:spAutoFit/>
          </a:bodyPr>
          <a:lstStyle/>
          <a:p>
            <a:pPr marL="326390" marR="319405" algn="ctr">
              <a:lnSpc>
                <a:spcPct val="99400"/>
              </a:lnSpc>
              <a:spcBef>
                <a:spcPts val="275"/>
              </a:spcBef>
            </a:pPr>
            <a:r>
              <a:rPr sz="1800" spc="-35" dirty="0">
                <a:latin typeface="Calibri"/>
                <a:cs typeface="Calibri"/>
              </a:rPr>
              <a:t>We </a:t>
            </a:r>
            <a:r>
              <a:rPr sz="1800" spc="-5" dirty="0">
                <a:latin typeface="Calibri"/>
                <a:cs typeface="Calibri"/>
              </a:rPr>
              <a:t>can </a:t>
            </a:r>
            <a:r>
              <a:rPr sz="1800" spc="-10" dirty="0">
                <a:latin typeface="Calibri"/>
                <a:cs typeface="Calibri"/>
              </a:rPr>
              <a:t>get </a:t>
            </a:r>
            <a:r>
              <a:rPr sz="1800" dirty="0">
                <a:latin typeface="Calibri"/>
                <a:cs typeface="Calibri"/>
              </a:rPr>
              <a:t>the </a:t>
            </a:r>
            <a:r>
              <a:rPr sz="1800" spc="-400" dirty="0">
                <a:latin typeface="Calibri"/>
                <a:cs typeface="Calibri"/>
              </a:rPr>
              <a:t> </a:t>
            </a:r>
            <a:r>
              <a:rPr sz="1800" spc="-5" dirty="0">
                <a:latin typeface="Calibri"/>
                <a:cs typeface="Calibri"/>
              </a:rPr>
              <a:t>balance </a:t>
            </a:r>
            <a:r>
              <a:rPr sz="1800" dirty="0">
                <a:latin typeface="Calibri"/>
                <a:cs typeface="Calibri"/>
              </a:rPr>
              <a:t>of </a:t>
            </a:r>
            <a:r>
              <a:rPr sz="1800" spc="-5" dirty="0">
                <a:latin typeface="Calibri"/>
                <a:cs typeface="Calibri"/>
              </a:rPr>
              <a:t>the </a:t>
            </a:r>
            <a:r>
              <a:rPr sz="1800" dirty="0">
                <a:latin typeface="Calibri"/>
                <a:cs typeface="Calibri"/>
              </a:rPr>
              <a:t> </a:t>
            </a:r>
            <a:r>
              <a:rPr sz="1800" spc="-10" dirty="0">
                <a:latin typeface="Calibri"/>
                <a:cs typeface="Calibri"/>
              </a:rPr>
              <a:t>contract</a:t>
            </a:r>
            <a:endParaRPr sz="1800">
              <a:latin typeface="Calibri"/>
              <a:cs typeface="Calibri"/>
            </a:endParaRPr>
          </a:p>
        </p:txBody>
      </p:sp>
      <p:sp>
        <p:nvSpPr>
          <p:cNvPr id="9" name="object 9"/>
          <p:cNvSpPr txBox="1"/>
          <p:nvPr/>
        </p:nvSpPr>
        <p:spPr>
          <a:xfrm>
            <a:off x="11092815" y="6421628"/>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98989"/>
                </a:solidFill>
                <a:latin typeface="Calibri"/>
                <a:cs typeface="Calibri"/>
              </a:rPr>
              <a:t>19</a:t>
            </a:r>
            <a:endParaRPr sz="1200">
              <a:latin typeface="Calibri"/>
              <a:cs typeface="Calibri"/>
            </a:endParaRPr>
          </a:p>
        </p:txBody>
      </p:sp>
      <p:sp>
        <p:nvSpPr>
          <p:cNvPr id="10" name="object 10"/>
          <p:cNvSpPr/>
          <p:nvPr/>
        </p:nvSpPr>
        <p:spPr>
          <a:xfrm>
            <a:off x="2887002" y="3347135"/>
            <a:ext cx="5502275" cy="2355850"/>
          </a:xfrm>
          <a:custGeom>
            <a:avLst/>
            <a:gdLst/>
            <a:ahLst/>
            <a:cxnLst/>
            <a:rect l="l" t="t" r="r" b="b"/>
            <a:pathLst>
              <a:path w="5502275" h="2355850">
                <a:moveTo>
                  <a:pt x="3038779" y="42862"/>
                </a:moveTo>
                <a:lnTo>
                  <a:pt x="3010204" y="28575"/>
                </a:lnTo>
                <a:lnTo>
                  <a:pt x="2953054" y="0"/>
                </a:lnTo>
                <a:lnTo>
                  <a:pt x="2953054" y="28575"/>
                </a:lnTo>
                <a:lnTo>
                  <a:pt x="0" y="28575"/>
                </a:lnTo>
                <a:lnTo>
                  <a:pt x="0" y="57150"/>
                </a:lnTo>
                <a:lnTo>
                  <a:pt x="2953054" y="57150"/>
                </a:lnTo>
                <a:lnTo>
                  <a:pt x="2953054" y="85725"/>
                </a:lnTo>
                <a:lnTo>
                  <a:pt x="3010204" y="57150"/>
                </a:lnTo>
                <a:lnTo>
                  <a:pt x="3038779" y="42862"/>
                </a:lnTo>
                <a:close/>
              </a:path>
              <a:path w="5502275" h="2355850">
                <a:moveTo>
                  <a:pt x="5502237" y="1322463"/>
                </a:moveTo>
                <a:lnTo>
                  <a:pt x="5495087" y="1308176"/>
                </a:lnTo>
                <a:lnTo>
                  <a:pt x="5459374" y="1236738"/>
                </a:lnTo>
                <a:lnTo>
                  <a:pt x="5416512" y="1322463"/>
                </a:lnTo>
                <a:lnTo>
                  <a:pt x="5445087" y="1322463"/>
                </a:lnTo>
                <a:lnTo>
                  <a:pt x="5445087" y="2355456"/>
                </a:lnTo>
                <a:lnTo>
                  <a:pt x="5473662" y="2355456"/>
                </a:lnTo>
                <a:lnTo>
                  <a:pt x="5473662" y="1322463"/>
                </a:lnTo>
                <a:lnTo>
                  <a:pt x="5502237" y="1322463"/>
                </a:lnTo>
                <a:close/>
              </a:path>
            </a:pathLst>
          </a:custGeom>
          <a:solidFill>
            <a:srgbClr val="4472C4"/>
          </a:solidFill>
        </p:spPr>
        <p:txBody>
          <a:bodyPr wrap="square" lIns="0" tIns="0" rIns="0" bIns="0" rtlCol="0"/>
          <a:lstStyle/>
          <a:p>
            <a:endParaRPr/>
          </a:p>
        </p:txBody>
      </p:sp>
      <p:sp>
        <p:nvSpPr>
          <p:cNvPr id="11" name="object 11"/>
          <p:cNvSpPr txBox="1"/>
          <p:nvPr/>
        </p:nvSpPr>
        <p:spPr>
          <a:xfrm>
            <a:off x="323480" y="5319776"/>
            <a:ext cx="3813175" cy="646430"/>
          </a:xfrm>
          <a:prstGeom prst="rect">
            <a:avLst/>
          </a:prstGeom>
          <a:ln w="28575">
            <a:solidFill>
              <a:srgbClr val="FF0000"/>
            </a:solidFill>
          </a:ln>
        </p:spPr>
        <p:txBody>
          <a:bodyPr vert="horz" wrap="square" lIns="0" tIns="32384" rIns="0" bIns="0" rtlCol="0">
            <a:spAutoFit/>
          </a:bodyPr>
          <a:lstStyle/>
          <a:p>
            <a:pPr algn="ctr">
              <a:lnSpc>
                <a:spcPct val="100000"/>
              </a:lnSpc>
              <a:spcBef>
                <a:spcPts val="254"/>
              </a:spcBef>
            </a:pPr>
            <a:r>
              <a:rPr sz="1800" spc="-5" dirty="0">
                <a:latin typeface="Calibri"/>
                <a:cs typeface="Calibri"/>
              </a:rPr>
              <a:t>Hidden</a:t>
            </a:r>
            <a:r>
              <a:rPr sz="1800" spc="-25" dirty="0">
                <a:latin typeface="Calibri"/>
                <a:cs typeface="Calibri"/>
              </a:rPr>
              <a:t> </a:t>
            </a:r>
            <a:r>
              <a:rPr sz="1800" dirty="0">
                <a:latin typeface="Calibri"/>
                <a:cs typeface="Calibri"/>
              </a:rPr>
              <a:t>Code:</a:t>
            </a:r>
            <a:endParaRPr sz="1800">
              <a:latin typeface="Calibri"/>
              <a:cs typeface="Calibri"/>
            </a:endParaRPr>
          </a:p>
          <a:p>
            <a:pPr algn="ctr">
              <a:lnSpc>
                <a:spcPct val="100000"/>
              </a:lnSpc>
              <a:spcBef>
                <a:spcPts val="45"/>
              </a:spcBef>
            </a:pPr>
            <a:r>
              <a:rPr sz="1800" i="1" spc="-5" dirty="0">
                <a:latin typeface="Times New Roman"/>
                <a:cs typeface="Times New Roman"/>
              </a:rPr>
              <a:t>Address(this).balance</a:t>
            </a:r>
            <a:r>
              <a:rPr sz="1800" i="1" spc="-20" dirty="0">
                <a:latin typeface="Times New Roman"/>
                <a:cs typeface="Times New Roman"/>
              </a:rPr>
              <a:t> </a:t>
            </a:r>
            <a:r>
              <a:rPr sz="1800" i="1" spc="-5" dirty="0">
                <a:latin typeface="Times New Roman"/>
                <a:cs typeface="Times New Roman"/>
              </a:rPr>
              <a:t>+=</a:t>
            </a:r>
            <a:r>
              <a:rPr sz="1800" i="1" spc="-15" dirty="0">
                <a:latin typeface="Times New Roman"/>
                <a:cs typeface="Times New Roman"/>
              </a:rPr>
              <a:t> </a:t>
            </a:r>
            <a:r>
              <a:rPr sz="1800" i="1" spc="-5" dirty="0">
                <a:latin typeface="Times New Roman"/>
                <a:cs typeface="Times New Roman"/>
              </a:rPr>
              <a:t>msg.value;</a:t>
            </a:r>
            <a:endParaRPr sz="1800">
              <a:latin typeface="Times New Roman"/>
              <a:cs typeface="Times New Roman"/>
            </a:endParaRPr>
          </a:p>
        </p:txBody>
      </p:sp>
      <p:sp>
        <p:nvSpPr>
          <p:cNvPr id="12" name="object 12"/>
          <p:cNvSpPr/>
          <p:nvPr/>
        </p:nvSpPr>
        <p:spPr>
          <a:xfrm>
            <a:off x="4127360" y="3532060"/>
            <a:ext cx="2553335" cy="2122170"/>
          </a:xfrm>
          <a:custGeom>
            <a:avLst/>
            <a:gdLst/>
            <a:ahLst/>
            <a:cxnLst/>
            <a:rect l="l" t="t" r="r" b="b"/>
            <a:pathLst>
              <a:path w="2553334" h="2122170">
                <a:moveTo>
                  <a:pt x="2477744" y="43747"/>
                </a:moveTo>
                <a:lnTo>
                  <a:pt x="0" y="2099887"/>
                </a:lnTo>
                <a:lnTo>
                  <a:pt x="18249" y="2121876"/>
                </a:lnTo>
                <a:lnTo>
                  <a:pt x="2495996" y="65741"/>
                </a:lnTo>
                <a:lnTo>
                  <a:pt x="2477744" y="43747"/>
                </a:lnTo>
                <a:close/>
              </a:path>
              <a:path w="2553334" h="2122170">
                <a:moveTo>
                  <a:pt x="2537609" y="34620"/>
                </a:moveTo>
                <a:lnTo>
                  <a:pt x="2488742" y="34620"/>
                </a:lnTo>
                <a:lnTo>
                  <a:pt x="2506992" y="56616"/>
                </a:lnTo>
                <a:lnTo>
                  <a:pt x="2495996" y="65741"/>
                </a:lnTo>
                <a:lnTo>
                  <a:pt x="2514244" y="87731"/>
                </a:lnTo>
                <a:lnTo>
                  <a:pt x="2537609" y="34620"/>
                </a:lnTo>
                <a:close/>
              </a:path>
              <a:path w="2553334" h="2122170">
                <a:moveTo>
                  <a:pt x="2488742" y="34620"/>
                </a:moveTo>
                <a:lnTo>
                  <a:pt x="2477744" y="43747"/>
                </a:lnTo>
                <a:lnTo>
                  <a:pt x="2495996" y="65741"/>
                </a:lnTo>
                <a:lnTo>
                  <a:pt x="2506992" y="56616"/>
                </a:lnTo>
                <a:lnTo>
                  <a:pt x="2488742" y="34620"/>
                </a:lnTo>
                <a:close/>
              </a:path>
              <a:path w="2553334" h="2122170">
                <a:moveTo>
                  <a:pt x="2552839" y="0"/>
                </a:moveTo>
                <a:lnTo>
                  <a:pt x="2459494" y="21755"/>
                </a:lnTo>
                <a:lnTo>
                  <a:pt x="2477744" y="43747"/>
                </a:lnTo>
                <a:lnTo>
                  <a:pt x="2488742" y="34620"/>
                </a:lnTo>
                <a:lnTo>
                  <a:pt x="2537609" y="34620"/>
                </a:lnTo>
                <a:lnTo>
                  <a:pt x="2552839" y="0"/>
                </a:lnTo>
                <a:close/>
              </a:path>
            </a:pathLst>
          </a:custGeom>
          <a:solidFill>
            <a:srgbClr val="4472C4"/>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967728" y="0"/>
            <a:ext cx="5221605" cy="6858000"/>
            <a:chOff x="6967728" y="0"/>
            <a:chExt cx="5221605" cy="6858000"/>
          </a:xfrm>
        </p:grpSpPr>
        <p:pic>
          <p:nvPicPr>
            <p:cNvPr id="3" name="object 3"/>
            <p:cNvPicPr/>
            <p:nvPr/>
          </p:nvPicPr>
          <p:blipFill>
            <a:blip r:embed="rId2" cstate="print"/>
            <a:stretch>
              <a:fillRect/>
            </a:stretch>
          </p:blipFill>
          <p:spPr>
            <a:xfrm>
              <a:off x="6967728" y="0"/>
              <a:ext cx="5221224" cy="6858000"/>
            </a:xfrm>
            <a:prstGeom prst="rect">
              <a:avLst/>
            </a:prstGeom>
          </p:spPr>
        </p:pic>
        <p:pic>
          <p:nvPicPr>
            <p:cNvPr id="4" name="object 4"/>
            <p:cNvPicPr/>
            <p:nvPr/>
          </p:nvPicPr>
          <p:blipFill>
            <a:blip r:embed="rId3" cstate="print"/>
            <a:stretch>
              <a:fillRect/>
            </a:stretch>
          </p:blipFill>
          <p:spPr>
            <a:xfrm>
              <a:off x="7162800" y="30480"/>
              <a:ext cx="4785359" cy="6754368"/>
            </a:xfrm>
            <a:prstGeom prst="rect">
              <a:avLst/>
            </a:prstGeom>
          </p:spPr>
        </p:pic>
      </p:grpSp>
      <p:sp>
        <p:nvSpPr>
          <p:cNvPr id="5" name="object 5"/>
          <p:cNvSpPr txBox="1">
            <a:spLocks noGrp="1"/>
          </p:cNvSpPr>
          <p:nvPr>
            <p:ph type="title"/>
          </p:nvPr>
        </p:nvSpPr>
        <p:spPr>
          <a:xfrm>
            <a:off x="916939" y="275845"/>
            <a:ext cx="4316730" cy="695960"/>
          </a:xfrm>
          <a:prstGeom prst="rect">
            <a:avLst/>
          </a:prstGeom>
        </p:spPr>
        <p:txBody>
          <a:bodyPr vert="horz" wrap="square" lIns="0" tIns="12700" rIns="0" bIns="0" rtlCol="0">
            <a:spAutoFit/>
          </a:bodyPr>
          <a:lstStyle/>
          <a:p>
            <a:pPr marL="12700">
              <a:lnSpc>
                <a:spcPct val="100000"/>
              </a:lnSpc>
              <a:spcBef>
                <a:spcPts val="100"/>
              </a:spcBef>
            </a:pPr>
            <a:r>
              <a:rPr spc="-20" dirty="0"/>
              <a:t>Receive</a:t>
            </a:r>
            <a:r>
              <a:rPr spc="-35" dirty="0"/>
              <a:t> </a:t>
            </a:r>
            <a:r>
              <a:rPr spc="-5" dirty="0"/>
              <a:t>ether</a:t>
            </a:r>
            <a:r>
              <a:rPr spc="-35" dirty="0"/>
              <a:t> </a:t>
            </a:r>
            <a:r>
              <a:rPr spc="-5" dirty="0"/>
              <a:t>(2/2)</a:t>
            </a:r>
          </a:p>
        </p:txBody>
      </p:sp>
      <p:sp>
        <p:nvSpPr>
          <p:cNvPr id="6" name="object 6"/>
          <p:cNvSpPr txBox="1"/>
          <p:nvPr/>
        </p:nvSpPr>
        <p:spPr>
          <a:xfrm>
            <a:off x="1471955" y="1682102"/>
            <a:ext cx="2247900" cy="646430"/>
          </a:xfrm>
          <a:prstGeom prst="rect">
            <a:avLst/>
          </a:prstGeom>
          <a:ln w="28575">
            <a:solidFill>
              <a:srgbClr val="FF0000"/>
            </a:solidFill>
          </a:ln>
        </p:spPr>
        <p:txBody>
          <a:bodyPr vert="horz" wrap="square" lIns="0" tIns="50165" rIns="0" bIns="0" rtlCol="0">
            <a:spAutoFit/>
          </a:bodyPr>
          <a:lstStyle/>
          <a:p>
            <a:pPr marL="446405" marR="95885" indent="-342900">
              <a:lnSpc>
                <a:spcPts val="2090"/>
              </a:lnSpc>
              <a:spcBef>
                <a:spcPts val="395"/>
              </a:spcBef>
            </a:pPr>
            <a:r>
              <a:rPr sz="1800" spc="-5" dirty="0">
                <a:latin typeface="Calibri"/>
                <a:cs typeface="Calibri"/>
              </a:rPr>
              <a:t>Input the value </a:t>
            </a:r>
            <a:r>
              <a:rPr sz="1800" dirty="0">
                <a:latin typeface="Calibri"/>
                <a:cs typeface="Calibri"/>
              </a:rPr>
              <a:t>as </a:t>
            </a:r>
            <a:r>
              <a:rPr sz="1800" spc="-10" dirty="0">
                <a:latin typeface="Calibri"/>
                <a:cs typeface="Calibri"/>
              </a:rPr>
              <a:t>wei </a:t>
            </a:r>
            <a:r>
              <a:rPr sz="1800" spc="-395" dirty="0">
                <a:latin typeface="Calibri"/>
                <a:cs typeface="Calibri"/>
              </a:rPr>
              <a:t> </a:t>
            </a:r>
            <a:r>
              <a:rPr sz="1800" spc="-5" dirty="0">
                <a:latin typeface="Calibri"/>
                <a:cs typeface="Calibri"/>
              </a:rPr>
              <a:t>(10</a:t>
            </a:r>
            <a:r>
              <a:rPr sz="1800" spc="-7" baseline="23148" dirty="0">
                <a:latin typeface="Calibri"/>
                <a:cs typeface="Calibri"/>
              </a:rPr>
              <a:t>-18 </a:t>
            </a:r>
            <a:r>
              <a:rPr sz="1800" dirty="0">
                <a:latin typeface="Calibri"/>
                <a:cs typeface="Calibri"/>
              </a:rPr>
              <a:t>of </a:t>
            </a:r>
            <a:r>
              <a:rPr sz="1800" spc="-5" dirty="0">
                <a:latin typeface="Calibri"/>
                <a:cs typeface="Calibri"/>
              </a:rPr>
              <a:t>ether)</a:t>
            </a:r>
            <a:endParaRPr sz="1800">
              <a:latin typeface="Calibri"/>
              <a:cs typeface="Calibri"/>
            </a:endParaRPr>
          </a:p>
        </p:txBody>
      </p:sp>
      <p:sp>
        <p:nvSpPr>
          <p:cNvPr id="7" name="object 7"/>
          <p:cNvSpPr txBox="1"/>
          <p:nvPr/>
        </p:nvSpPr>
        <p:spPr>
          <a:xfrm>
            <a:off x="1644103" y="5538076"/>
            <a:ext cx="3385185" cy="923925"/>
          </a:xfrm>
          <a:prstGeom prst="rect">
            <a:avLst/>
          </a:prstGeom>
          <a:ln w="28575">
            <a:solidFill>
              <a:srgbClr val="FF0000"/>
            </a:solidFill>
          </a:ln>
        </p:spPr>
        <p:txBody>
          <a:bodyPr vert="horz" wrap="square" lIns="0" tIns="34925" rIns="0" bIns="0" rtlCol="0">
            <a:spAutoFit/>
          </a:bodyPr>
          <a:lstStyle/>
          <a:p>
            <a:pPr marL="114300" marR="107314" algn="ctr">
              <a:lnSpc>
                <a:spcPct val="99400"/>
              </a:lnSpc>
              <a:spcBef>
                <a:spcPts val="275"/>
              </a:spcBef>
            </a:pPr>
            <a:r>
              <a:rPr sz="1800" spc="-5" dirty="0">
                <a:latin typeface="Calibri"/>
                <a:cs typeface="Calibri"/>
              </a:rPr>
              <a:t>Click the receiveDeposit </a:t>
            </a:r>
            <a:r>
              <a:rPr sz="1800" spc="-10" dirty="0">
                <a:latin typeface="Calibri"/>
                <a:cs typeface="Calibri"/>
              </a:rPr>
              <a:t>button </a:t>
            </a:r>
            <a:r>
              <a:rPr sz="1800" spc="-15" dirty="0">
                <a:latin typeface="Calibri"/>
                <a:cs typeface="Calibri"/>
              </a:rPr>
              <a:t>to </a:t>
            </a:r>
            <a:r>
              <a:rPr sz="1800" spc="-395" dirty="0">
                <a:latin typeface="Calibri"/>
                <a:cs typeface="Calibri"/>
              </a:rPr>
              <a:t> </a:t>
            </a:r>
            <a:r>
              <a:rPr sz="1800" spc="-15" dirty="0">
                <a:latin typeface="Calibri"/>
                <a:cs typeface="Calibri"/>
              </a:rPr>
              <a:t>transfer</a:t>
            </a:r>
            <a:r>
              <a:rPr sz="1800" spc="15" dirty="0">
                <a:latin typeface="Calibri"/>
                <a:cs typeface="Calibri"/>
              </a:rPr>
              <a:t> </a:t>
            </a:r>
            <a:r>
              <a:rPr sz="1800" dirty="0">
                <a:latin typeface="Calibri"/>
                <a:cs typeface="Calibri"/>
              </a:rPr>
              <a:t>the</a:t>
            </a:r>
            <a:r>
              <a:rPr sz="1800" spc="25" dirty="0">
                <a:latin typeface="Calibri"/>
                <a:cs typeface="Calibri"/>
              </a:rPr>
              <a:t> </a:t>
            </a:r>
            <a:r>
              <a:rPr sz="1800" spc="-5" dirty="0">
                <a:latin typeface="Calibri"/>
                <a:cs typeface="Calibri"/>
              </a:rPr>
              <a:t>money</a:t>
            </a:r>
            <a:r>
              <a:rPr sz="1800" spc="15" dirty="0">
                <a:latin typeface="Calibri"/>
                <a:cs typeface="Calibri"/>
              </a:rPr>
              <a:t> </a:t>
            </a:r>
            <a:r>
              <a:rPr sz="1800" spc="-15" dirty="0">
                <a:latin typeface="Calibri"/>
                <a:cs typeface="Calibri"/>
              </a:rPr>
              <a:t>to</a:t>
            </a:r>
            <a:r>
              <a:rPr sz="1800" spc="20" dirty="0">
                <a:latin typeface="Calibri"/>
                <a:cs typeface="Calibri"/>
              </a:rPr>
              <a:t> </a:t>
            </a:r>
            <a:r>
              <a:rPr sz="1800" dirty="0">
                <a:latin typeface="Calibri"/>
                <a:cs typeface="Calibri"/>
              </a:rPr>
              <a:t>the </a:t>
            </a:r>
            <a:r>
              <a:rPr sz="1800" spc="5" dirty="0">
                <a:latin typeface="Calibri"/>
                <a:cs typeface="Calibri"/>
              </a:rPr>
              <a:t> </a:t>
            </a:r>
            <a:r>
              <a:rPr sz="1800" spc="-10" dirty="0">
                <a:latin typeface="Calibri"/>
                <a:cs typeface="Calibri"/>
              </a:rPr>
              <a:t>contract</a:t>
            </a:r>
            <a:endParaRPr sz="1800">
              <a:latin typeface="Calibri"/>
              <a:cs typeface="Calibri"/>
            </a:endParaRPr>
          </a:p>
        </p:txBody>
      </p:sp>
      <p:sp>
        <p:nvSpPr>
          <p:cNvPr id="8" name="object 8"/>
          <p:cNvSpPr/>
          <p:nvPr/>
        </p:nvSpPr>
        <p:spPr>
          <a:xfrm>
            <a:off x="3719576" y="1935327"/>
            <a:ext cx="3596004" cy="4107815"/>
          </a:xfrm>
          <a:custGeom>
            <a:avLst/>
            <a:gdLst/>
            <a:ahLst/>
            <a:cxnLst/>
            <a:rect l="l" t="t" r="r" b="b"/>
            <a:pathLst>
              <a:path w="3596004" h="4107815">
                <a:moveTo>
                  <a:pt x="3595624" y="4064419"/>
                </a:moveTo>
                <a:lnTo>
                  <a:pt x="3509899" y="4021556"/>
                </a:lnTo>
                <a:lnTo>
                  <a:pt x="3509899" y="4050131"/>
                </a:lnTo>
                <a:lnTo>
                  <a:pt x="1309624" y="4050131"/>
                </a:lnTo>
                <a:lnTo>
                  <a:pt x="1309624" y="4078706"/>
                </a:lnTo>
                <a:lnTo>
                  <a:pt x="3509899" y="4078706"/>
                </a:lnTo>
                <a:lnTo>
                  <a:pt x="3509899" y="4107281"/>
                </a:lnTo>
                <a:lnTo>
                  <a:pt x="3567049" y="4078706"/>
                </a:lnTo>
                <a:lnTo>
                  <a:pt x="3595624" y="4064419"/>
                </a:lnTo>
                <a:close/>
              </a:path>
              <a:path w="3596004" h="4107815">
                <a:moveTo>
                  <a:pt x="3595624" y="43205"/>
                </a:moveTo>
                <a:lnTo>
                  <a:pt x="3510064" y="0"/>
                </a:lnTo>
                <a:lnTo>
                  <a:pt x="3509949" y="28575"/>
                </a:lnTo>
                <a:lnTo>
                  <a:pt x="101" y="14630"/>
                </a:lnTo>
                <a:lnTo>
                  <a:pt x="0" y="43205"/>
                </a:lnTo>
                <a:lnTo>
                  <a:pt x="3509835" y="57150"/>
                </a:lnTo>
                <a:lnTo>
                  <a:pt x="3509734" y="85725"/>
                </a:lnTo>
                <a:lnTo>
                  <a:pt x="3567341" y="57200"/>
                </a:lnTo>
                <a:lnTo>
                  <a:pt x="3595624" y="43205"/>
                </a:lnTo>
                <a:close/>
              </a:path>
            </a:pathLst>
          </a:custGeom>
          <a:solidFill>
            <a:srgbClr val="4472C4"/>
          </a:solidFill>
        </p:spPr>
        <p:txBody>
          <a:bodyPr wrap="square" lIns="0" tIns="0" rIns="0" bIns="0" rtlCol="0"/>
          <a:lstStyle/>
          <a:p>
            <a:endParaRPr/>
          </a:p>
        </p:txBody>
      </p:sp>
      <p:grpSp>
        <p:nvGrpSpPr>
          <p:cNvPr id="9" name="object 9"/>
          <p:cNvGrpSpPr/>
          <p:nvPr/>
        </p:nvGrpSpPr>
        <p:grpSpPr>
          <a:xfrm>
            <a:off x="849475" y="5675736"/>
            <a:ext cx="469900" cy="382270"/>
            <a:chOff x="849475" y="5675736"/>
            <a:chExt cx="469900" cy="382270"/>
          </a:xfrm>
        </p:grpSpPr>
        <p:sp>
          <p:nvSpPr>
            <p:cNvPr id="10" name="object 10"/>
            <p:cNvSpPr/>
            <p:nvPr/>
          </p:nvSpPr>
          <p:spPr>
            <a:xfrm>
              <a:off x="855825" y="5682086"/>
              <a:ext cx="457200" cy="369570"/>
            </a:xfrm>
            <a:custGeom>
              <a:avLst/>
              <a:gdLst/>
              <a:ahLst/>
              <a:cxnLst/>
              <a:rect l="l" t="t" r="r" b="b"/>
              <a:pathLst>
                <a:path w="457200" h="369570">
                  <a:moveTo>
                    <a:pt x="299241" y="0"/>
                  </a:moveTo>
                  <a:lnTo>
                    <a:pt x="157958" y="0"/>
                  </a:lnTo>
                  <a:lnTo>
                    <a:pt x="43658" y="70535"/>
                  </a:lnTo>
                  <a:lnTo>
                    <a:pt x="0" y="184665"/>
                  </a:lnTo>
                  <a:lnTo>
                    <a:pt x="43658" y="298795"/>
                  </a:lnTo>
                  <a:lnTo>
                    <a:pt x="157958" y="369331"/>
                  </a:lnTo>
                  <a:lnTo>
                    <a:pt x="299241" y="369331"/>
                  </a:lnTo>
                  <a:lnTo>
                    <a:pt x="413541" y="298795"/>
                  </a:lnTo>
                  <a:lnTo>
                    <a:pt x="457202" y="184665"/>
                  </a:lnTo>
                  <a:lnTo>
                    <a:pt x="413541" y="70535"/>
                  </a:lnTo>
                  <a:lnTo>
                    <a:pt x="299241" y="0"/>
                  </a:lnTo>
                  <a:close/>
                </a:path>
              </a:pathLst>
            </a:custGeom>
            <a:solidFill>
              <a:srgbClr val="70AD47"/>
            </a:solidFill>
          </p:spPr>
          <p:txBody>
            <a:bodyPr wrap="square" lIns="0" tIns="0" rIns="0" bIns="0" rtlCol="0"/>
            <a:lstStyle/>
            <a:p>
              <a:endParaRPr/>
            </a:p>
          </p:txBody>
        </p:sp>
        <p:sp>
          <p:nvSpPr>
            <p:cNvPr id="11" name="object 11"/>
            <p:cNvSpPr/>
            <p:nvPr/>
          </p:nvSpPr>
          <p:spPr>
            <a:xfrm>
              <a:off x="855825" y="5682086"/>
              <a:ext cx="457200" cy="369570"/>
            </a:xfrm>
            <a:custGeom>
              <a:avLst/>
              <a:gdLst/>
              <a:ahLst/>
              <a:cxnLst/>
              <a:rect l="l" t="t" r="r" b="b"/>
              <a:pathLst>
                <a:path w="457200" h="369570">
                  <a:moveTo>
                    <a:pt x="0" y="184665"/>
                  </a:moveTo>
                  <a:lnTo>
                    <a:pt x="43658" y="70535"/>
                  </a:lnTo>
                  <a:lnTo>
                    <a:pt x="157959" y="0"/>
                  </a:lnTo>
                  <a:lnTo>
                    <a:pt x="299241" y="0"/>
                  </a:lnTo>
                  <a:lnTo>
                    <a:pt x="413541" y="70535"/>
                  </a:lnTo>
                  <a:lnTo>
                    <a:pt x="457200" y="184665"/>
                  </a:lnTo>
                  <a:lnTo>
                    <a:pt x="413541" y="298795"/>
                  </a:lnTo>
                  <a:lnTo>
                    <a:pt x="299241" y="369331"/>
                  </a:lnTo>
                  <a:lnTo>
                    <a:pt x="157959" y="369331"/>
                  </a:lnTo>
                  <a:lnTo>
                    <a:pt x="43658" y="298795"/>
                  </a:lnTo>
                  <a:lnTo>
                    <a:pt x="0" y="184665"/>
                  </a:lnTo>
                  <a:close/>
                </a:path>
              </a:pathLst>
            </a:custGeom>
            <a:ln w="12700">
              <a:solidFill>
                <a:srgbClr val="507E32"/>
              </a:solidFill>
            </a:ln>
          </p:spPr>
          <p:txBody>
            <a:bodyPr wrap="square" lIns="0" tIns="0" rIns="0" bIns="0" rtlCol="0"/>
            <a:lstStyle/>
            <a:p>
              <a:endParaRPr/>
            </a:p>
          </p:txBody>
        </p:sp>
      </p:grpSp>
      <p:sp>
        <p:nvSpPr>
          <p:cNvPr id="12" name="object 12"/>
          <p:cNvSpPr txBox="1"/>
          <p:nvPr/>
        </p:nvSpPr>
        <p:spPr>
          <a:xfrm>
            <a:off x="1013781" y="5705347"/>
            <a:ext cx="14160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2</a:t>
            </a:r>
            <a:endParaRPr sz="1800">
              <a:latin typeface="Calibri"/>
              <a:cs typeface="Calibri"/>
            </a:endParaRPr>
          </a:p>
        </p:txBody>
      </p:sp>
      <p:grpSp>
        <p:nvGrpSpPr>
          <p:cNvPr id="13" name="object 13"/>
          <p:cNvGrpSpPr/>
          <p:nvPr/>
        </p:nvGrpSpPr>
        <p:grpSpPr>
          <a:xfrm>
            <a:off x="849475" y="1814246"/>
            <a:ext cx="469900" cy="382270"/>
            <a:chOff x="849475" y="1814246"/>
            <a:chExt cx="469900" cy="382270"/>
          </a:xfrm>
        </p:grpSpPr>
        <p:sp>
          <p:nvSpPr>
            <p:cNvPr id="14" name="object 14"/>
            <p:cNvSpPr/>
            <p:nvPr/>
          </p:nvSpPr>
          <p:spPr>
            <a:xfrm>
              <a:off x="855825" y="1820595"/>
              <a:ext cx="457200" cy="369570"/>
            </a:xfrm>
            <a:custGeom>
              <a:avLst/>
              <a:gdLst/>
              <a:ahLst/>
              <a:cxnLst/>
              <a:rect l="l" t="t" r="r" b="b"/>
              <a:pathLst>
                <a:path w="457200" h="369569">
                  <a:moveTo>
                    <a:pt x="299241" y="0"/>
                  </a:moveTo>
                  <a:lnTo>
                    <a:pt x="157958" y="0"/>
                  </a:lnTo>
                  <a:lnTo>
                    <a:pt x="43658" y="70535"/>
                  </a:lnTo>
                  <a:lnTo>
                    <a:pt x="0" y="184670"/>
                  </a:lnTo>
                  <a:lnTo>
                    <a:pt x="43658" y="298792"/>
                  </a:lnTo>
                  <a:lnTo>
                    <a:pt x="157958" y="369328"/>
                  </a:lnTo>
                  <a:lnTo>
                    <a:pt x="299241" y="369328"/>
                  </a:lnTo>
                  <a:lnTo>
                    <a:pt x="413541" y="298792"/>
                  </a:lnTo>
                  <a:lnTo>
                    <a:pt x="457202" y="184670"/>
                  </a:lnTo>
                  <a:lnTo>
                    <a:pt x="413541" y="70535"/>
                  </a:lnTo>
                  <a:lnTo>
                    <a:pt x="299241" y="0"/>
                  </a:lnTo>
                  <a:close/>
                </a:path>
              </a:pathLst>
            </a:custGeom>
            <a:solidFill>
              <a:srgbClr val="4472C4"/>
            </a:solidFill>
          </p:spPr>
          <p:txBody>
            <a:bodyPr wrap="square" lIns="0" tIns="0" rIns="0" bIns="0" rtlCol="0"/>
            <a:lstStyle/>
            <a:p>
              <a:endParaRPr/>
            </a:p>
          </p:txBody>
        </p:sp>
        <p:sp>
          <p:nvSpPr>
            <p:cNvPr id="15" name="object 15"/>
            <p:cNvSpPr/>
            <p:nvPr/>
          </p:nvSpPr>
          <p:spPr>
            <a:xfrm>
              <a:off x="855825" y="1820596"/>
              <a:ext cx="457200" cy="369570"/>
            </a:xfrm>
            <a:custGeom>
              <a:avLst/>
              <a:gdLst/>
              <a:ahLst/>
              <a:cxnLst/>
              <a:rect l="l" t="t" r="r" b="b"/>
              <a:pathLst>
                <a:path w="457200" h="369569">
                  <a:moveTo>
                    <a:pt x="0" y="184665"/>
                  </a:moveTo>
                  <a:lnTo>
                    <a:pt x="43658" y="70535"/>
                  </a:lnTo>
                  <a:lnTo>
                    <a:pt x="157959" y="0"/>
                  </a:lnTo>
                  <a:lnTo>
                    <a:pt x="299241" y="0"/>
                  </a:lnTo>
                  <a:lnTo>
                    <a:pt x="413541" y="70535"/>
                  </a:lnTo>
                  <a:lnTo>
                    <a:pt x="457200" y="184665"/>
                  </a:lnTo>
                  <a:lnTo>
                    <a:pt x="413541" y="298795"/>
                  </a:lnTo>
                  <a:lnTo>
                    <a:pt x="299241" y="369331"/>
                  </a:lnTo>
                  <a:lnTo>
                    <a:pt x="157959" y="369331"/>
                  </a:lnTo>
                  <a:lnTo>
                    <a:pt x="43658" y="298795"/>
                  </a:lnTo>
                  <a:lnTo>
                    <a:pt x="0" y="184665"/>
                  </a:lnTo>
                  <a:close/>
                </a:path>
              </a:pathLst>
            </a:custGeom>
            <a:ln w="12700">
              <a:solidFill>
                <a:srgbClr val="2F528F"/>
              </a:solidFill>
            </a:ln>
          </p:spPr>
          <p:txBody>
            <a:bodyPr wrap="square" lIns="0" tIns="0" rIns="0" bIns="0" rtlCol="0"/>
            <a:lstStyle/>
            <a:p>
              <a:endParaRPr/>
            </a:p>
          </p:txBody>
        </p:sp>
      </p:grpSp>
      <p:sp>
        <p:nvSpPr>
          <p:cNvPr id="16" name="object 16"/>
          <p:cNvSpPr txBox="1"/>
          <p:nvPr/>
        </p:nvSpPr>
        <p:spPr>
          <a:xfrm>
            <a:off x="1013781" y="1843532"/>
            <a:ext cx="14160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1</a:t>
            </a:r>
            <a:endParaRPr sz="1800">
              <a:latin typeface="Calibri"/>
              <a:cs typeface="Calibri"/>
            </a:endParaRPr>
          </a:p>
        </p:txBody>
      </p:sp>
      <p:sp>
        <p:nvSpPr>
          <p:cNvPr id="17" name="object 17"/>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20</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557272" y="2130551"/>
            <a:ext cx="6322060" cy="4617720"/>
            <a:chOff x="2557272" y="2130551"/>
            <a:chExt cx="6322060" cy="4617720"/>
          </a:xfrm>
        </p:grpSpPr>
        <p:pic>
          <p:nvPicPr>
            <p:cNvPr id="3" name="object 3"/>
            <p:cNvPicPr/>
            <p:nvPr/>
          </p:nvPicPr>
          <p:blipFill>
            <a:blip r:embed="rId2" cstate="print"/>
            <a:stretch>
              <a:fillRect/>
            </a:stretch>
          </p:blipFill>
          <p:spPr>
            <a:xfrm>
              <a:off x="2557272" y="2130551"/>
              <a:ext cx="6321552" cy="4617720"/>
            </a:xfrm>
            <a:prstGeom prst="rect">
              <a:avLst/>
            </a:prstGeom>
          </p:spPr>
        </p:pic>
        <p:pic>
          <p:nvPicPr>
            <p:cNvPr id="4" name="object 4"/>
            <p:cNvPicPr/>
            <p:nvPr/>
          </p:nvPicPr>
          <p:blipFill>
            <a:blip r:embed="rId3" cstate="print"/>
            <a:stretch>
              <a:fillRect/>
            </a:stretch>
          </p:blipFill>
          <p:spPr>
            <a:xfrm>
              <a:off x="2749296" y="2325623"/>
              <a:ext cx="5739383" cy="4032504"/>
            </a:xfrm>
            <a:prstGeom prst="rect">
              <a:avLst/>
            </a:prstGeom>
          </p:spPr>
        </p:pic>
      </p:grpSp>
      <p:sp>
        <p:nvSpPr>
          <p:cNvPr id="5" name="object 5"/>
          <p:cNvSpPr txBox="1">
            <a:spLocks noGrp="1"/>
          </p:cNvSpPr>
          <p:nvPr>
            <p:ph type="title"/>
          </p:nvPr>
        </p:nvSpPr>
        <p:spPr>
          <a:xfrm>
            <a:off x="916939" y="275845"/>
            <a:ext cx="2684780" cy="695960"/>
          </a:xfrm>
          <a:prstGeom prst="rect">
            <a:avLst/>
          </a:prstGeom>
        </p:spPr>
        <p:txBody>
          <a:bodyPr vert="horz" wrap="square" lIns="0" tIns="12700" rIns="0" bIns="0" rtlCol="0">
            <a:spAutoFit/>
          </a:bodyPr>
          <a:lstStyle/>
          <a:p>
            <a:pPr marL="12700">
              <a:lnSpc>
                <a:spcPct val="100000"/>
              </a:lnSpc>
              <a:spcBef>
                <a:spcPts val="100"/>
              </a:spcBef>
            </a:pPr>
            <a:r>
              <a:rPr spc="-5" dirty="0"/>
              <a:t>C</a:t>
            </a:r>
            <a:r>
              <a:rPr spc="5" dirty="0"/>
              <a:t>o</a:t>
            </a:r>
            <a:r>
              <a:rPr dirty="0"/>
              <a:t>n</a:t>
            </a:r>
            <a:r>
              <a:rPr spc="-60" dirty="0"/>
              <a:t>s</a:t>
            </a:r>
            <a:r>
              <a:rPr dirty="0"/>
              <a:t>t</a:t>
            </a:r>
            <a:r>
              <a:rPr spc="-5" dirty="0"/>
              <a:t>r</a:t>
            </a:r>
            <a:r>
              <a:rPr dirty="0"/>
              <a:t>uc</a:t>
            </a:r>
            <a:r>
              <a:rPr spc="-40" dirty="0"/>
              <a:t>t</a:t>
            </a:r>
            <a:r>
              <a:rPr spc="5" dirty="0"/>
              <a:t>o</a:t>
            </a:r>
            <a:r>
              <a:rPr dirty="0"/>
              <a:t>r</a:t>
            </a:r>
          </a:p>
        </p:txBody>
      </p:sp>
      <p:sp>
        <p:nvSpPr>
          <p:cNvPr id="6" name="object 6"/>
          <p:cNvSpPr txBox="1"/>
          <p:nvPr/>
        </p:nvSpPr>
        <p:spPr>
          <a:xfrm>
            <a:off x="916939" y="1058163"/>
            <a:ext cx="8815705" cy="45212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800" spc="-5" dirty="0">
                <a:latin typeface="Calibri"/>
                <a:cs typeface="Calibri"/>
              </a:rPr>
              <a:t>Will</a:t>
            </a:r>
            <a:r>
              <a:rPr sz="2800" dirty="0">
                <a:latin typeface="Calibri"/>
                <a:cs typeface="Calibri"/>
              </a:rPr>
              <a:t> be </a:t>
            </a:r>
            <a:r>
              <a:rPr sz="2800" spc="-10" dirty="0">
                <a:latin typeface="Calibri"/>
                <a:cs typeface="Calibri"/>
              </a:rPr>
              <a:t>called</a:t>
            </a:r>
            <a:r>
              <a:rPr sz="2800" spc="10" dirty="0">
                <a:latin typeface="Calibri"/>
                <a:cs typeface="Calibri"/>
              </a:rPr>
              <a:t> </a:t>
            </a:r>
            <a:r>
              <a:rPr sz="2800" spc="-15" dirty="0">
                <a:latin typeface="Calibri"/>
                <a:cs typeface="Calibri"/>
              </a:rPr>
              <a:t>at</a:t>
            </a:r>
            <a:r>
              <a:rPr sz="2800" spc="5" dirty="0">
                <a:latin typeface="Calibri"/>
                <a:cs typeface="Calibri"/>
              </a:rPr>
              <a:t> </a:t>
            </a:r>
            <a:r>
              <a:rPr sz="2800" spc="-5" dirty="0">
                <a:latin typeface="Calibri"/>
                <a:cs typeface="Calibri"/>
              </a:rPr>
              <a:t>the </a:t>
            </a:r>
            <a:r>
              <a:rPr sz="2800" spc="-15" dirty="0">
                <a:latin typeface="Calibri"/>
                <a:cs typeface="Calibri"/>
              </a:rPr>
              <a:t>creation</a:t>
            </a:r>
            <a:r>
              <a:rPr sz="2800" spc="10" dirty="0">
                <a:latin typeface="Calibri"/>
                <a:cs typeface="Calibri"/>
              </a:rPr>
              <a:t> </a:t>
            </a:r>
            <a:r>
              <a:rPr sz="2800" spc="-5" dirty="0">
                <a:latin typeface="Calibri"/>
                <a:cs typeface="Calibri"/>
              </a:rPr>
              <a:t>of</a:t>
            </a:r>
            <a:r>
              <a:rPr sz="2800" dirty="0">
                <a:latin typeface="Calibri"/>
                <a:cs typeface="Calibri"/>
              </a:rPr>
              <a:t> </a:t>
            </a:r>
            <a:r>
              <a:rPr sz="2800" spc="-5" dirty="0">
                <a:latin typeface="Calibri"/>
                <a:cs typeface="Calibri"/>
              </a:rPr>
              <a:t>the</a:t>
            </a:r>
            <a:r>
              <a:rPr sz="2800" dirty="0">
                <a:latin typeface="Calibri"/>
                <a:cs typeface="Calibri"/>
              </a:rPr>
              <a:t> </a:t>
            </a:r>
            <a:r>
              <a:rPr sz="2800" spc="-15" dirty="0">
                <a:latin typeface="Calibri"/>
                <a:cs typeface="Calibri"/>
              </a:rPr>
              <a:t>instance</a:t>
            </a:r>
            <a:r>
              <a:rPr sz="2800" dirty="0">
                <a:latin typeface="Calibri"/>
                <a:cs typeface="Calibri"/>
              </a:rPr>
              <a:t> </a:t>
            </a:r>
            <a:r>
              <a:rPr sz="2800" spc="-5" dirty="0">
                <a:latin typeface="Calibri"/>
                <a:cs typeface="Calibri"/>
              </a:rPr>
              <a:t>of the</a:t>
            </a:r>
            <a:r>
              <a:rPr sz="2800" dirty="0">
                <a:latin typeface="Calibri"/>
                <a:cs typeface="Calibri"/>
              </a:rPr>
              <a:t> </a:t>
            </a:r>
            <a:r>
              <a:rPr sz="2800" spc="-20" dirty="0">
                <a:latin typeface="Calibri"/>
                <a:cs typeface="Calibri"/>
              </a:rPr>
              <a:t>contract</a:t>
            </a:r>
            <a:endParaRPr sz="2800">
              <a:latin typeface="Calibri"/>
              <a:cs typeface="Calibri"/>
            </a:endParaRPr>
          </a:p>
        </p:txBody>
      </p:sp>
      <p:sp>
        <p:nvSpPr>
          <p:cNvPr id="7" name="object 7"/>
          <p:cNvSpPr txBox="1"/>
          <p:nvPr/>
        </p:nvSpPr>
        <p:spPr>
          <a:xfrm>
            <a:off x="9679254" y="3505390"/>
            <a:ext cx="2052320" cy="923925"/>
          </a:xfrm>
          <a:prstGeom prst="rect">
            <a:avLst/>
          </a:prstGeom>
          <a:ln w="28575">
            <a:solidFill>
              <a:srgbClr val="4472C4"/>
            </a:solidFill>
          </a:ln>
        </p:spPr>
        <p:txBody>
          <a:bodyPr vert="horz" wrap="square" lIns="0" tIns="34925" rIns="0" bIns="0" rtlCol="0">
            <a:spAutoFit/>
          </a:bodyPr>
          <a:lstStyle/>
          <a:p>
            <a:pPr marL="91440" marR="262255">
              <a:lnSpc>
                <a:spcPct val="99400"/>
              </a:lnSpc>
              <a:spcBef>
                <a:spcPts val="275"/>
              </a:spcBef>
            </a:pPr>
            <a:r>
              <a:rPr sz="1800" spc="-35" dirty="0">
                <a:latin typeface="Calibri"/>
                <a:cs typeface="Calibri"/>
              </a:rPr>
              <a:t>We</a:t>
            </a:r>
            <a:r>
              <a:rPr sz="1800" spc="-5" dirty="0">
                <a:latin typeface="Calibri"/>
                <a:cs typeface="Calibri"/>
              </a:rPr>
              <a:t> </a:t>
            </a:r>
            <a:r>
              <a:rPr sz="1800" spc="-10" dirty="0">
                <a:latin typeface="Calibri"/>
                <a:cs typeface="Calibri"/>
              </a:rPr>
              <a:t>want</a:t>
            </a:r>
            <a:r>
              <a:rPr sz="1800" spc="-15" dirty="0">
                <a:latin typeface="Calibri"/>
                <a:cs typeface="Calibri"/>
              </a:rPr>
              <a:t> to</a:t>
            </a:r>
            <a:r>
              <a:rPr sz="1800" spc="-10" dirty="0">
                <a:latin typeface="Calibri"/>
                <a:cs typeface="Calibri"/>
              </a:rPr>
              <a:t> </a:t>
            </a:r>
            <a:r>
              <a:rPr sz="1800" spc="-15" dirty="0">
                <a:latin typeface="Calibri"/>
                <a:cs typeface="Calibri"/>
              </a:rPr>
              <a:t>save </a:t>
            </a:r>
            <a:r>
              <a:rPr sz="1800" spc="-10" dirty="0">
                <a:latin typeface="Calibri"/>
                <a:cs typeface="Calibri"/>
              </a:rPr>
              <a:t> </a:t>
            </a:r>
            <a:r>
              <a:rPr sz="1800" dirty="0">
                <a:latin typeface="Calibri"/>
                <a:cs typeface="Calibri"/>
              </a:rPr>
              <a:t>the</a:t>
            </a:r>
            <a:r>
              <a:rPr sz="1800" spc="-20" dirty="0">
                <a:latin typeface="Calibri"/>
                <a:cs typeface="Calibri"/>
              </a:rPr>
              <a:t> </a:t>
            </a:r>
            <a:r>
              <a:rPr sz="1800" spc="-5" dirty="0">
                <a:latin typeface="Calibri"/>
                <a:cs typeface="Calibri"/>
              </a:rPr>
              <a:t>address</a:t>
            </a:r>
            <a:r>
              <a:rPr sz="1800" spc="-30" dirty="0">
                <a:latin typeface="Calibri"/>
                <a:cs typeface="Calibri"/>
              </a:rPr>
              <a:t> </a:t>
            </a:r>
            <a:r>
              <a:rPr sz="1800" dirty="0">
                <a:latin typeface="Calibri"/>
                <a:cs typeface="Calibri"/>
              </a:rPr>
              <a:t>of</a:t>
            </a:r>
            <a:r>
              <a:rPr sz="1800" spc="-25" dirty="0">
                <a:latin typeface="Calibri"/>
                <a:cs typeface="Calibri"/>
              </a:rPr>
              <a:t> </a:t>
            </a:r>
            <a:r>
              <a:rPr sz="1800" dirty="0">
                <a:latin typeface="Calibri"/>
                <a:cs typeface="Calibri"/>
              </a:rPr>
              <a:t>the </a:t>
            </a:r>
            <a:r>
              <a:rPr sz="1800" spc="-390" dirty="0">
                <a:latin typeface="Calibri"/>
                <a:cs typeface="Calibri"/>
              </a:rPr>
              <a:t> </a:t>
            </a:r>
            <a:r>
              <a:rPr sz="1800" spc="-10" dirty="0">
                <a:latin typeface="Calibri"/>
                <a:cs typeface="Calibri"/>
              </a:rPr>
              <a:t>contract</a:t>
            </a:r>
            <a:r>
              <a:rPr sz="1800" spc="-15" dirty="0">
                <a:latin typeface="Calibri"/>
                <a:cs typeface="Calibri"/>
              </a:rPr>
              <a:t> creator</a:t>
            </a:r>
            <a:endParaRPr sz="1800">
              <a:latin typeface="Calibri"/>
              <a:cs typeface="Calibri"/>
            </a:endParaRPr>
          </a:p>
        </p:txBody>
      </p:sp>
      <p:sp>
        <p:nvSpPr>
          <p:cNvPr id="8" name="object 8"/>
          <p:cNvSpPr/>
          <p:nvPr/>
        </p:nvSpPr>
        <p:spPr>
          <a:xfrm>
            <a:off x="6096000" y="3924198"/>
            <a:ext cx="3583304" cy="85725"/>
          </a:xfrm>
          <a:custGeom>
            <a:avLst/>
            <a:gdLst/>
            <a:ahLst/>
            <a:cxnLst/>
            <a:rect l="l" t="t" r="r" b="b"/>
            <a:pathLst>
              <a:path w="3583304" h="85725">
                <a:moveTo>
                  <a:pt x="85725" y="0"/>
                </a:moveTo>
                <a:lnTo>
                  <a:pt x="0" y="42862"/>
                </a:lnTo>
                <a:lnTo>
                  <a:pt x="85725" y="85725"/>
                </a:lnTo>
                <a:lnTo>
                  <a:pt x="85725" y="57150"/>
                </a:lnTo>
                <a:lnTo>
                  <a:pt x="71437" y="57150"/>
                </a:lnTo>
                <a:lnTo>
                  <a:pt x="71437" y="28575"/>
                </a:lnTo>
                <a:lnTo>
                  <a:pt x="85725" y="28575"/>
                </a:lnTo>
                <a:lnTo>
                  <a:pt x="85725" y="0"/>
                </a:lnTo>
                <a:close/>
              </a:path>
              <a:path w="3583304" h="85725">
                <a:moveTo>
                  <a:pt x="85725" y="28575"/>
                </a:moveTo>
                <a:lnTo>
                  <a:pt x="71437" y="28575"/>
                </a:lnTo>
                <a:lnTo>
                  <a:pt x="71437" y="57150"/>
                </a:lnTo>
                <a:lnTo>
                  <a:pt x="85725" y="57150"/>
                </a:lnTo>
                <a:lnTo>
                  <a:pt x="85725" y="28575"/>
                </a:lnTo>
                <a:close/>
              </a:path>
              <a:path w="3583304" h="85725">
                <a:moveTo>
                  <a:pt x="3583254" y="28575"/>
                </a:moveTo>
                <a:lnTo>
                  <a:pt x="85725" y="28575"/>
                </a:lnTo>
                <a:lnTo>
                  <a:pt x="85725" y="57150"/>
                </a:lnTo>
                <a:lnTo>
                  <a:pt x="3583254" y="57150"/>
                </a:lnTo>
                <a:lnTo>
                  <a:pt x="3583254" y="28575"/>
                </a:lnTo>
                <a:close/>
              </a:path>
            </a:pathLst>
          </a:custGeom>
          <a:solidFill>
            <a:srgbClr val="4472C4"/>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21</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327647" y="0"/>
            <a:ext cx="5861685" cy="6858000"/>
            <a:chOff x="6327647" y="0"/>
            <a:chExt cx="5861685" cy="6858000"/>
          </a:xfrm>
        </p:grpSpPr>
        <p:pic>
          <p:nvPicPr>
            <p:cNvPr id="3" name="object 3"/>
            <p:cNvPicPr/>
            <p:nvPr/>
          </p:nvPicPr>
          <p:blipFill>
            <a:blip r:embed="rId2" cstate="print"/>
            <a:stretch>
              <a:fillRect/>
            </a:stretch>
          </p:blipFill>
          <p:spPr>
            <a:xfrm>
              <a:off x="6327647" y="0"/>
              <a:ext cx="5861304" cy="6858000"/>
            </a:xfrm>
            <a:prstGeom prst="rect">
              <a:avLst/>
            </a:prstGeom>
          </p:spPr>
        </p:pic>
        <p:pic>
          <p:nvPicPr>
            <p:cNvPr id="4" name="object 4"/>
            <p:cNvPicPr/>
            <p:nvPr/>
          </p:nvPicPr>
          <p:blipFill>
            <a:blip r:embed="rId3" cstate="print"/>
            <a:stretch>
              <a:fillRect/>
            </a:stretch>
          </p:blipFill>
          <p:spPr>
            <a:xfrm>
              <a:off x="6522719" y="70103"/>
              <a:ext cx="5553456" cy="6644640"/>
            </a:xfrm>
            <a:prstGeom prst="rect">
              <a:avLst/>
            </a:prstGeom>
          </p:spPr>
        </p:pic>
      </p:grpSp>
      <p:sp>
        <p:nvSpPr>
          <p:cNvPr id="5" name="object 5"/>
          <p:cNvSpPr txBox="1">
            <a:spLocks noGrp="1"/>
          </p:cNvSpPr>
          <p:nvPr>
            <p:ph type="title"/>
          </p:nvPr>
        </p:nvSpPr>
        <p:spPr>
          <a:xfrm>
            <a:off x="833814" y="266701"/>
            <a:ext cx="3620135" cy="695960"/>
          </a:xfrm>
          <a:prstGeom prst="rect">
            <a:avLst/>
          </a:prstGeom>
        </p:spPr>
        <p:txBody>
          <a:bodyPr vert="horz" wrap="square" lIns="0" tIns="12700" rIns="0" bIns="0" rtlCol="0">
            <a:spAutoFit/>
          </a:bodyPr>
          <a:lstStyle/>
          <a:p>
            <a:pPr marL="12700">
              <a:lnSpc>
                <a:spcPct val="100000"/>
              </a:lnSpc>
              <a:spcBef>
                <a:spcPts val="100"/>
              </a:spcBef>
            </a:pPr>
            <a:r>
              <a:rPr spc="-15" dirty="0"/>
              <a:t>Withdraw</a:t>
            </a:r>
            <a:r>
              <a:rPr spc="-85" dirty="0"/>
              <a:t> </a:t>
            </a:r>
            <a:r>
              <a:rPr spc="-5" dirty="0"/>
              <a:t>funds</a:t>
            </a:r>
          </a:p>
        </p:txBody>
      </p:sp>
      <p:sp>
        <p:nvSpPr>
          <p:cNvPr id="6" name="object 6"/>
          <p:cNvSpPr txBox="1"/>
          <p:nvPr/>
        </p:nvSpPr>
        <p:spPr>
          <a:xfrm>
            <a:off x="916939" y="1058163"/>
            <a:ext cx="5363845" cy="1735455"/>
          </a:xfrm>
          <a:prstGeom prst="rect">
            <a:avLst/>
          </a:prstGeom>
        </p:spPr>
        <p:txBody>
          <a:bodyPr vert="horz" wrap="square" lIns="0" tIns="63500" rIns="0" bIns="0" rtlCol="0">
            <a:spAutoFit/>
          </a:bodyPr>
          <a:lstStyle/>
          <a:p>
            <a:pPr marL="241300" marR="340995" indent="-228600">
              <a:lnSpc>
                <a:spcPts val="3000"/>
              </a:lnSpc>
              <a:spcBef>
                <a:spcPts val="500"/>
              </a:spcBef>
              <a:buFont typeface="Arial MT"/>
              <a:buChar char="•"/>
              <a:tabLst>
                <a:tab pos="241300" algn="l"/>
              </a:tabLst>
            </a:pPr>
            <a:r>
              <a:rPr sz="2800" spc="-5" dirty="0">
                <a:latin typeface="Calibri"/>
                <a:cs typeface="Calibri"/>
              </a:rPr>
              <a:t>Modifier:</a:t>
            </a:r>
            <a:r>
              <a:rPr sz="2800" spc="-10" dirty="0">
                <a:latin typeface="Calibri"/>
                <a:cs typeface="Calibri"/>
              </a:rPr>
              <a:t> </a:t>
            </a:r>
            <a:r>
              <a:rPr sz="2800" spc="-5" dirty="0">
                <a:latin typeface="Calibri"/>
                <a:cs typeface="Calibri"/>
              </a:rPr>
              <a:t>Conditions </a:t>
            </a:r>
            <a:r>
              <a:rPr sz="2800" spc="-15" dirty="0">
                <a:latin typeface="Calibri"/>
                <a:cs typeface="Calibri"/>
              </a:rPr>
              <a:t>you</a:t>
            </a:r>
            <a:r>
              <a:rPr sz="2800" spc="-10" dirty="0">
                <a:latin typeface="Calibri"/>
                <a:cs typeface="Calibri"/>
              </a:rPr>
              <a:t> </a:t>
            </a:r>
            <a:r>
              <a:rPr sz="2800" spc="-20" dirty="0">
                <a:latin typeface="Calibri"/>
                <a:cs typeface="Calibri"/>
              </a:rPr>
              <a:t>want</a:t>
            </a:r>
            <a:r>
              <a:rPr sz="2800" spc="-5" dirty="0">
                <a:latin typeface="Calibri"/>
                <a:cs typeface="Calibri"/>
              </a:rPr>
              <a:t> </a:t>
            </a:r>
            <a:r>
              <a:rPr sz="2800" spc="-15" dirty="0">
                <a:latin typeface="Calibri"/>
                <a:cs typeface="Calibri"/>
              </a:rPr>
              <a:t>to </a:t>
            </a:r>
            <a:r>
              <a:rPr sz="2800" spc="-620" dirty="0">
                <a:latin typeface="Calibri"/>
                <a:cs typeface="Calibri"/>
              </a:rPr>
              <a:t> </a:t>
            </a:r>
            <a:r>
              <a:rPr sz="2800" spc="-20" dirty="0">
                <a:latin typeface="Calibri"/>
                <a:cs typeface="Calibri"/>
              </a:rPr>
              <a:t>test</a:t>
            </a:r>
            <a:r>
              <a:rPr sz="2800" dirty="0">
                <a:latin typeface="Calibri"/>
                <a:cs typeface="Calibri"/>
              </a:rPr>
              <a:t> </a:t>
            </a:r>
            <a:r>
              <a:rPr sz="2800" spc="-5" dirty="0">
                <a:latin typeface="Calibri"/>
                <a:cs typeface="Calibri"/>
              </a:rPr>
              <a:t>in</a:t>
            </a:r>
            <a:r>
              <a:rPr sz="2800" spc="10" dirty="0">
                <a:latin typeface="Calibri"/>
                <a:cs typeface="Calibri"/>
              </a:rPr>
              <a:t> </a:t>
            </a:r>
            <a:r>
              <a:rPr sz="2800" spc="-5" dirty="0">
                <a:latin typeface="Calibri"/>
                <a:cs typeface="Calibri"/>
              </a:rPr>
              <a:t>other functions</a:t>
            </a:r>
            <a:endParaRPr sz="2800">
              <a:latin typeface="Calibri"/>
              <a:cs typeface="Calibri"/>
            </a:endParaRPr>
          </a:p>
          <a:p>
            <a:pPr marL="241300" marR="5080" indent="-228600">
              <a:lnSpc>
                <a:spcPts val="3100"/>
              </a:lnSpc>
              <a:spcBef>
                <a:spcPts val="925"/>
              </a:spcBef>
              <a:buFont typeface="Arial MT"/>
              <a:buChar char="•"/>
              <a:tabLst>
                <a:tab pos="241300" algn="l"/>
              </a:tabLst>
            </a:pPr>
            <a:r>
              <a:rPr sz="2800" spc="-20" dirty="0">
                <a:latin typeface="Calibri"/>
                <a:cs typeface="Calibri"/>
              </a:rPr>
              <a:t>First</a:t>
            </a:r>
            <a:r>
              <a:rPr sz="2800" spc="-10" dirty="0">
                <a:latin typeface="Calibri"/>
                <a:cs typeface="Calibri"/>
              </a:rPr>
              <a:t> </a:t>
            </a:r>
            <a:r>
              <a:rPr sz="2800" spc="-5" dirty="0">
                <a:latin typeface="Calibri"/>
                <a:cs typeface="Calibri"/>
              </a:rPr>
              <a:t>the</a:t>
            </a:r>
            <a:r>
              <a:rPr sz="2800" spc="-10" dirty="0">
                <a:latin typeface="Calibri"/>
                <a:cs typeface="Calibri"/>
              </a:rPr>
              <a:t> </a:t>
            </a:r>
            <a:r>
              <a:rPr sz="2800" spc="-5" dirty="0">
                <a:latin typeface="Calibri"/>
                <a:cs typeface="Calibri"/>
              </a:rPr>
              <a:t>modifier</a:t>
            </a:r>
            <a:r>
              <a:rPr sz="2800" spc="-10" dirty="0">
                <a:latin typeface="Calibri"/>
                <a:cs typeface="Calibri"/>
              </a:rPr>
              <a:t> </a:t>
            </a:r>
            <a:r>
              <a:rPr sz="2800" spc="-5" dirty="0">
                <a:latin typeface="Calibri"/>
                <a:cs typeface="Calibri"/>
              </a:rPr>
              <a:t>will</a:t>
            </a:r>
            <a:r>
              <a:rPr sz="2800" spc="-10" dirty="0">
                <a:latin typeface="Calibri"/>
                <a:cs typeface="Calibri"/>
              </a:rPr>
              <a:t> </a:t>
            </a:r>
            <a:r>
              <a:rPr sz="2800" spc="-25" dirty="0">
                <a:latin typeface="Calibri"/>
                <a:cs typeface="Calibri"/>
              </a:rPr>
              <a:t>execute,</a:t>
            </a:r>
            <a:r>
              <a:rPr sz="2800" dirty="0">
                <a:latin typeface="Calibri"/>
                <a:cs typeface="Calibri"/>
              </a:rPr>
              <a:t> </a:t>
            </a:r>
            <a:r>
              <a:rPr sz="2800" spc="-5" dirty="0">
                <a:latin typeface="Calibri"/>
                <a:cs typeface="Calibri"/>
              </a:rPr>
              <a:t>then </a:t>
            </a:r>
            <a:r>
              <a:rPr sz="2800" spc="-620" dirty="0">
                <a:latin typeface="Calibri"/>
                <a:cs typeface="Calibri"/>
              </a:rPr>
              <a:t> </a:t>
            </a:r>
            <a:r>
              <a:rPr sz="2800" dirty="0">
                <a:latin typeface="Calibri"/>
                <a:cs typeface="Calibri"/>
              </a:rPr>
              <a:t>the</a:t>
            </a:r>
            <a:r>
              <a:rPr sz="2800" spc="-10" dirty="0">
                <a:latin typeface="Calibri"/>
                <a:cs typeface="Calibri"/>
              </a:rPr>
              <a:t> </a:t>
            </a:r>
            <a:r>
              <a:rPr sz="2800" spc="-30" dirty="0">
                <a:latin typeface="Calibri"/>
                <a:cs typeface="Calibri"/>
              </a:rPr>
              <a:t>invoked</a:t>
            </a:r>
            <a:r>
              <a:rPr sz="2800" spc="5" dirty="0">
                <a:latin typeface="Calibri"/>
                <a:cs typeface="Calibri"/>
              </a:rPr>
              <a:t> </a:t>
            </a:r>
            <a:r>
              <a:rPr sz="2800" spc="-5" dirty="0">
                <a:latin typeface="Calibri"/>
                <a:cs typeface="Calibri"/>
              </a:rPr>
              <a:t>function</a:t>
            </a:r>
            <a:endParaRPr sz="2800">
              <a:latin typeface="Calibri"/>
              <a:cs typeface="Calibri"/>
            </a:endParaRPr>
          </a:p>
        </p:txBody>
      </p:sp>
      <p:sp>
        <p:nvSpPr>
          <p:cNvPr id="7" name="object 7"/>
          <p:cNvSpPr txBox="1"/>
          <p:nvPr/>
        </p:nvSpPr>
        <p:spPr>
          <a:xfrm>
            <a:off x="838200" y="5893389"/>
            <a:ext cx="3649345" cy="646430"/>
          </a:xfrm>
          <a:prstGeom prst="rect">
            <a:avLst/>
          </a:prstGeom>
          <a:ln w="28575">
            <a:solidFill>
              <a:srgbClr val="FF0000"/>
            </a:solidFill>
          </a:ln>
        </p:spPr>
        <p:txBody>
          <a:bodyPr vert="horz" wrap="square" lIns="0" tIns="45720" rIns="0" bIns="0" rtlCol="0">
            <a:spAutoFit/>
          </a:bodyPr>
          <a:lstStyle/>
          <a:p>
            <a:pPr marL="351790" marR="342900" indent="40640">
              <a:lnSpc>
                <a:spcPts val="2110"/>
              </a:lnSpc>
              <a:spcBef>
                <a:spcPts val="360"/>
              </a:spcBef>
            </a:pPr>
            <a:r>
              <a:rPr sz="1800" spc="-30" dirty="0">
                <a:latin typeface="Calibri"/>
                <a:cs typeface="Calibri"/>
              </a:rPr>
              <a:t>Transfer</a:t>
            </a:r>
            <a:r>
              <a:rPr sz="1800" spc="-10" dirty="0">
                <a:latin typeface="Calibri"/>
                <a:cs typeface="Calibri"/>
              </a:rPr>
              <a:t> </a:t>
            </a:r>
            <a:r>
              <a:rPr sz="1800" spc="-5" dirty="0">
                <a:latin typeface="Calibri"/>
                <a:cs typeface="Calibri"/>
              </a:rPr>
              <a:t>some</a:t>
            </a:r>
            <a:r>
              <a:rPr sz="1800" dirty="0">
                <a:latin typeface="Calibri"/>
                <a:cs typeface="Calibri"/>
              </a:rPr>
              <a:t> </a:t>
            </a:r>
            <a:r>
              <a:rPr sz="1800" spc="-5" dirty="0">
                <a:latin typeface="Calibri"/>
                <a:cs typeface="Calibri"/>
              </a:rPr>
              <a:t>money</a:t>
            </a:r>
            <a:r>
              <a:rPr sz="1800" spc="-10" dirty="0">
                <a:latin typeface="Calibri"/>
                <a:cs typeface="Calibri"/>
              </a:rPr>
              <a:t> from </a:t>
            </a:r>
            <a:r>
              <a:rPr sz="1800" dirty="0">
                <a:latin typeface="Calibri"/>
                <a:cs typeface="Calibri"/>
              </a:rPr>
              <a:t>the </a:t>
            </a:r>
            <a:r>
              <a:rPr sz="1800" spc="-390" dirty="0">
                <a:latin typeface="Calibri"/>
                <a:cs typeface="Calibri"/>
              </a:rPr>
              <a:t> </a:t>
            </a:r>
            <a:r>
              <a:rPr sz="1800" spc="-15" dirty="0">
                <a:latin typeface="Calibri"/>
                <a:cs typeface="Calibri"/>
              </a:rPr>
              <a:t>contract’s </a:t>
            </a:r>
            <a:r>
              <a:rPr sz="1800" dirty="0">
                <a:latin typeface="Calibri"/>
                <a:cs typeface="Calibri"/>
              </a:rPr>
              <a:t>balance </a:t>
            </a:r>
            <a:r>
              <a:rPr sz="1800" spc="-15" dirty="0">
                <a:latin typeface="Calibri"/>
                <a:cs typeface="Calibri"/>
              </a:rPr>
              <a:t>to</a:t>
            </a:r>
            <a:r>
              <a:rPr sz="1800" spc="-10" dirty="0">
                <a:latin typeface="Calibri"/>
                <a:cs typeface="Calibri"/>
              </a:rPr>
              <a:t> </a:t>
            </a:r>
            <a:r>
              <a:rPr sz="1800" dirty="0">
                <a:latin typeface="Calibri"/>
                <a:cs typeface="Calibri"/>
              </a:rPr>
              <a:t>the </a:t>
            </a:r>
            <a:r>
              <a:rPr sz="1800" spc="-5" dirty="0">
                <a:latin typeface="Calibri"/>
                <a:cs typeface="Calibri"/>
              </a:rPr>
              <a:t>owner</a:t>
            </a:r>
            <a:endParaRPr sz="1800">
              <a:latin typeface="Calibri"/>
              <a:cs typeface="Calibri"/>
            </a:endParaRPr>
          </a:p>
        </p:txBody>
      </p:sp>
      <p:sp>
        <p:nvSpPr>
          <p:cNvPr id="8" name="object 8"/>
          <p:cNvSpPr/>
          <p:nvPr/>
        </p:nvSpPr>
        <p:spPr>
          <a:xfrm>
            <a:off x="4487468" y="6168812"/>
            <a:ext cx="3067050" cy="85725"/>
          </a:xfrm>
          <a:custGeom>
            <a:avLst/>
            <a:gdLst/>
            <a:ahLst/>
            <a:cxnLst/>
            <a:rect l="l" t="t" r="r" b="b"/>
            <a:pathLst>
              <a:path w="3067050" h="85725">
                <a:moveTo>
                  <a:pt x="2980867" y="0"/>
                </a:moveTo>
                <a:lnTo>
                  <a:pt x="2980867" y="85725"/>
                </a:lnTo>
                <a:lnTo>
                  <a:pt x="3038017" y="57150"/>
                </a:lnTo>
                <a:lnTo>
                  <a:pt x="2995155" y="57150"/>
                </a:lnTo>
                <a:lnTo>
                  <a:pt x="2995155" y="28575"/>
                </a:lnTo>
                <a:lnTo>
                  <a:pt x="3038017" y="28575"/>
                </a:lnTo>
                <a:lnTo>
                  <a:pt x="2980867" y="0"/>
                </a:lnTo>
                <a:close/>
              </a:path>
              <a:path w="3067050" h="85725">
                <a:moveTo>
                  <a:pt x="2980867" y="28575"/>
                </a:moveTo>
                <a:lnTo>
                  <a:pt x="0" y="28575"/>
                </a:lnTo>
                <a:lnTo>
                  <a:pt x="0" y="57150"/>
                </a:lnTo>
                <a:lnTo>
                  <a:pt x="2980867" y="57150"/>
                </a:lnTo>
                <a:lnTo>
                  <a:pt x="2980867" y="28575"/>
                </a:lnTo>
                <a:close/>
              </a:path>
              <a:path w="3067050" h="85725">
                <a:moveTo>
                  <a:pt x="3038017" y="28575"/>
                </a:moveTo>
                <a:lnTo>
                  <a:pt x="2995155" y="28575"/>
                </a:lnTo>
                <a:lnTo>
                  <a:pt x="2995155" y="57150"/>
                </a:lnTo>
                <a:lnTo>
                  <a:pt x="3038017" y="57150"/>
                </a:lnTo>
                <a:lnTo>
                  <a:pt x="3066592" y="42862"/>
                </a:lnTo>
                <a:lnTo>
                  <a:pt x="3038017" y="28575"/>
                </a:lnTo>
                <a:close/>
              </a:path>
            </a:pathLst>
          </a:custGeom>
          <a:solidFill>
            <a:srgbClr val="4472C4"/>
          </a:solidFill>
        </p:spPr>
        <p:txBody>
          <a:bodyPr wrap="square" lIns="0" tIns="0" rIns="0" bIns="0" rtlCol="0"/>
          <a:lstStyle/>
          <a:p>
            <a:endParaRPr/>
          </a:p>
        </p:txBody>
      </p:sp>
      <p:sp>
        <p:nvSpPr>
          <p:cNvPr id="9" name="object 9"/>
          <p:cNvSpPr txBox="1"/>
          <p:nvPr/>
        </p:nvSpPr>
        <p:spPr>
          <a:xfrm>
            <a:off x="838200" y="4123042"/>
            <a:ext cx="3649345" cy="646430"/>
          </a:xfrm>
          <a:prstGeom prst="rect">
            <a:avLst/>
          </a:prstGeom>
          <a:ln w="28575">
            <a:solidFill>
              <a:srgbClr val="C00000"/>
            </a:solidFill>
          </a:ln>
        </p:spPr>
        <p:txBody>
          <a:bodyPr vert="horz" wrap="square" lIns="0" tIns="50800" rIns="0" bIns="0" rtlCol="0">
            <a:spAutoFit/>
          </a:bodyPr>
          <a:lstStyle/>
          <a:p>
            <a:pPr marL="91440" marR="883285">
              <a:lnSpc>
                <a:spcPts val="2090"/>
              </a:lnSpc>
              <a:spcBef>
                <a:spcPts val="400"/>
              </a:spcBef>
            </a:pPr>
            <a:r>
              <a:rPr sz="1800" spc="-5" dirty="0">
                <a:latin typeface="Calibri"/>
                <a:cs typeface="Calibri"/>
              </a:rPr>
              <a:t>Only</a:t>
            </a:r>
            <a:r>
              <a:rPr sz="1800" spc="-10" dirty="0">
                <a:latin typeface="Calibri"/>
                <a:cs typeface="Calibri"/>
              </a:rPr>
              <a:t> </a:t>
            </a:r>
            <a:r>
              <a:rPr sz="1800" spc="-5" dirty="0">
                <a:latin typeface="Calibri"/>
                <a:cs typeface="Calibri"/>
              </a:rPr>
              <a:t>the</a:t>
            </a:r>
            <a:r>
              <a:rPr sz="1800" spc="5" dirty="0">
                <a:latin typeface="Calibri"/>
                <a:cs typeface="Calibri"/>
              </a:rPr>
              <a:t> </a:t>
            </a:r>
            <a:r>
              <a:rPr sz="1800" spc="-15" dirty="0">
                <a:latin typeface="Calibri"/>
                <a:cs typeface="Calibri"/>
              </a:rPr>
              <a:t>contract’s</a:t>
            </a:r>
            <a:r>
              <a:rPr sz="1800" spc="-5" dirty="0">
                <a:latin typeface="Calibri"/>
                <a:cs typeface="Calibri"/>
              </a:rPr>
              <a:t> </a:t>
            </a:r>
            <a:r>
              <a:rPr sz="1800" spc="-15" dirty="0">
                <a:latin typeface="Calibri"/>
                <a:cs typeface="Calibri"/>
              </a:rPr>
              <a:t>creator</a:t>
            </a:r>
            <a:r>
              <a:rPr sz="1800" spc="-5" dirty="0">
                <a:latin typeface="Calibri"/>
                <a:cs typeface="Calibri"/>
              </a:rPr>
              <a:t> </a:t>
            </a:r>
            <a:r>
              <a:rPr sz="1800" dirty="0">
                <a:latin typeface="Calibri"/>
                <a:cs typeface="Calibri"/>
              </a:rPr>
              <a:t>is </a:t>
            </a:r>
            <a:r>
              <a:rPr sz="1800" spc="-395" dirty="0">
                <a:latin typeface="Calibri"/>
                <a:cs typeface="Calibri"/>
              </a:rPr>
              <a:t> </a:t>
            </a:r>
            <a:r>
              <a:rPr sz="1800" spc="-10" dirty="0">
                <a:latin typeface="Calibri"/>
                <a:cs typeface="Calibri"/>
              </a:rPr>
              <a:t>permitted</a:t>
            </a:r>
            <a:r>
              <a:rPr sz="1800" spc="-5" dirty="0">
                <a:latin typeface="Calibri"/>
                <a:cs typeface="Calibri"/>
              </a:rPr>
              <a:t> </a:t>
            </a:r>
            <a:r>
              <a:rPr sz="1800" spc="-15" dirty="0">
                <a:latin typeface="Calibri"/>
                <a:cs typeface="Calibri"/>
              </a:rPr>
              <a:t>to</a:t>
            </a:r>
            <a:r>
              <a:rPr sz="1800" dirty="0">
                <a:latin typeface="Calibri"/>
                <a:cs typeface="Calibri"/>
              </a:rPr>
              <a:t> </a:t>
            </a:r>
            <a:r>
              <a:rPr sz="1800" spc="-10" dirty="0">
                <a:latin typeface="Calibri"/>
                <a:cs typeface="Calibri"/>
              </a:rPr>
              <a:t>withdraw</a:t>
            </a:r>
            <a:endParaRPr sz="1800">
              <a:latin typeface="Calibri"/>
              <a:cs typeface="Calibri"/>
            </a:endParaRPr>
          </a:p>
        </p:txBody>
      </p:sp>
      <p:sp>
        <p:nvSpPr>
          <p:cNvPr id="10" name="object 10"/>
          <p:cNvSpPr/>
          <p:nvPr/>
        </p:nvSpPr>
        <p:spPr>
          <a:xfrm>
            <a:off x="4482935" y="3504920"/>
            <a:ext cx="6452235" cy="2404745"/>
          </a:xfrm>
          <a:custGeom>
            <a:avLst/>
            <a:gdLst/>
            <a:ahLst/>
            <a:cxnLst/>
            <a:rect l="l" t="t" r="r" b="b"/>
            <a:pathLst>
              <a:path w="6452234" h="2404745">
                <a:moveTo>
                  <a:pt x="2776766" y="13436"/>
                </a:moveTo>
                <a:lnTo>
                  <a:pt x="2681871" y="0"/>
                </a:lnTo>
                <a:lnTo>
                  <a:pt x="2690939" y="27101"/>
                </a:lnTo>
                <a:lnTo>
                  <a:pt x="0" y="927747"/>
                </a:lnTo>
                <a:lnTo>
                  <a:pt x="9067" y="954836"/>
                </a:lnTo>
                <a:lnTo>
                  <a:pt x="2700007" y="54203"/>
                </a:lnTo>
                <a:lnTo>
                  <a:pt x="2709087" y="81305"/>
                </a:lnTo>
                <a:lnTo>
                  <a:pt x="2767647" y="22567"/>
                </a:lnTo>
                <a:lnTo>
                  <a:pt x="2776766" y="13436"/>
                </a:lnTo>
                <a:close/>
              </a:path>
              <a:path w="6452234" h="2404745">
                <a:moveTo>
                  <a:pt x="6451765" y="2380577"/>
                </a:moveTo>
                <a:lnTo>
                  <a:pt x="6450330" y="2379434"/>
                </a:lnTo>
                <a:lnTo>
                  <a:pt x="6377051" y="2320556"/>
                </a:lnTo>
                <a:lnTo>
                  <a:pt x="6370993" y="2348484"/>
                </a:lnTo>
                <a:lnTo>
                  <a:pt x="7556" y="971207"/>
                </a:lnTo>
                <a:lnTo>
                  <a:pt x="1511" y="999147"/>
                </a:lnTo>
                <a:lnTo>
                  <a:pt x="6364948" y="2376411"/>
                </a:lnTo>
                <a:lnTo>
                  <a:pt x="6358915" y="2404338"/>
                </a:lnTo>
                <a:lnTo>
                  <a:pt x="6451765" y="2380577"/>
                </a:lnTo>
                <a:close/>
              </a:path>
            </a:pathLst>
          </a:custGeom>
          <a:solidFill>
            <a:srgbClr val="4472C4"/>
          </a:solid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22</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8327" y="0"/>
            <a:ext cx="8575675" cy="1290320"/>
          </a:xfrm>
          <a:prstGeom prst="rect">
            <a:avLst/>
          </a:prstGeom>
        </p:spPr>
        <p:txBody>
          <a:bodyPr vert="horz" wrap="square" lIns="0" tIns="95885" rIns="0" bIns="0" rtlCol="0">
            <a:spAutoFit/>
          </a:bodyPr>
          <a:lstStyle/>
          <a:p>
            <a:pPr marL="2117725" marR="5080" indent="-2105660">
              <a:lnSpc>
                <a:spcPts val="4680"/>
              </a:lnSpc>
              <a:spcBef>
                <a:spcPts val="755"/>
              </a:spcBef>
            </a:pPr>
            <a:r>
              <a:rPr spc="-5" dirty="0"/>
              <a:t>Now</a:t>
            </a:r>
            <a:r>
              <a:rPr spc="-10" dirty="0"/>
              <a:t> </a:t>
            </a:r>
            <a:r>
              <a:rPr spc="-5" dirty="0"/>
              <a:t>deploying </a:t>
            </a:r>
            <a:r>
              <a:rPr dirty="0"/>
              <a:t>a</a:t>
            </a:r>
            <a:r>
              <a:rPr spc="5" dirty="0"/>
              <a:t> </a:t>
            </a:r>
            <a:r>
              <a:rPr spc="-5" dirty="0"/>
              <a:t>smart</a:t>
            </a:r>
            <a:r>
              <a:rPr dirty="0"/>
              <a:t> </a:t>
            </a:r>
            <a:r>
              <a:rPr spc="-25" dirty="0"/>
              <a:t>contract</a:t>
            </a:r>
            <a:r>
              <a:rPr dirty="0"/>
              <a:t> on an </a:t>
            </a:r>
            <a:r>
              <a:rPr spc="-980" dirty="0"/>
              <a:t> </a:t>
            </a:r>
            <a:r>
              <a:rPr spc="-15" dirty="0"/>
              <a:t>external</a:t>
            </a:r>
            <a:r>
              <a:rPr dirty="0"/>
              <a:t> </a:t>
            </a:r>
            <a:r>
              <a:rPr spc="-10" dirty="0"/>
              <a:t>blockchain</a:t>
            </a:r>
          </a:p>
        </p:txBody>
      </p:sp>
      <p:graphicFrame>
        <p:nvGraphicFramePr>
          <p:cNvPr id="3" name="object 3"/>
          <p:cNvGraphicFramePr>
            <a:graphicFrameLocks noGrp="1"/>
          </p:cNvGraphicFramePr>
          <p:nvPr/>
        </p:nvGraphicFramePr>
        <p:xfrm>
          <a:off x="2347683" y="1380248"/>
          <a:ext cx="7485375" cy="5064760"/>
        </p:xfrm>
        <a:graphic>
          <a:graphicData uri="http://schemas.openxmlformats.org/drawingml/2006/table">
            <a:tbl>
              <a:tblPr firstRow="1" bandRow="1">
                <a:tableStyleId>{2D5ABB26-0587-4C30-8999-92F81FD0307C}</a:tableStyleId>
              </a:tblPr>
              <a:tblGrid>
                <a:gridCol w="467359"/>
                <a:gridCol w="2776219"/>
                <a:gridCol w="821054"/>
                <a:gridCol w="1061085"/>
                <a:gridCol w="1663699"/>
                <a:gridCol w="695959"/>
              </a:tblGrid>
              <a:tr h="731520">
                <a:tc>
                  <a:txBody>
                    <a:bodyPr/>
                    <a:lstStyle/>
                    <a:p>
                      <a:pPr>
                        <a:lnSpc>
                          <a:spcPct val="100000"/>
                        </a:lnSpc>
                      </a:pPr>
                      <a:endParaRPr sz="2100">
                        <a:latin typeface="Times New Roman"/>
                        <a:cs typeface="Times New Roman"/>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472C4"/>
                    </a:solidFill>
                  </a:tcPr>
                </a:tc>
                <a:tc>
                  <a:txBody>
                    <a:bodyPr/>
                    <a:lstStyle/>
                    <a:p>
                      <a:pPr marL="1840230">
                        <a:lnSpc>
                          <a:spcPct val="100000"/>
                        </a:lnSpc>
                        <a:spcBef>
                          <a:spcPts val="265"/>
                        </a:spcBef>
                      </a:pPr>
                      <a:r>
                        <a:rPr sz="1800" b="1" spc="-40" dirty="0">
                          <a:solidFill>
                            <a:srgbClr val="FFFFFF"/>
                          </a:solidFill>
                          <a:latin typeface="Calibri"/>
                          <a:cs typeface="Calibri"/>
                        </a:rPr>
                        <a:t>Tools</a:t>
                      </a:r>
                      <a:endParaRPr sz="1800">
                        <a:latin typeface="Calibri"/>
                        <a:cs typeface="Calibri"/>
                      </a:endParaRPr>
                    </a:p>
                    <a:p>
                      <a:pPr marL="257810">
                        <a:lnSpc>
                          <a:spcPct val="100000"/>
                        </a:lnSpc>
                        <a:spcBef>
                          <a:spcPts val="720"/>
                        </a:spcBef>
                      </a:pPr>
                      <a:r>
                        <a:rPr sz="1800" b="1" spc="-5" dirty="0">
                          <a:solidFill>
                            <a:srgbClr val="FFFFFF"/>
                          </a:solidFill>
                          <a:latin typeface="Calibri"/>
                          <a:cs typeface="Calibri"/>
                        </a:rPr>
                        <a:t>Activities</a:t>
                      </a:r>
                      <a:endParaRPr sz="1800">
                        <a:latin typeface="Calibri"/>
                        <a:cs typeface="Calibri"/>
                      </a:endParaRPr>
                    </a:p>
                  </a:txBody>
                  <a:tcPr marL="0" marR="0" marT="3365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4472C4"/>
                    </a:solidFill>
                  </a:tcPr>
                </a:tc>
                <a:tc>
                  <a:txBody>
                    <a:bodyPr/>
                    <a:lstStyle/>
                    <a:p>
                      <a:pPr algn="ctr">
                        <a:lnSpc>
                          <a:spcPct val="100000"/>
                        </a:lnSpc>
                        <a:spcBef>
                          <a:spcPts val="1705"/>
                        </a:spcBef>
                      </a:pPr>
                      <a:r>
                        <a:rPr sz="1800" b="1" spc="-10" dirty="0">
                          <a:solidFill>
                            <a:srgbClr val="FFFFFF"/>
                          </a:solidFill>
                          <a:latin typeface="Calibri"/>
                          <a:cs typeface="Calibri"/>
                        </a:rPr>
                        <a:t>Remix</a:t>
                      </a:r>
                      <a:endParaRPr sz="1800">
                        <a:latin typeface="Calibri"/>
                        <a:cs typeface="Calibri"/>
                      </a:endParaRPr>
                    </a:p>
                  </a:txBody>
                  <a:tcPr marL="0" marR="0" marT="21653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472C4"/>
                    </a:solidFill>
                  </a:tcPr>
                </a:tc>
                <a:tc>
                  <a:txBody>
                    <a:bodyPr/>
                    <a:lstStyle/>
                    <a:p>
                      <a:pPr marL="635" algn="ctr">
                        <a:lnSpc>
                          <a:spcPct val="100000"/>
                        </a:lnSpc>
                        <a:spcBef>
                          <a:spcPts val="1705"/>
                        </a:spcBef>
                      </a:pPr>
                      <a:r>
                        <a:rPr sz="1800" b="1" spc="-5" dirty="0">
                          <a:solidFill>
                            <a:srgbClr val="FFFFFF"/>
                          </a:solidFill>
                          <a:latin typeface="Calibri"/>
                          <a:cs typeface="Calibri"/>
                        </a:rPr>
                        <a:t>Ganache</a:t>
                      </a:r>
                      <a:endParaRPr sz="1800">
                        <a:latin typeface="Calibri"/>
                        <a:cs typeface="Calibri"/>
                      </a:endParaRPr>
                    </a:p>
                  </a:txBody>
                  <a:tcPr marL="0" marR="0" marT="21653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472C4"/>
                    </a:solidFill>
                  </a:tcPr>
                </a:tc>
                <a:tc>
                  <a:txBody>
                    <a:bodyPr/>
                    <a:lstStyle/>
                    <a:p>
                      <a:pPr algn="ctr">
                        <a:lnSpc>
                          <a:spcPct val="100000"/>
                        </a:lnSpc>
                        <a:spcBef>
                          <a:spcPts val="1705"/>
                        </a:spcBef>
                      </a:pPr>
                      <a:r>
                        <a:rPr sz="1800" b="1" spc="-15" dirty="0">
                          <a:solidFill>
                            <a:srgbClr val="FFFFFF"/>
                          </a:solidFill>
                          <a:latin typeface="Calibri"/>
                          <a:cs typeface="Calibri"/>
                        </a:rPr>
                        <a:t>MyEtherWallet</a:t>
                      </a:r>
                      <a:endParaRPr sz="1800">
                        <a:latin typeface="Calibri"/>
                        <a:cs typeface="Calibri"/>
                      </a:endParaRPr>
                    </a:p>
                  </a:txBody>
                  <a:tcPr marL="0" marR="0" marT="21653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472C4"/>
                    </a:solidFill>
                  </a:tcPr>
                </a:tc>
                <a:tc>
                  <a:txBody>
                    <a:bodyPr/>
                    <a:lstStyle/>
                    <a:p>
                      <a:pPr algn="ctr">
                        <a:lnSpc>
                          <a:spcPct val="100000"/>
                        </a:lnSpc>
                        <a:spcBef>
                          <a:spcPts val="1705"/>
                        </a:spcBef>
                      </a:pPr>
                      <a:r>
                        <a:rPr sz="1800" b="1" spc="-5" dirty="0">
                          <a:solidFill>
                            <a:srgbClr val="FFFFFF"/>
                          </a:solidFill>
                          <a:latin typeface="Calibri"/>
                          <a:cs typeface="Calibri"/>
                        </a:rPr>
                        <a:t>Geth</a:t>
                      </a:r>
                      <a:endParaRPr sz="1800">
                        <a:latin typeface="Calibri"/>
                        <a:cs typeface="Calibri"/>
                      </a:endParaRPr>
                    </a:p>
                  </a:txBody>
                  <a:tcPr marL="0" marR="0" marT="21653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472C4"/>
                    </a:solidFill>
                  </a:tcPr>
                </a:tc>
              </a:tr>
              <a:tr h="370840">
                <a:tc>
                  <a:txBody>
                    <a:bodyPr/>
                    <a:lstStyle/>
                    <a:p>
                      <a:pPr marL="90805">
                        <a:lnSpc>
                          <a:spcPct val="100000"/>
                        </a:lnSpc>
                        <a:spcBef>
                          <a:spcPts val="290"/>
                        </a:spcBef>
                      </a:pPr>
                      <a:r>
                        <a:rPr sz="1800" dirty="0">
                          <a:latin typeface="Calibri"/>
                          <a:cs typeface="Calibri"/>
                        </a:rPr>
                        <a:t>1</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E9EBF5"/>
                    </a:solidFill>
                  </a:tcPr>
                </a:tc>
                <a:tc>
                  <a:txBody>
                    <a:bodyPr/>
                    <a:lstStyle/>
                    <a:p>
                      <a:pPr marL="90805">
                        <a:lnSpc>
                          <a:spcPct val="100000"/>
                        </a:lnSpc>
                        <a:spcBef>
                          <a:spcPts val="290"/>
                        </a:spcBef>
                      </a:pPr>
                      <a:r>
                        <a:rPr sz="1800" spc="-5" dirty="0">
                          <a:latin typeface="Calibri"/>
                          <a:cs typeface="Calibri"/>
                        </a:rPr>
                        <a:t>Configuring the</a:t>
                      </a:r>
                      <a:r>
                        <a:rPr sz="1800" dirty="0">
                          <a:latin typeface="Calibri"/>
                          <a:cs typeface="Calibri"/>
                        </a:rPr>
                        <a:t> </a:t>
                      </a:r>
                      <a:r>
                        <a:rPr sz="1800" spc="-10" dirty="0">
                          <a:latin typeface="Calibri"/>
                          <a:cs typeface="Calibri"/>
                        </a:rPr>
                        <a:t>Blockchain</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290"/>
                        </a:spcBef>
                      </a:pPr>
                      <a:r>
                        <a:rPr sz="1800" dirty="0">
                          <a:latin typeface="Calibri"/>
                          <a:cs typeface="Calibri"/>
                        </a:rPr>
                        <a:t>-</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290"/>
                        </a:spcBef>
                      </a:pPr>
                      <a:r>
                        <a:rPr sz="1800" dirty="0">
                          <a:latin typeface="Calibri"/>
                          <a:cs typeface="Calibri"/>
                        </a:rPr>
                        <a:t>-</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290"/>
                        </a:spcBef>
                      </a:pPr>
                      <a:r>
                        <a:rPr sz="1800" dirty="0">
                          <a:latin typeface="Calibri"/>
                          <a:cs typeface="Calibri"/>
                        </a:rPr>
                        <a:t>-</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290"/>
                        </a:spcBef>
                      </a:pPr>
                      <a:r>
                        <a:rPr sz="1800" dirty="0">
                          <a:latin typeface="Calibri"/>
                          <a:cs typeface="Calibri"/>
                        </a:rPr>
                        <a:t>+</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E9EBF5"/>
                    </a:solidFill>
                  </a:tcPr>
                </a:tc>
              </a:tr>
              <a:tr h="457200">
                <a:tc>
                  <a:txBody>
                    <a:bodyPr/>
                    <a:lstStyle/>
                    <a:p>
                      <a:pPr marL="90805">
                        <a:lnSpc>
                          <a:spcPct val="100000"/>
                        </a:lnSpc>
                        <a:spcBef>
                          <a:spcPts val="610"/>
                        </a:spcBef>
                      </a:pPr>
                      <a:r>
                        <a:rPr sz="1800" dirty="0">
                          <a:latin typeface="Calibri"/>
                          <a:cs typeface="Calibri"/>
                        </a:rPr>
                        <a:t>2</a:t>
                      </a:r>
                      <a:endParaRPr sz="1800">
                        <a:latin typeface="Calibri"/>
                        <a:cs typeface="Calibri"/>
                      </a:endParaRPr>
                    </a:p>
                  </a:txBody>
                  <a:tcPr marL="0" marR="0" marT="7747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marL="90805">
                        <a:lnSpc>
                          <a:spcPct val="100000"/>
                        </a:lnSpc>
                        <a:spcBef>
                          <a:spcPts val="610"/>
                        </a:spcBef>
                      </a:pPr>
                      <a:r>
                        <a:rPr sz="1800" spc="-5" dirty="0">
                          <a:latin typeface="Calibri"/>
                          <a:cs typeface="Calibri"/>
                        </a:rPr>
                        <a:t>Deploying</a:t>
                      </a:r>
                      <a:r>
                        <a:rPr sz="1800" spc="-10" dirty="0">
                          <a:latin typeface="Calibri"/>
                          <a:cs typeface="Calibri"/>
                        </a:rPr>
                        <a:t> </a:t>
                      </a:r>
                      <a:r>
                        <a:rPr sz="1800" spc="-5" dirty="0">
                          <a:latin typeface="Calibri"/>
                          <a:cs typeface="Calibri"/>
                        </a:rPr>
                        <a:t>the </a:t>
                      </a:r>
                      <a:r>
                        <a:rPr sz="1800" spc="-10" dirty="0">
                          <a:latin typeface="Calibri"/>
                          <a:cs typeface="Calibri"/>
                        </a:rPr>
                        <a:t>Blockchain</a:t>
                      </a:r>
                      <a:endParaRPr sz="1800">
                        <a:latin typeface="Calibri"/>
                        <a:cs typeface="Calibri"/>
                      </a:endParaRPr>
                    </a:p>
                  </a:txBody>
                  <a:tcPr marL="0" marR="0" marT="7747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marL="104775" marR="97155" indent="189865">
                        <a:lnSpc>
                          <a:spcPct val="105000"/>
                        </a:lnSpc>
                        <a:spcBef>
                          <a:spcPts val="175"/>
                        </a:spcBef>
                      </a:pPr>
                      <a:r>
                        <a:rPr sz="1200" dirty="0">
                          <a:latin typeface="Calibri"/>
                          <a:cs typeface="Calibri"/>
                        </a:rPr>
                        <a:t>Not </a:t>
                      </a:r>
                      <a:r>
                        <a:rPr sz="1200" spc="5" dirty="0">
                          <a:latin typeface="Calibri"/>
                          <a:cs typeface="Calibri"/>
                        </a:rPr>
                        <a:t> </a:t>
                      </a:r>
                      <a:r>
                        <a:rPr sz="1200" spc="-20" dirty="0">
                          <a:latin typeface="Calibri"/>
                          <a:cs typeface="Calibri"/>
                        </a:rPr>
                        <a:t>P</a:t>
                      </a:r>
                      <a:r>
                        <a:rPr sz="1200" dirty="0">
                          <a:latin typeface="Calibri"/>
                          <a:cs typeface="Calibri"/>
                        </a:rPr>
                        <a:t>e</a:t>
                      </a:r>
                      <a:r>
                        <a:rPr sz="1200" spc="-30" dirty="0">
                          <a:latin typeface="Calibri"/>
                          <a:cs typeface="Calibri"/>
                        </a:rPr>
                        <a:t>r</a:t>
                      </a:r>
                      <a:r>
                        <a:rPr sz="1200" spc="5" dirty="0">
                          <a:latin typeface="Calibri"/>
                          <a:cs typeface="Calibri"/>
                        </a:rPr>
                        <a:t>s</a:t>
                      </a:r>
                      <a:r>
                        <a:rPr sz="1200" spc="-5" dirty="0">
                          <a:latin typeface="Calibri"/>
                          <a:cs typeface="Calibri"/>
                        </a:rPr>
                        <a:t>i</a:t>
                      </a:r>
                      <a:r>
                        <a:rPr sz="1200" spc="-10" dirty="0">
                          <a:latin typeface="Calibri"/>
                          <a:cs typeface="Calibri"/>
                        </a:rPr>
                        <a:t>s</a:t>
                      </a:r>
                      <a:r>
                        <a:rPr sz="1200" spc="-15" dirty="0">
                          <a:latin typeface="Calibri"/>
                          <a:cs typeface="Calibri"/>
                        </a:rPr>
                        <a:t>t</a:t>
                      </a:r>
                      <a:r>
                        <a:rPr sz="1200" dirty="0">
                          <a:latin typeface="Calibri"/>
                          <a:cs typeface="Calibri"/>
                        </a:rPr>
                        <a:t>e</a:t>
                      </a:r>
                      <a:r>
                        <a:rPr sz="1200" spc="-20" dirty="0">
                          <a:latin typeface="Calibri"/>
                          <a:cs typeface="Calibri"/>
                        </a:rPr>
                        <a:t>n</a:t>
                      </a:r>
                      <a:r>
                        <a:rPr sz="1200" dirty="0">
                          <a:latin typeface="Calibri"/>
                          <a:cs typeface="Calibri"/>
                        </a:rPr>
                        <a:t>t</a:t>
                      </a:r>
                      <a:endParaRPr sz="1200">
                        <a:latin typeface="Calibri"/>
                        <a:cs typeface="Calibri"/>
                      </a:endParaRPr>
                    </a:p>
                  </a:txBody>
                  <a:tcPr marL="0" marR="0" marT="222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610"/>
                        </a:spcBef>
                      </a:pPr>
                      <a:r>
                        <a:rPr sz="1800" dirty="0">
                          <a:latin typeface="Calibri"/>
                          <a:cs typeface="Calibri"/>
                        </a:rPr>
                        <a:t>+</a:t>
                      </a:r>
                      <a:endParaRPr sz="1800">
                        <a:latin typeface="Calibri"/>
                        <a:cs typeface="Calibri"/>
                      </a:endParaRPr>
                    </a:p>
                  </a:txBody>
                  <a:tcPr marL="0" marR="0" marT="7747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610"/>
                        </a:spcBef>
                      </a:pPr>
                      <a:r>
                        <a:rPr sz="1800" dirty="0">
                          <a:latin typeface="Calibri"/>
                          <a:cs typeface="Calibri"/>
                        </a:rPr>
                        <a:t>-</a:t>
                      </a:r>
                      <a:endParaRPr sz="1800">
                        <a:latin typeface="Calibri"/>
                        <a:cs typeface="Calibri"/>
                      </a:endParaRPr>
                    </a:p>
                  </a:txBody>
                  <a:tcPr marL="0" marR="0" marT="7747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610"/>
                        </a:spcBef>
                      </a:pPr>
                      <a:r>
                        <a:rPr sz="1800" dirty="0">
                          <a:latin typeface="Calibri"/>
                          <a:cs typeface="Calibri"/>
                        </a:rPr>
                        <a:t>+</a:t>
                      </a:r>
                      <a:endParaRPr sz="1800">
                        <a:latin typeface="Calibri"/>
                        <a:cs typeface="Calibri"/>
                      </a:endParaRPr>
                    </a:p>
                  </a:txBody>
                  <a:tcPr marL="0" marR="0" marT="7747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r>
              <a:tr h="370840">
                <a:tc>
                  <a:txBody>
                    <a:bodyPr/>
                    <a:lstStyle/>
                    <a:p>
                      <a:pPr marL="90805">
                        <a:lnSpc>
                          <a:spcPct val="100000"/>
                        </a:lnSpc>
                        <a:spcBef>
                          <a:spcPts val="270"/>
                        </a:spcBef>
                      </a:pPr>
                      <a:r>
                        <a:rPr sz="1800" dirty="0">
                          <a:latin typeface="Calibri"/>
                          <a:cs typeface="Calibri"/>
                        </a:rPr>
                        <a:t>3</a:t>
                      </a:r>
                      <a:endParaRPr sz="1800">
                        <a:latin typeface="Calibri"/>
                        <a:cs typeface="Calibri"/>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marL="90805">
                        <a:lnSpc>
                          <a:spcPct val="100000"/>
                        </a:lnSpc>
                        <a:spcBef>
                          <a:spcPts val="270"/>
                        </a:spcBef>
                      </a:pPr>
                      <a:r>
                        <a:rPr sz="1800" spc="-5" dirty="0">
                          <a:latin typeface="Calibri"/>
                          <a:cs typeface="Calibri"/>
                        </a:rPr>
                        <a:t>Developing</a:t>
                      </a:r>
                      <a:r>
                        <a:rPr sz="1800" spc="-20" dirty="0">
                          <a:latin typeface="Calibri"/>
                          <a:cs typeface="Calibri"/>
                        </a:rPr>
                        <a:t> </a:t>
                      </a:r>
                      <a:r>
                        <a:rPr sz="1800" spc="-5" dirty="0">
                          <a:latin typeface="Calibri"/>
                          <a:cs typeface="Calibri"/>
                        </a:rPr>
                        <a:t>the</a:t>
                      </a:r>
                      <a:r>
                        <a:rPr sz="1800" spc="-15" dirty="0">
                          <a:latin typeface="Calibri"/>
                          <a:cs typeface="Calibri"/>
                        </a:rPr>
                        <a:t> </a:t>
                      </a:r>
                      <a:r>
                        <a:rPr sz="1800" spc="-10" dirty="0">
                          <a:latin typeface="Calibri"/>
                          <a:cs typeface="Calibri"/>
                        </a:rPr>
                        <a:t>contract</a:t>
                      </a:r>
                      <a:endParaRPr sz="1800">
                        <a:latin typeface="Calibri"/>
                        <a:cs typeface="Calibri"/>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270"/>
                        </a:spcBef>
                      </a:pPr>
                      <a:r>
                        <a:rPr sz="1800" dirty="0">
                          <a:latin typeface="Calibri"/>
                          <a:cs typeface="Calibri"/>
                        </a:rPr>
                        <a:t>+</a:t>
                      </a:r>
                      <a:endParaRPr sz="1800">
                        <a:latin typeface="Calibri"/>
                        <a:cs typeface="Calibri"/>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270"/>
                        </a:spcBef>
                      </a:pPr>
                      <a:r>
                        <a:rPr sz="1800" dirty="0">
                          <a:latin typeface="Calibri"/>
                          <a:cs typeface="Calibri"/>
                        </a:rPr>
                        <a:t>-</a:t>
                      </a:r>
                      <a:endParaRPr sz="1800">
                        <a:latin typeface="Calibri"/>
                        <a:cs typeface="Calibri"/>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270"/>
                        </a:spcBef>
                      </a:pPr>
                      <a:r>
                        <a:rPr sz="1800" dirty="0">
                          <a:latin typeface="Calibri"/>
                          <a:cs typeface="Calibri"/>
                        </a:rPr>
                        <a:t>-</a:t>
                      </a:r>
                      <a:endParaRPr sz="1800">
                        <a:latin typeface="Calibri"/>
                        <a:cs typeface="Calibri"/>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270"/>
                        </a:spcBef>
                      </a:pPr>
                      <a:r>
                        <a:rPr sz="1800" dirty="0">
                          <a:latin typeface="Calibri"/>
                          <a:cs typeface="Calibri"/>
                        </a:rPr>
                        <a:t>+</a:t>
                      </a:r>
                      <a:endParaRPr sz="1800">
                        <a:latin typeface="Calibri"/>
                        <a:cs typeface="Calibri"/>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r>
              <a:tr h="370840">
                <a:tc>
                  <a:txBody>
                    <a:bodyPr/>
                    <a:lstStyle/>
                    <a:p>
                      <a:pPr marL="90805">
                        <a:lnSpc>
                          <a:spcPct val="100000"/>
                        </a:lnSpc>
                        <a:spcBef>
                          <a:spcPts val="280"/>
                        </a:spcBef>
                      </a:pPr>
                      <a:r>
                        <a:rPr sz="1800" dirty="0">
                          <a:latin typeface="Calibri"/>
                          <a:cs typeface="Calibri"/>
                        </a:rPr>
                        <a:t>4</a:t>
                      </a:r>
                      <a:endParaRPr sz="1800">
                        <a:latin typeface="Calibri"/>
                        <a:cs typeface="Calibri"/>
                      </a:endParaRPr>
                    </a:p>
                  </a:txBody>
                  <a:tcPr marL="0" marR="0" marT="355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marL="90805">
                        <a:lnSpc>
                          <a:spcPct val="100000"/>
                        </a:lnSpc>
                        <a:spcBef>
                          <a:spcPts val="280"/>
                        </a:spcBef>
                      </a:pPr>
                      <a:r>
                        <a:rPr sz="1800" spc="-5" dirty="0">
                          <a:latin typeface="Calibri"/>
                          <a:cs typeface="Calibri"/>
                        </a:rPr>
                        <a:t>Compiling</a:t>
                      </a:r>
                      <a:r>
                        <a:rPr sz="1800" spc="-15" dirty="0">
                          <a:latin typeface="Calibri"/>
                          <a:cs typeface="Calibri"/>
                        </a:rPr>
                        <a:t> </a:t>
                      </a:r>
                      <a:r>
                        <a:rPr sz="1800" spc="-5" dirty="0">
                          <a:latin typeface="Calibri"/>
                          <a:cs typeface="Calibri"/>
                        </a:rPr>
                        <a:t>the</a:t>
                      </a:r>
                      <a:r>
                        <a:rPr sz="1800" spc="-10" dirty="0">
                          <a:latin typeface="Calibri"/>
                          <a:cs typeface="Calibri"/>
                        </a:rPr>
                        <a:t> contract</a:t>
                      </a:r>
                      <a:endParaRPr sz="1800">
                        <a:latin typeface="Calibri"/>
                        <a:cs typeface="Calibri"/>
                      </a:endParaRPr>
                    </a:p>
                  </a:txBody>
                  <a:tcPr marL="0" marR="0" marT="355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280"/>
                        </a:spcBef>
                      </a:pPr>
                      <a:r>
                        <a:rPr sz="1800" dirty="0">
                          <a:latin typeface="Calibri"/>
                          <a:cs typeface="Calibri"/>
                        </a:rPr>
                        <a:t>+</a:t>
                      </a:r>
                      <a:endParaRPr sz="1800">
                        <a:latin typeface="Calibri"/>
                        <a:cs typeface="Calibri"/>
                      </a:endParaRPr>
                    </a:p>
                  </a:txBody>
                  <a:tcPr marL="0" marR="0" marT="355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280"/>
                        </a:spcBef>
                      </a:pPr>
                      <a:r>
                        <a:rPr sz="1800" dirty="0">
                          <a:latin typeface="Calibri"/>
                          <a:cs typeface="Calibri"/>
                        </a:rPr>
                        <a:t>-</a:t>
                      </a:r>
                      <a:endParaRPr sz="1800">
                        <a:latin typeface="Calibri"/>
                        <a:cs typeface="Calibri"/>
                      </a:endParaRPr>
                    </a:p>
                  </a:txBody>
                  <a:tcPr marL="0" marR="0" marT="355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280"/>
                        </a:spcBef>
                      </a:pPr>
                      <a:r>
                        <a:rPr sz="1800" dirty="0">
                          <a:latin typeface="Calibri"/>
                          <a:cs typeface="Calibri"/>
                        </a:rPr>
                        <a:t>-</a:t>
                      </a:r>
                      <a:endParaRPr sz="1800">
                        <a:latin typeface="Calibri"/>
                        <a:cs typeface="Calibri"/>
                      </a:endParaRPr>
                    </a:p>
                  </a:txBody>
                  <a:tcPr marL="0" marR="0" marT="355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280"/>
                        </a:spcBef>
                      </a:pPr>
                      <a:r>
                        <a:rPr sz="1800" dirty="0">
                          <a:latin typeface="Calibri"/>
                          <a:cs typeface="Calibri"/>
                        </a:rPr>
                        <a:t>+</a:t>
                      </a:r>
                      <a:endParaRPr sz="1800">
                        <a:latin typeface="Calibri"/>
                        <a:cs typeface="Calibri"/>
                      </a:endParaRPr>
                    </a:p>
                  </a:txBody>
                  <a:tcPr marL="0" marR="0" marT="355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r>
              <a:tr h="370840">
                <a:tc>
                  <a:txBody>
                    <a:bodyPr/>
                    <a:lstStyle/>
                    <a:p>
                      <a:pPr marL="90805">
                        <a:lnSpc>
                          <a:spcPct val="100000"/>
                        </a:lnSpc>
                        <a:spcBef>
                          <a:spcPts val="290"/>
                        </a:spcBef>
                      </a:pPr>
                      <a:r>
                        <a:rPr sz="1800" dirty="0">
                          <a:latin typeface="Calibri"/>
                          <a:cs typeface="Calibri"/>
                        </a:rPr>
                        <a:t>5</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marL="90805">
                        <a:lnSpc>
                          <a:spcPct val="100000"/>
                        </a:lnSpc>
                        <a:spcBef>
                          <a:spcPts val="290"/>
                        </a:spcBef>
                      </a:pPr>
                      <a:r>
                        <a:rPr sz="1800" spc="-10" dirty="0">
                          <a:latin typeface="Calibri"/>
                          <a:cs typeface="Calibri"/>
                        </a:rPr>
                        <a:t>Creating</a:t>
                      </a:r>
                      <a:r>
                        <a:rPr sz="1800" spc="-15" dirty="0">
                          <a:latin typeface="Calibri"/>
                          <a:cs typeface="Calibri"/>
                        </a:rPr>
                        <a:t> </a:t>
                      </a:r>
                      <a:r>
                        <a:rPr sz="1800" spc="-5" dirty="0">
                          <a:latin typeface="Calibri"/>
                          <a:cs typeface="Calibri"/>
                        </a:rPr>
                        <a:t>user</a:t>
                      </a:r>
                      <a:r>
                        <a:rPr sz="1800" spc="-20" dirty="0">
                          <a:latin typeface="Calibri"/>
                          <a:cs typeface="Calibri"/>
                        </a:rPr>
                        <a:t> </a:t>
                      </a:r>
                      <a:r>
                        <a:rPr sz="1800" spc="-5" dirty="0">
                          <a:latin typeface="Calibri"/>
                          <a:cs typeface="Calibri"/>
                        </a:rPr>
                        <a:t>account</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290"/>
                        </a:spcBef>
                      </a:pPr>
                      <a:r>
                        <a:rPr sz="1800" dirty="0">
                          <a:latin typeface="Calibri"/>
                          <a:cs typeface="Calibri"/>
                        </a:rPr>
                        <a:t>+</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290"/>
                        </a:spcBef>
                      </a:pPr>
                      <a:r>
                        <a:rPr sz="1800" dirty="0">
                          <a:latin typeface="Calibri"/>
                          <a:cs typeface="Calibri"/>
                        </a:rPr>
                        <a:t>+</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290"/>
                        </a:spcBef>
                      </a:pPr>
                      <a:r>
                        <a:rPr sz="1800" dirty="0">
                          <a:latin typeface="Calibri"/>
                          <a:cs typeface="Calibri"/>
                        </a:rPr>
                        <a:t>+</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290"/>
                        </a:spcBef>
                      </a:pPr>
                      <a:r>
                        <a:rPr sz="1800" dirty="0">
                          <a:latin typeface="Calibri"/>
                          <a:cs typeface="Calibri"/>
                        </a:rPr>
                        <a:t>+</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r>
              <a:tr h="370840">
                <a:tc>
                  <a:txBody>
                    <a:bodyPr/>
                    <a:lstStyle/>
                    <a:p>
                      <a:pPr marL="90805">
                        <a:lnSpc>
                          <a:spcPct val="100000"/>
                        </a:lnSpc>
                        <a:spcBef>
                          <a:spcPts val="270"/>
                        </a:spcBef>
                      </a:pPr>
                      <a:r>
                        <a:rPr sz="1800" dirty="0">
                          <a:latin typeface="Calibri"/>
                          <a:cs typeface="Calibri"/>
                        </a:rPr>
                        <a:t>6</a:t>
                      </a:r>
                      <a:endParaRPr sz="1800">
                        <a:latin typeface="Calibri"/>
                        <a:cs typeface="Calibri"/>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marL="90805">
                        <a:lnSpc>
                          <a:spcPct val="100000"/>
                        </a:lnSpc>
                        <a:spcBef>
                          <a:spcPts val="270"/>
                        </a:spcBef>
                      </a:pPr>
                      <a:r>
                        <a:rPr sz="1800" spc="-5" dirty="0">
                          <a:latin typeface="Calibri"/>
                          <a:cs typeface="Calibri"/>
                        </a:rPr>
                        <a:t>Deploying</a:t>
                      </a:r>
                      <a:r>
                        <a:rPr sz="1800" spc="-15" dirty="0">
                          <a:latin typeface="Calibri"/>
                          <a:cs typeface="Calibri"/>
                        </a:rPr>
                        <a:t> </a:t>
                      </a:r>
                      <a:r>
                        <a:rPr sz="1800" spc="-5" dirty="0">
                          <a:latin typeface="Calibri"/>
                          <a:cs typeface="Calibri"/>
                        </a:rPr>
                        <a:t>the</a:t>
                      </a:r>
                      <a:r>
                        <a:rPr sz="1800" spc="-10" dirty="0">
                          <a:latin typeface="Calibri"/>
                          <a:cs typeface="Calibri"/>
                        </a:rPr>
                        <a:t> contract</a:t>
                      </a:r>
                      <a:endParaRPr sz="1800">
                        <a:latin typeface="Calibri"/>
                        <a:cs typeface="Calibri"/>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270"/>
                        </a:spcBef>
                      </a:pPr>
                      <a:r>
                        <a:rPr sz="1800" dirty="0">
                          <a:latin typeface="Calibri"/>
                          <a:cs typeface="Calibri"/>
                        </a:rPr>
                        <a:t>+</a:t>
                      </a:r>
                      <a:endParaRPr sz="1800">
                        <a:latin typeface="Calibri"/>
                        <a:cs typeface="Calibri"/>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270"/>
                        </a:spcBef>
                      </a:pPr>
                      <a:r>
                        <a:rPr sz="1800" dirty="0">
                          <a:latin typeface="Calibri"/>
                          <a:cs typeface="Calibri"/>
                        </a:rPr>
                        <a:t>-</a:t>
                      </a:r>
                      <a:endParaRPr sz="1800">
                        <a:latin typeface="Calibri"/>
                        <a:cs typeface="Calibri"/>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270"/>
                        </a:spcBef>
                      </a:pPr>
                      <a:r>
                        <a:rPr sz="1800" dirty="0">
                          <a:latin typeface="Calibri"/>
                          <a:cs typeface="Calibri"/>
                        </a:rPr>
                        <a:t>+</a:t>
                      </a:r>
                      <a:endParaRPr sz="1800">
                        <a:latin typeface="Calibri"/>
                        <a:cs typeface="Calibri"/>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270"/>
                        </a:spcBef>
                      </a:pPr>
                      <a:r>
                        <a:rPr sz="1800" dirty="0">
                          <a:latin typeface="Calibri"/>
                          <a:cs typeface="Calibri"/>
                        </a:rPr>
                        <a:t>+</a:t>
                      </a:r>
                      <a:endParaRPr sz="1800">
                        <a:latin typeface="Calibri"/>
                        <a:cs typeface="Calibri"/>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r>
              <a:tr h="640080">
                <a:tc>
                  <a:txBody>
                    <a:bodyPr/>
                    <a:lstStyle/>
                    <a:p>
                      <a:pPr marL="90805">
                        <a:lnSpc>
                          <a:spcPct val="100000"/>
                        </a:lnSpc>
                        <a:spcBef>
                          <a:spcPts val="1335"/>
                        </a:spcBef>
                      </a:pPr>
                      <a:r>
                        <a:rPr sz="1800" dirty="0">
                          <a:latin typeface="Calibri"/>
                          <a:cs typeface="Calibri"/>
                        </a:rPr>
                        <a:t>7</a:t>
                      </a:r>
                      <a:endParaRPr sz="1800">
                        <a:latin typeface="Calibri"/>
                        <a:cs typeface="Calibri"/>
                      </a:endParaRPr>
                    </a:p>
                  </a:txBody>
                  <a:tcPr marL="0" marR="0" marT="16954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marL="90805" marR="962025">
                        <a:lnSpc>
                          <a:spcPts val="2110"/>
                        </a:lnSpc>
                        <a:spcBef>
                          <a:spcPts val="370"/>
                        </a:spcBef>
                      </a:pPr>
                      <a:r>
                        <a:rPr sz="1800" spc="-10" dirty="0">
                          <a:latin typeface="Calibri"/>
                          <a:cs typeface="Calibri"/>
                        </a:rPr>
                        <a:t>Creating </a:t>
                      </a:r>
                      <a:r>
                        <a:rPr sz="1800" spc="-5" dirty="0">
                          <a:latin typeface="Calibri"/>
                          <a:cs typeface="Calibri"/>
                        </a:rPr>
                        <a:t>the UI </a:t>
                      </a:r>
                      <a:r>
                        <a:rPr sz="1800" spc="-15" dirty="0">
                          <a:latin typeface="Calibri"/>
                          <a:cs typeface="Calibri"/>
                        </a:rPr>
                        <a:t>for </a:t>
                      </a:r>
                      <a:r>
                        <a:rPr sz="1800" spc="-395" dirty="0">
                          <a:latin typeface="Calibri"/>
                          <a:cs typeface="Calibri"/>
                        </a:rPr>
                        <a:t> </a:t>
                      </a:r>
                      <a:r>
                        <a:rPr sz="1800" spc="-10" dirty="0">
                          <a:latin typeface="Calibri"/>
                          <a:cs typeface="Calibri"/>
                        </a:rPr>
                        <a:t>interacting</a:t>
                      </a:r>
                      <a:endParaRPr sz="1800">
                        <a:latin typeface="Calibri"/>
                        <a:cs typeface="Calibri"/>
                      </a:endParaRPr>
                    </a:p>
                  </a:txBody>
                  <a:tcPr marL="0" marR="0" marT="469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1335"/>
                        </a:spcBef>
                      </a:pPr>
                      <a:r>
                        <a:rPr sz="1800" dirty="0">
                          <a:latin typeface="Calibri"/>
                          <a:cs typeface="Calibri"/>
                        </a:rPr>
                        <a:t>+</a:t>
                      </a:r>
                      <a:endParaRPr sz="1800">
                        <a:latin typeface="Calibri"/>
                        <a:cs typeface="Calibri"/>
                      </a:endParaRPr>
                    </a:p>
                  </a:txBody>
                  <a:tcPr marL="0" marR="0" marT="16954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1335"/>
                        </a:spcBef>
                      </a:pPr>
                      <a:r>
                        <a:rPr sz="1800" dirty="0">
                          <a:latin typeface="Calibri"/>
                          <a:cs typeface="Calibri"/>
                        </a:rPr>
                        <a:t>-</a:t>
                      </a:r>
                      <a:endParaRPr sz="1800">
                        <a:latin typeface="Calibri"/>
                        <a:cs typeface="Calibri"/>
                      </a:endParaRPr>
                    </a:p>
                  </a:txBody>
                  <a:tcPr marL="0" marR="0" marT="16954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1335"/>
                        </a:spcBef>
                      </a:pPr>
                      <a:r>
                        <a:rPr sz="1800" dirty="0">
                          <a:latin typeface="Calibri"/>
                          <a:cs typeface="Calibri"/>
                        </a:rPr>
                        <a:t>+</a:t>
                      </a:r>
                      <a:endParaRPr sz="1800">
                        <a:latin typeface="Calibri"/>
                        <a:cs typeface="Calibri"/>
                      </a:endParaRPr>
                    </a:p>
                  </a:txBody>
                  <a:tcPr marL="0" marR="0" marT="16954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1335"/>
                        </a:spcBef>
                      </a:pPr>
                      <a:r>
                        <a:rPr sz="1800" dirty="0">
                          <a:latin typeface="Calibri"/>
                          <a:cs typeface="Calibri"/>
                        </a:rPr>
                        <a:t>+</a:t>
                      </a:r>
                      <a:endParaRPr sz="1800">
                        <a:latin typeface="Calibri"/>
                        <a:cs typeface="Calibri"/>
                      </a:endParaRPr>
                    </a:p>
                  </a:txBody>
                  <a:tcPr marL="0" marR="0" marT="16954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r>
              <a:tr h="370840">
                <a:tc>
                  <a:txBody>
                    <a:bodyPr/>
                    <a:lstStyle/>
                    <a:p>
                      <a:pPr marL="90805">
                        <a:lnSpc>
                          <a:spcPct val="100000"/>
                        </a:lnSpc>
                        <a:spcBef>
                          <a:spcPts val="280"/>
                        </a:spcBef>
                      </a:pPr>
                      <a:r>
                        <a:rPr sz="1800" dirty="0">
                          <a:latin typeface="Calibri"/>
                          <a:cs typeface="Calibri"/>
                        </a:rPr>
                        <a:t>8</a:t>
                      </a:r>
                      <a:endParaRPr sz="1800">
                        <a:latin typeface="Calibri"/>
                        <a:cs typeface="Calibri"/>
                      </a:endParaRPr>
                    </a:p>
                  </a:txBody>
                  <a:tcPr marL="0" marR="0" marT="355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marL="90805">
                        <a:lnSpc>
                          <a:spcPct val="100000"/>
                        </a:lnSpc>
                        <a:spcBef>
                          <a:spcPts val="280"/>
                        </a:spcBef>
                      </a:pPr>
                      <a:r>
                        <a:rPr sz="1800" spc="-5" dirty="0">
                          <a:latin typeface="Calibri"/>
                          <a:cs typeface="Calibri"/>
                        </a:rPr>
                        <a:t>Run</a:t>
                      </a:r>
                      <a:r>
                        <a:rPr sz="1800" spc="-10" dirty="0">
                          <a:latin typeface="Calibri"/>
                          <a:cs typeface="Calibri"/>
                        </a:rPr>
                        <a:t> </a:t>
                      </a:r>
                      <a:r>
                        <a:rPr sz="1800" spc="-5" dirty="0">
                          <a:latin typeface="Calibri"/>
                          <a:cs typeface="Calibri"/>
                        </a:rPr>
                        <a:t>the</a:t>
                      </a:r>
                      <a:r>
                        <a:rPr sz="1800" spc="-10" dirty="0">
                          <a:latin typeface="Calibri"/>
                          <a:cs typeface="Calibri"/>
                        </a:rPr>
                        <a:t> </a:t>
                      </a:r>
                      <a:r>
                        <a:rPr sz="1800" spc="-5" dirty="0">
                          <a:latin typeface="Calibri"/>
                          <a:cs typeface="Calibri"/>
                        </a:rPr>
                        <a:t>client</a:t>
                      </a:r>
                      <a:endParaRPr sz="1800">
                        <a:latin typeface="Calibri"/>
                        <a:cs typeface="Calibri"/>
                      </a:endParaRPr>
                    </a:p>
                  </a:txBody>
                  <a:tcPr marL="0" marR="0" marT="355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280"/>
                        </a:spcBef>
                      </a:pPr>
                      <a:r>
                        <a:rPr sz="1800" dirty="0">
                          <a:latin typeface="Calibri"/>
                          <a:cs typeface="Calibri"/>
                        </a:rPr>
                        <a:t>+</a:t>
                      </a:r>
                      <a:endParaRPr sz="1800">
                        <a:latin typeface="Calibri"/>
                        <a:cs typeface="Calibri"/>
                      </a:endParaRPr>
                    </a:p>
                  </a:txBody>
                  <a:tcPr marL="0" marR="0" marT="355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280"/>
                        </a:spcBef>
                      </a:pPr>
                      <a:r>
                        <a:rPr sz="1800" dirty="0">
                          <a:latin typeface="Calibri"/>
                          <a:cs typeface="Calibri"/>
                        </a:rPr>
                        <a:t>-</a:t>
                      </a:r>
                      <a:endParaRPr sz="1800">
                        <a:latin typeface="Calibri"/>
                        <a:cs typeface="Calibri"/>
                      </a:endParaRPr>
                    </a:p>
                  </a:txBody>
                  <a:tcPr marL="0" marR="0" marT="355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280"/>
                        </a:spcBef>
                      </a:pPr>
                      <a:r>
                        <a:rPr sz="1800" dirty="0">
                          <a:latin typeface="Calibri"/>
                          <a:cs typeface="Calibri"/>
                        </a:rPr>
                        <a:t>+</a:t>
                      </a:r>
                      <a:endParaRPr sz="1800">
                        <a:latin typeface="Calibri"/>
                        <a:cs typeface="Calibri"/>
                      </a:endParaRPr>
                    </a:p>
                  </a:txBody>
                  <a:tcPr marL="0" marR="0" marT="355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280"/>
                        </a:spcBef>
                      </a:pPr>
                      <a:r>
                        <a:rPr sz="1800" dirty="0">
                          <a:latin typeface="Calibri"/>
                          <a:cs typeface="Calibri"/>
                        </a:rPr>
                        <a:t>+</a:t>
                      </a:r>
                      <a:endParaRPr sz="1800">
                        <a:latin typeface="Calibri"/>
                        <a:cs typeface="Calibri"/>
                      </a:endParaRPr>
                    </a:p>
                  </a:txBody>
                  <a:tcPr marL="0" marR="0" marT="355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r>
              <a:tr h="640080">
                <a:tc>
                  <a:txBody>
                    <a:bodyPr/>
                    <a:lstStyle/>
                    <a:p>
                      <a:pPr marL="90805">
                        <a:lnSpc>
                          <a:spcPct val="100000"/>
                        </a:lnSpc>
                        <a:spcBef>
                          <a:spcPts val="1345"/>
                        </a:spcBef>
                      </a:pPr>
                      <a:r>
                        <a:rPr sz="1800" dirty="0">
                          <a:latin typeface="Calibri"/>
                          <a:cs typeface="Calibri"/>
                        </a:rPr>
                        <a:t>9</a:t>
                      </a:r>
                      <a:endParaRPr sz="1800">
                        <a:latin typeface="Calibri"/>
                        <a:cs typeface="Calibri"/>
                      </a:endParaRPr>
                    </a:p>
                  </a:txBody>
                  <a:tcPr marL="0" marR="0" marT="170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marL="90805" marR="99060">
                        <a:lnSpc>
                          <a:spcPts val="2090"/>
                        </a:lnSpc>
                        <a:spcBef>
                          <a:spcPts val="390"/>
                        </a:spcBef>
                      </a:pPr>
                      <a:r>
                        <a:rPr sz="1800" spc="-15" dirty="0">
                          <a:latin typeface="Calibri"/>
                          <a:cs typeface="Calibri"/>
                        </a:rPr>
                        <a:t>Interact</a:t>
                      </a:r>
                      <a:r>
                        <a:rPr sz="1800" spc="-10" dirty="0">
                          <a:latin typeface="Calibri"/>
                          <a:cs typeface="Calibri"/>
                        </a:rPr>
                        <a:t> </a:t>
                      </a:r>
                      <a:r>
                        <a:rPr sz="1800" spc="-5" dirty="0">
                          <a:latin typeface="Calibri"/>
                          <a:cs typeface="Calibri"/>
                        </a:rPr>
                        <a:t>with</a:t>
                      </a:r>
                      <a:r>
                        <a:rPr sz="1800" dirty="0">
                          <a:latin typeface="Calibri"/>
                          <a:cs typeface="Calibri"/>
                        </a:rPr>
                        <a:t> </a:t>
                      </a:r>
                      <a:r>
                        <a:rPr sz="1800" spc="-5" dirty="0">
                          <a:latin typeface="Calibri"/>
                          <a:cs typeface="Calibri"/>
                        </a:rPr>
                        <a:t>the </a:t>
                      </a:r>
                      <a:r>
                        <a:rPr sz="1800" spc="-10" dirty="0">
                          <a:latin typeface="Calibri"/>
                          <a:cs typeface="Calibri"/>
                        </a:rPr>
                        <a:t>contract</a:t>
                      </a:r>
                      <a:r>
                        <a:rPr sz="1800" spc="-5" dirty="0">
                          <a:latin typeface="Calibri"/>
                          <a:cs typeface="Calibri"/>
                        </a:rPr>
                        <a:t> </a:t>
                      </a:r>
                      <a:r>
                        <a:rPr sz="1800" dirty="0">
                          <a:latin typeface="Calibri"/>
                          <a:cs typeface="Calibri"/>
                        </a:rPr>
                        <a:t>&amp; </a:t>
                      </a:r>
                      <a:r>
                        <a:rPr sz="1800" spc="-395" dirty="0">
                          <a:latin typeface="Calibri"/>
                          <a:cs typeface="Calibri"/>
                        </a:rPr>
                        <a:t> </a:t>
                      </a:r>
                      <a:r>
                        <a:rPr sz="1800" spc="-15" dirty="0">
                          <a:latin typeface="Calibri"/>
                          <a:cs typeface="Calibri"/>
                        </a:rPr>
                        <a:t>have</a:t>
                      </a:r>
                      <a:r>
                        <a:rPr sz="1800" dirty="0">
                          <a:latin typeface="Calibri"/>
                          <a:cs typeface="Calibri"/>
                        </a:rPr>
                        <a:t> fun</a:t>
                      </a:r>
                      <a:endParaRPr sz="1800">
                        <a:latin typeface="Calibri"/>
                        <a:cs typeface="Calibri"/>
                      </a:endParaRPr>
                    </a:p>
                  </a:txBody>
                  <a:tcPr marL="0" marR="0" marT="495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1345"/>
                        </a:spcBef>
                      </a:pPr>
                      <a:r>
                        <a:rPr sz="1800" dirty="0">
                          <a:latin typeface="Calibri"/>
                          <a:cs typeface="Calibri"/>
                        </a:rPr>
                        <a:t>+</a:t>
                      </a:r>
                      <a:endParaRPr sz="1800">
                        <a:latin typeface="Calibri"/>
                        <a:cs typeface="Calibri"/>
                      </a:endParaRPr>
                    </a:p>
                  </a:txBody>
                  <a:tcPr marL="0" marR="0" marT="170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1345"/>
                        </a:spcBef>
                      </a:pPr>
                      <a:r>
                        <a:rPr sz="1800" dirty="0">
                          <a:latin typeface="Calibri"/>
                          <a:cs typeface="Calibri"/>
                        </a:rPr>
                        <a:t>-</a:t>
                      </a:r>
                      <a:endParaRPr sz="1800">
                        <a:latin typeface="Calibri"/>
                        <a:cs typeface="Calibri"/>
                      </a:endParaRPr>
                    </a:p>
                  </a:txBody>
                  <a:tcPr marL="0" marR="0" marT="170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1345"/>
                        </a:spcBef>
                      </a:pPr>
                      <a:r>
                        <a:rPr sz="1800" dirty="0">
                          <a:latin typeface="Calibri"/>
                          <a:cs typeface="Calibri"/>
                        </a:rPr>
                        <a:t>+</a:t>
                      </a:r>
                      <a:endParaRPr sz="1800">
                        <a:latin typeface="Calibri"/>
                        <a:cs typeface="Calibri"/>
                      </a:endParaRPr>
                    </a:p>
                  </a:txBody>
                  <a:tcPr marL="0" marR="0" marT="170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algn="ctr">
                        <a:lnSpc>
                          <a:spcPct val="100000"/>
                        </a:lnSpc>
                        <a:spcBef>
                          <a:spcPts val="1345"/>
                        </a:spcBef>
                      </a:pPr>
                      <a:r>
                        <a:rPr sz="1800" dirty="0">
                          <a:latin typeface="Calibri"/>
                          <a:cs typeface="Calibri"/>
                        </a:rPr>
                        <a:t>+</a:t>
                      </a:r>
                      <a:endParaRPr sz="1800">
                        <a:latin typeface="Calibri"/>
                        <a:cs typeface="Calibri"/>
                      </a:endParaRPr>
                    </a:p>
                  </a:txBody>
                  <a:tcPr marL="0" marR="0" marT="17081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r>
              <a:tr h="370840">
                <a:tc>
                  <a:txBody>
                    <a:bodyPr/>
                    <a:lstStyle/>
                    <a:p>
                      <a:pPr marL="90805">
                        <a:lnSpc>
                          <a:spcPct val="100000"/>
                        </a:lnSpc>
                        <a:spcBef>
                          <a:spcPts val="290"/>
                        </a:spcBef>
                      </a:pPr>
                      <a:r>
                        <a:rPr sz="1800" dirty="0">
                          <a:latin typeface="Calibri"/>
                          <a:cs typeface="Calibri"/>
                        </a:rPr>
                        <a:t>10</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marL="90805">
                        <a:lnSpc>
                          <a:spcPct val="100000"/>
                        </a:lnSpc>
                        <a:spcBef>
                          <a:spcPts val="290"/>
                        </a:spcBef>
                      </a:pPr>
                      <a:r>
                        <a:rPr sz="1800" spc="-5" dirty="0">
                          <a:latin typeface="Calibri"/>
                          <a:cs typeface="Calibri"/>
                        </a:rPr>
                        <a:t>Monitoring</a:t>
                      </a:r>
                      <a:r>
                        <a:rPr sz="1800" spc="-20" dirty="0">
                          <a:latin typeface="Calibri"/>
                          <a:cs typeface="Calibri"/>
                        </a:rPr>
                        <a:t> </a:t>
                      </a:r>
                      <a:r>
                        <a:rPr sz="1800" dirty="0">
                          <a:latin typeface="Calibri"/>
                          <a:cs typeface="Calibri"/>
                        </a:rPr>
                        <a:t>the</a:t>
                      </a:r>
                      <a:r>
                        <a:rPr sz="1800" spc="-15" dirty="0">
                          <a:latin typeface="Calibri"/>
                          <a:cs typeface="Calibri"/>
                        </a:rPr>
                        <a:t> </a:t>
                      </a:r>
                      <a:r>
                        <a:rPr sz="1800" spc="-10" dirty="0">
                          <a:latin typeface="Calibri"/>
                          <a:cs typeface="Calibri"/>
                        </a:rPr>
                        <a:t>execution</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290"/>
                        </a:spcBef>
                      </a:pPr>
                      <a:r>
                        <a:rPr sz="1800" dirty="0">
                          <a:latin typeface="Calibri"/>
                          <a:cs typeface="Calibri"/>
                        </a:rPr>
                        <a:t>-</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290"/>
                        </a:spcBef>
                      </a:pPr>
                      <a:r>
                        <a:rPr sz="1800" dirty="0">
                          <a:latin typeface="Calibri"/>
                          <a:cs typeface="Calibri"/>
                        </a:rPr>
                        <a:t>+</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290"/>
                        </a:spcBef>
                      </a:pPr>
                      <a:r>
                        <a:rPr sz="1800" dirty="0">
                          <a:latin typeface="Calibri"/>
                          <a:cs typeface="Calibri"/>
                        </a:rPr>
                        <a:t>-</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algn="ctr">
                        <a:lnSpc>
                          <a:spcPct val="100000"/>
                        </a:lnSpc>
                        <a:spcBef>
                          <a:spcPts val="290"/>
                        </a:spcBef>
                      </a:pPr>
                      <a:r>
                        <a:rPr sz="1800" dirty="0">
                          <a:latin typeface="Calibri"/>
                          <a:cs typeface="Calibri"/>
                        </a:rPr>
                        <a:t>+</a:t>
                      </a:r>
                      <a:endParaRPr sz="1800">
                        <a:latin typeface="Calibri"/>
                        <a:cs typeface="Calibri"/>
                      </a:endParaRPr>
                    </a:p>
                  </a:txBody>
                  <a:tcPr marL="0" marR="0" marT="3683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r>
            </a:tbl>
          </a:graphicData>
        </a:graphic>
      </p:graphicFrame>
      <p:grpSp>
        <p:nvGrpSpPr>
          <p:cNvPr id="4" name="object 4"/>
          <p:cNvGrpSpPr/>
          <p:nvPr/>
        </p:nvGrpSpPr>
        <p:grpSpPr>
          <a:xfrm>
            <a:off x="2814726" y="1380248"/>
            <a:ext cx="2788920" cy="744220"/>
            <a:chOff x="2814726" y="1380248"/>
            <a:chExt cx="2788920" cy="744220"/>
          </a:xfrm>
        </p:grpSpPr>
        <p:sp>
          <p:nvSpPr>
            <p:cNvPr id="5" name="object 5"/>
            <p:cNvSpPr/>
            <p:nvPr/>
          </p:nvSpPr>
          <p:spPr>
            <a:xfrm>
              <a:off x="2821076" y="1386598"/>
              <a:ext cx="1388110" cy="365760"/>
            </a:xfrm>
            <a:custGeom>
              <a:avLst/>
              <a:gdLst/>
              <a:ahLst/>
              <a:cxnLst/>
              <a:rect l="l" t="t" r="r" b="b"/>
              <a:pathLst>
                <a:path w="1388110" h="365760">
                  <a:moveTo>
                    <a:pt x="0" y="0"/>
                  </a:moveTo>
                  <a:lnTo>
                    <a:pt x="1388050" y="365760"/>
                  </a:lnTo>
                </a:path>
              </a:pathLst>
            </a:custGeom>
            <a:ln w="12700">
              <a:solidFill>
                <a:srgbClr val="FFFFFF"/>
              </a:solidFill>
            </a:ln>
          </p:spPr>
          <p:txBody>
            <a:bodyPr wrap="square" lIns="0" tIns="0" rIns="0" bIns="0" rtlCol="0"/>
            <a:lstStyle/>
            <a:p>
              <a:endParaRPr/>
            </a:p>
          </p:txBody>
        </p:sp>
        <p:sp>
          <p:nvSpPr>
            <p:cNvPr id="6" name="object 6"/>
            <p:cNvSpPr/>
            <p:nvPr/>
          </p:nvSpPr>
          <p:spPr>
            <a:xfrm>
              <a:off x="4209122" y="1752358"/>
              <a:ext cx="1388110" cy="365760"/>
            </a:xfrm>
            <a:custGeom>
              <a:avLst/>
              <a:gdLst/>
              <a:ahLst/>
              <a:cxnLst/>
              <a:rect l="l" t="t" r="r" b="b"/>
              <a:pathLst>
                <a:path w="1388110" h="365760">
                  <a:moveTo>
                    <a:pt x="0" y="0"/>
                  </a:moveTo>
                  <a:lnTo>
                    <a:pt x="1388050" y="365760"/>
                  </a:lnTo>
                </a:path>
              </a:pathLst>
            </a:custGeom>
            <a:ln w="12700">
              <a:solidFill>
                <a:srgbClr val="FFFFFF"/>
              </a:solidFill>
            </a:ln>
          </p:spPr>
          <p:txBody>
            <a:bodyPr wrap="square" lIns="0" tIns="0" rIns="0" bIns="0" rtlCol="0"/>
            <a:lstStyle/>
            <a:p>
              <a:endParaRPr/>
            </a:p>
          </p:txBody>
        </p:sp>
      </p:grpSp>
      <p:sp>
        <p:nvSpPr>
          <p:cNvPr id="7" name="object 7"/>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23</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245365"/>
            <a:ext cx="3002915" cy="695960"/>
          </a:xfrm>
          <a:prstGeom prst="rect">
            <a:avLst/>
          </a:prstGeom>
        </p:spPr>
        <p:txBody>
          <a:bodyPr vert="horz" wrap="square" lIns="0" tIns="12700" rIns="0" bIns="0" rtlCol="0">
            <a:spAutoFit/>
          </a:bodyPr>
          <a:lstStyle/>
          <a:p>
            <a:pPr marL="12700">
              <a:lnSpc>
                <a:spcPct val="100000"/>
              </a:lnSpc>
              <a:spcBef>
                <a:spcPts val="100"/>
              </a:spcBef>
            </a:pPr>
            <a:r>
              <a:rPr spc="-5" dirty="0"/>
              <a:t>Run</a:t>
            </a:r>
            <a:r>
              <a:rPr spc="-55" dirty="0"/>
              <a:t> </a:t>
            </a:r>
            <a:r>
              <a:rPr spc="-5" dirty="0"/>
              <a:t>Ganache</a:t>
            </a:r>
          </a:p>
        </p:txBody>
      </p:sp>
      <p:grpSp>
        <p:nvGrpSpPr>
          <p:cNvPr id="3" name="object 3"/>
          <p:cNvGrpSpPr/>
          <p:nvPr/>
        </p:nvGrpSpPr>
        <p:grpSpPr>
          <a:xfrm>
            <a:off x="0" y="1249680"/>
            <a:ext cx="12189460" cy="5218430"/>
            <a:chOff x="0" y="1249680"/>
            <a:chExt cx="12189460" cy="5218430"/>
          </a:xfrm>
        </p:grpSpPr>
        <p:pic>
          <p:nvPicPr>
            <p:cNvPr id="4" name="object 4"/>
            <p:cNvPicPr/>
            <p:nvPr/>
          </p:nvPicPr>
          <p:blipFill>
            <a:blip r:embed="rId2" cstate="print"/>
            <a:stretch>
              <a:fillRect/>
            </a:stretch>
          </p:blipFill>
          <p:spPr>
            <a:xfrm>
              <a:off x="0" y="1249680"/>
              <a:ext cx="12188952" cy="5218176"/>
            </a:xfrm>
            <a:prstGeom prst="rect">
              <a:avLst/>
            </a:prstGeom>
          </p:spPr>
        </p:pic>
        <p:pic>
          <p:nvPicPr>
            <p:cNvPr id="5" name="object 5"/>
            <p:cNvPicPr/>
            <p:nvPr/>
          </p:nvPicPr>
          <p:blipFill>
            <a:blip r:embed="rId3" cstate="print"/>
            <a:stretch>
              <a:fillRect/>
            </a:stretch>
          </p:blipFill>
          <p:spPr>
            <a:xfrm>
              <a:off x="0" y="1444752"/>
              <a:ext cx="12188952" cy="4632960"/>
            </a:xfrm>
            <a:prstGeom prst="rect">
              <a:avLst/>
            </a:prstGeom>
          </p:spPr>
        </p:pic>
      </p:grpSp>
      <p:sp>
        <p:nvSpPr>
          <p:cNvPr id="6" name="object 6"/>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24</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MyEtherWallet</a:t>
            </a:r>
          </a:p>
        </p:txBody>
      </p:sp>
      <p:grpSp>
        <p:nvGrpSpPr>
          <p:cNvPr id="3" name="object 3"/>
          <p:cNvGrpSpPr/>
          <p:nvPr/>
        </p:nvGrpSpPr>
        <p:grpSpPr>
          <a:xfrm>
            <a:off x="762000" y="957072"/>
            <a:ext cx="10985500" cy="5901055"/>
            <a:chOff x="762000" y="957072"/>
            <a:chExt cx="10985500" cy="5901055"/>
          </a:xfrm>
        </p:grpSpPr>
        <p:pic>
          <p:nvPicPr>
            <p:cNvPr id="4" name="object 4"/>
            <p:cNvPicPr/>
            <p:nvPr/>
          </p:nvPicPr>
          <p:blipFill>
            <a:blip r:embed="rId2" cstate="print"/>
            <a:stretch>
              <a:fillRect/>
            </a:stretch>
          </p:blipFill>
          <p:spPr>
            <a:xfrm>
              <a:off x="762000" y="957072"/>
              <a:ext cx="10984992" cy="5900928"/>
            </a:xfrm>
            <a:prstGeom prst="rect">
              <a:avLst/>
            </a:prstGeom>
          </p:spPr>
        </p:pic>
        <p:pic>
          <p:nvPicPr>
            <p:cNvPr id="5" name="object 5"/>
            <p:cNvPicPr/>
            <p:nvPr/>
          </p:nvPicPr>
          <p:blipFill>
            <a:blip r:embed="rId3" cstate="print"/>
            <a:stretch>
              <a:fillRect/>
            </a:stretch>
          </p:blipFill>
          <p:spPr>
            <a:xfrm>
              <a:off x="954023" y="1152144"/>
              <a:ext cx="10399776" cy="5617464"/>
            </a:xfrm>
            <a:prstGeom prst="rect">
              <a:avLst/>
            </a:prstGeom>
          </p:spPr>
        </p:pic>
      </p:grpSp>
      <p:sp>
        <p:nvSpPr>
          <p:cNvPr id="6" name="object 6"/>
          <p:cNvSpPr txBox="1"/>
          <p:nvPr/>
        </p:nvSpPr>
        <p:spPr>
          <a:xfrm>
            <a:off x="916939" y="689354"/>
            <a:ext cx="9667240" cy="45212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800" spc="-5" dirty="0">
                <a:latin typeface="Calibri"/>
                <a:cs typeface="Calibri"/>
              </a:rPr>
              <a:t>add</a:t>
            </a:r>
            <a:r>
              <a:rPr sz="2800" dirty="0">
                <a:latin typeface="Calibri"/>
                <a:cs typeface="Calibri"/>
              </a:rPr>
              <a:t> </a:t>
            </a:r>
            <a:r>
              <a:rPr sz="2800" spc="-10" dirty="0">
                <a:latin typeface="Calibri"/>
                <a:cs typeface="Calibri"/>
              </a:rPr>
              <a:t>your custom</a:t>
            </a:r>
            <a:r>
              <a:rPr sz="2800" dirty="0">
                <a:latin typeface="Calibri"/>
                <a:cs typeface="Calibri"/>
              </a:rPr>
              <a:t> </a:t>
            </a:r>
            <a:r>
              <a:rPr sz="2800" spc="-10" dirty="0">
                <a:latin typeface="Calibri"/>
                <a:cs typeface="Calibri"/>
              </a:rPr>
              <a:t>network</a:t>
            </a:r>
            <a:r>
              <a:rPr sz="2800" spc="5" dirty="0">
                <a:latin typeface="Calibri"/>
                <a:cs typeface="Calibri"/>
              </a:rPr>
              <a:t> </a:t>
            </a:r>
            <a:r>
              <a:rPr sz="2800" spc="-10" dirty="0">
                <a:latin typeface="Calibri"/>
                <a:cs typeface="Calibri"/>
              </a:rPr>
              <a:t>that</a:t>
            </a:r>
            <a:r>
              <a:rPr sz="2800" spc="-5" dirty="0">
                <a:latin typeface="Calibri"/>
                <a:cs typeface="Calibri"/>
              </a:rPr>
              <a:t> </a:t>
            </a:r>
            <a:r>
              <a:rPr sz="2800" spc="-15" dirty="0">
                <a:latin typeface="Calibri"/>
                <a:cs typeface="Calibri"/>
              </a:rPr>
              <a:t>you</a:t>
            </a:r>
            <a:r>
              <a:rPr sz="2800" spc="5" dirty="0">
                <a:latin typeface="Calibri"/>
                <a:cs typeface="Calibri"/>
              </a:rPr>
              <a:t> </a:t>
            </a:r>
            <a:r>
              <a:rPr sz="2800" spc="-20" dirty="0">
                <a:latin typeface="Calibri"/>
                <a:cs typeface="Calibri"/>
              </a:rPr>
              <a:t>want</a:t>
            </a:r>
            <a:r>
              <a:rPr sz="2800" spc="-5" dirty="0">
                <a:latin typeface="Calibri"/>
                <a:cs typeface="Calibri"/>
              </a:rPr>
              <a:t> </a:t>
            </a:r>
            <a:r>
              <a:rPr sz="2800" spc="-15" dirty="0">
                <a:latin typeface="Calibri"/>
                <a:cs typeface="Calibri"/>
              </a:rPr>
              <a:t>to</a:t>
            </a:r>
            <a:r>
              <a:rPr sz="2800" dirty="0">
                <a:latin typeface="Calibri"/>
                <a:cs typeface="Calibri"/>
              </a:rPr>
              <a:t> </a:t>
            </a:r>
            <a:r>
              <a:rPr sz="2800" spc="-20" dirty="0">
                <a:latin typeface="Calibri"/>
                <a:cs typeface="Calibri"/>
              </a:rPr>
              <a:t>test</a:t>
            </a:r>
            <a:r>
              <a:rPr sz="2800" spc="-5" dirty="0">
                <a:latin typeface="Calibri"/>
                <a:cs typeface="Calibri"/>
              </a:rPr>
              <a:t> </a:t>
            </a:r>
            <a:r>
              <a:rPr sz="2800" spc="-10" dirty="0">
                <a:latin typeface="Calibri"/>
                <a:cs typeface="Calibri"/>
              </a:rPr>
              <a:t>your </a:t>
            </a:r>
            <a:r>
              <a:rPr sz="2800" spc="-15" dirty="0">
                <a:latin typeface="Calibri"/>
                <a:cs typeface="Calibri"/>
              </a:rPr>
              <a:t>contracts</a:t>
            </a:r>
            <a:r>
              <a:rPr sz="2800" spc="5" dirty="0">
                <a:latin typeface="Calibri"/>
                <a:cs typeface="Calibri"/>
              </a:rPr>
              <a:t> </a:t>
            </a:r>
            <a:r>
              <a:rPr sz="2800" spc="-5" dirty="0">
                <a:latin typeface="Calibri"/>
                <a:cs typeface="Calibri"/>
              </a:rPr>
              <a:t>on</a:t>
            </a:r>
            <a:endParaRPr sz="2800">
              <a:latin typeface="Calibri"/>
              <a:cs typeface="Calibri"/>
            </a:endParaRPr>
          </a:p>
        </p:txBody>
      </p:sp>
      <p:sp>
        <p:nvSpPr>
          <p:cNvPr id="7" name="object 7"/>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25</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409957"/>
            <a:ext cx="9577070" cy="958215"/>
          </a:xfrm>
          <a:prstGeom prst="rect">
            <a:avLst/>
          </a:prstGeom>
        </p:spPr>
        <p:txBody>
          <a:bodyPr vert="horz" wrap="square" lIns="0" tIns="63500" rIns="0" bIns="0" rtlCol="0">
            <a:spAutoFit/>
          </a:bodyPr>
          <a:lstStyle/>
          <a:p>
            <a:pPr marL="12700" marR="5080">
              <a:lnSpc>
                <a:spcPts val="3500"/>
              </a:lnSpc>
              <a:spcBef>
                <a:spcPts val="500"/>
              </a:spcBef>
            </a:pPr>
            <a:r>
              <a:rPr sz="3200" dirty="0"/>
              <a:t>Import </a:t>
            </a:r>
            <a:r>
              <a:rPr sz="3200" spc="-10" dirty="0"/>
              <a:t>your</a:t>
            </a:r>
            <a:r>
              <a:rPr sz="3200" spc="-5" dirty="0"/>
              <a:t> RPC</a:t>
            </a:r>
            <a:r>
              <a:rPr sz="3200" dirty="0"/>
              <a:t> server</a:t>
            </a:r>
            <a:r>
              <a:rPr sz="3200" spc="-5" dirty="0"/>
              <a:t> </a:t>
            </a:r>
            <a:r>
              <a:rPr sz="3200" spc="-10" dirty="0"/>
              <a:t>address</a:t>
            </a:r>
            <a:r>
              <a:rPr sz="3200" dirty="0"/>
              <a:t> and </a:t>
            </a:r>
            <a:r>
              <a:rPr sz="3200" spc="-5" dirty="0"/>
              <a:t>the</a:t>
            </a:r>
            <a:r>
              <a:rPr sz="3200" dirty="0"/>
              <a:t> </a:t>
            </a:r>
            <a:r>
              <a:rPr sz="3200" spc="-5" dirty="0"/>
              <a:t>port number</a:t>
            </a:r>
            <a:r>
              <a:rPr sz="3200" spc="-10" dirty="0"/>
              <a:t> </a:t>
            </a:r>
            <a:r>
              <a:rPr sz="3200" spc="-15" dirty="0"/>
              <a:t>from </a:t>
            </a:r>
            <a:r>
              <a:rPr sz="3200" spc="-710" dirty="0"/>
              <a:t> </a:t>
            </a:r>
            <a:r>
              <a:rPr sz="3200" dirty="0"/>
              <a:t>Ganache </a:t>
            </a:r>
            <a:r>
              <a:rPr sz="3200" spc="-20" dirty="0"/>
              <a:t>to</a:t>
            </a:r>
            <a:r>
              <a:rPr sz="3200" spc="5" dirty="0"/>
              <a:t> </a:t>
            </a:r>
            <a:r>
              <a:rPr sz="3200" spc="-15" dirty="0"/>
              <a:t>MyEtherWallet</a:t>
            </a:r>
            <a:endParaRPr sz="3200"/>
          </a:p>
        </p:txBody>
      </p:sp>
      <p:grpSp>
        <p:nvGrpSpPr>
          <p:cNvPr id="3" name="object 3"/>
          <p:cNvGrpSpPr/>
          <p:nvPr/>
        </p:nvGrpSpPr>
        <p:grpSpPr>
          <a:xfrm>
            <a:off x="0" y="1395983"/>
            <a:ext cx="12189460" cy="5462270"/>
            <a:chOff x="0" y="1395983"/>
            <a:chExt cx="12189460" cy="5462270"/>
          </a:xfrm>
        </p:grpSpPr>
        <p:pic>
          <p:nvPicPr>
            <p:cNvPr id="4" name="object 4"/>
            <p:cNvPicPr/>
            <p:nvPr/>
          </p:nvPicPr>
          <p:blipFill>
            <a:blip r:embed="rId2" cstate="print"/>
            <a:stretch>
              <a:fillRect/>
            </a:stretch>
          </p:blipFill>
          <p:spPr>
            <a:xfrm>
              <a:off x="0" y="1395983"/>
              <a:ext cx="7656576" cy="3953255"/>
            </a:xfrm>
            <a:prstGeom prst="rect">
              <a:avLst/>
            </a:prstGeom>
          </p:spPr>
        </p:pic>
        <p:pic>
          <p:nvPicPr>
            <p:cNvPr id="5" name="object 5"/>
            <p:cNvPicPr/>
            <p:nvPr/>
          </p:nvPicPr>
          <p:blipFill>
            <a:blip r:embed="rId3" cstate="print"/>
            <a:stretch>
              <a:fillRect/>
            </a:stretch>
          </p:blipFill>
          <p:spPr>
            <a:xfrm>
              <a:off x="0" y="1588007"/>
              <a:ext cx="7266432" cy="3368040"/>
            </a:xfrm>
            <a:prstGeom prst="rect">
              <a:avLst/>
            </a:prstGeom>
          </p:spPr>
        </p:pic>
        <p:pic>
          <p:nvPicPr>
            <p:cNvPr id="6" name="object 6"/>
            <p:cNvPicPr/>
            <p:nvPr/>
          </p:nvPicPr>
          <p:blipFill>
            <a:blip r:embed="rId4" cstate="print"/>
            <a:stretch>
              <a:fillRect/>
            </a:stretch>
          </p:blipFill>
          <p:spPr>
            <a:xfrm>
              <a:off x="5111496" y="2615183"/>
              <a:ext cx="7077456" cy="4242816"/>
            </a:xfrm>
            <a:prstGeom prst="rect">
              <a:avLst/>
            </a:prstGeom>
          </p:spPr>
        </p:pic>
        <p:pic>
          <p:nvPicPr>
            <p:cNvPr id="7" name="object 7"/>
            <p:cNvPicPr/>
            <p:nvPr/>
          </p:nvPicPr>
          <p:blipFill>
            <a:blip r:embed="rId5" cstate="print"/>
            <a:stretch>
              <a:fillRect/>
            </a:stretch>
          </p:blipFill>
          <p:spPr>
            <a:xfrm>
              <a:off x="5306567" y="2807208"/>
              <a:ext cx="6854952" cy="3995928"/>
            </a:xfrm>
            <a:prstGeom prst="rect">
              <a:avLst/>
            </a:prstGeom>
          </p:spPr>
        </p:pic>
        <p:sp>
          <p:nvSpPr>
            <p:cNvPr id="8" name="object 8"/>
            <p:cNvSpPr/>
            <p:nvPr/>
          </p:nvSpPr>
          <p:spPr>
            <a:xfrm>
              <a:off x="4676457" y="3079699"/>
              <a:ext cx="5906135" cy="1642745"/>
            </a:xfrm>
            <a:custGeom>
              <a:avLst/>
              <a:gdLst/>
              <a:ahLst/>
              <a:cxnLst/>
              <a:rect l="l" t="t" r="r" b="b"/>
              <a:pathLst>
                <a:path w="5906134" h="1642745">
                  <a:moveTo>
                    <a:pt x="1445564" y="1626120"/>
                  </a:moveTo>
                  <a:lnTo>
                    <a:pt x="1434160" y="1585493"/>
                  </a:lnTo>
                  <a:lnTo>
                    <a:pt x="1422552" y="1544091"/>
                  </a:lnTo>
                  <a:lnTo>
                    <a:pt x="1401394" y="1563306"/>
                  </a:lnTo>
                  <a:lnTo>
                    <a:pt x="14109" y="35115"/>
                  </a:lnTo>
                  <a:lnTo>
                    <a:pt x="0" y="47917"/>
                  </a:lnTo>
                  <a:lnTo>
                    <a:pt x="1387284" y="1576108"/>
                  </a:lnTo>
                  <a:lnTo>
                    <a:pt x="1366139" y="1595310"/>
                  </a:lnTo>
                  <a:lnTo>
                    <a:pt x="1445564" y="1626120"/>
                  </a:lnTo>
                  <a:close/>
                </a:path>
                <a:path w="5906134" h="1642745">
                  <a:moveTo>
                    <a:pt x="5906046" y="1626120"/>
                  </a:moveTo>
                  <a:lnTo>
                    <a:pt x="5897562" y="1618513"/>
                  </a:lnTo>
                  <a:lnTo>
                    <a:pt x="5842635" y="1569224"/>
                  </a:lnTo>
                  <a:lnTo>
                    <a:pt x="5835078" y="1596796"/>
                  </a:lnTo>
                  <a:lnTo>
                    <a:pt x="9575" y="0"/>
                  </a:lnTo>
                  <a:lnTo>
                    <a:pt x="4533" y="18376"/>
                  </a:lnTo>
                  <a:lnTo>
                    <a:pt x="5830036" y="1615160"/>
                  </a:lnTo>
                  <a:lnTo>
                    <a:pt x="5822493" y="1642719"/>
                  </a:lnTo>
                  <a:lnTo>
                    <a:pt x="5906046" y="1626120"/>
                  </a:lnTo>
                  <a:close/>
                </a:path>
              </a:pathLst>
            </a:custGeom>
            <a:solidFill>
              <a:srgbClr val="FF0000"/>
            </a:solidFill>
          </p:spPr>
          <p:txBody>
            <a:bodyPr wrap="square" lIns="0" tIns="0" rIns="0" bIns="0" rtlCol="0"/>
            <a:lstStyle/>
            <a:p>
              <a:endParaRPr/>
            </a:p>
          </p:txBody>
        </p:sp>
      </p:grpSp>
      <p:sp>
        <p:nvSpPr>
          <p:cNvPr id="9" name="object 9"/>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26</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86868"/>
            <a:ext cx="3396615" cy="695960"/>
          </a:xfrm>
          <a:prstGeom prst="rect">
            <a:avLst/>
          </a:prstGeom>
        </p:spPr>
        <p:txBody>
          <a:bodyPr vert="horz" wrap="square" lIns="0" tIns="12700" rIns="0" bIns="0" rtlCol="0">
            <a:spAutoFit/>
          </a:bodyPr>
          <a:lstStyle/>
          <a:p>
            <a:pPr marL="12700">
              <a:lnSpc>
                <a:spcPct val="100000"/>
              </a:lnSpc>
              <a:spcBef>
                <a:spcPts val="100"/>
              </a:spcBef>
            </a:pPr>
            <a:r>
              <a:rPr spc="-20" dirty="0"/>
              <a:t>MyEtherWallet</a:t>
            </a:r>
          </a:p>
        </p:txBody>
      </p:sp>
      <p:grpSp>
        <p:nvGrpSpPr>
          <p:cNvPr id="3" name="object 3"/>
          <p:cNvGrpSpPr/>
          <p:nvPr/>
        </p:nvGrpSpPr>
        <p:grpSpPr>
          <a:xfrm>
            <a:off x="722376" y="1350263"/>
            <a:ext cx="10967085" cy="5507990"/>
            <a:chOff x="722376" y="1350263"/>
            <a:chExt cx="10967085" cy="5507990"/>
          </a:xfrm>
        </p:grpSpPr>
        <p:pic>
          <p:nvPicPr>
            <p:cNvPr id="4" name="object 4"/>
            <p:cNvPicPr/>
            <p:nvPr/>
          </p:nvPicPr>
          <p:blipFill>
            <a:blip r:embed="rId2" cstate="print"/>
            <a:stretch>
              <a:fillRect/>
            </a:stretch>
          </p:blipFill>
          <p:spPr>
            <a:xfrm>
              <a:off x="722376" y="1350263"/>
              <a:ext cx="10966704" cy="5507736"/>
            </a:xfrm>
            <a:prstGeom prst="rect">
              <a:avLst/>
            </a:prstGeom>
          </p:spPr>
        </p:pic>
        <p:pic>
          <p:nvPicPr>
            <p:cNvPr id="5" name="object 5"/>
            <p:cNvPicPr/>
            <p:nvPr/>
          </p:nvPicPr>
          <p:blipFill>
            <a:blip r:embed="rId3" cstate="print"/>
            <a:stretch>
              <a:fillRect/>
            </a:stretch>
          </p:blipFill>
          <p:spPr>
            <a:xfrm>
              <a:off x="914400" y="1542287"/>
              <a:ext cx="10384536" cy="5184648"/>
            </a:xfrm>
            <a:prstGeom prst="rect">
              <a:avLst/>
            </a:prstGeom>
          </p:spPr>
        </p:pic>
      </p:grpSp>
      <p:sp>
        <p:nvSpPr>
          <p:cNvPr id="6" name="object 6"/>
          <p:cNvSpPr txBox="1"/>
          <p:nvPr/>
        </p:nvSpPr>
        <p:spPr>
          <a:xfrm>
            <a:off x="916939" y="844802"/>
            <a:ext cx="4685030" cy="45212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800" spc="-15" dirty="0">
                <a:latin typeface="Calibri"/>
                <a:cs typeface="Calibri"/>
              </a:rPr>
              <a:t>Contracts</a:t>
            </a:r>
            <a:r>
              <a:rPr sz="2800" spc="-5" dirty="0">
                <a:latin typeface="Calibri"/>
                <a:cs typeface="Calibri"/>
              </a:rPr>
              <a:t> </a:t>
            </a:r>
            <a:r>
              <a:rPr sz="2800" spc="-10" dirty="0">
                <a:latin typeface="Calibri"/>
                <a:cs typeface="Calibri"/>
              </a:rPr>
              <a:t>tab:</a:t>
            </a:r>
            <a:r>
              <a:rPr sz="2800" dirty="0">
                <a:latin typeface="Calibri"/>
                <a:cs typeface="Calibri"/>
              </a:rPr>
              <a:t> </a:t>
            </a:r>
            <a:r>
              <a:rPr sz="2800" spc="-10" dirty="0">
                <a:latin typeface="Calibri"/>
                <a:cs typeface="Calibri"/>
              </a:rPr>
              <a:t>Deploy</a:t>
            </a:r>
            <a:r>
              <a:rPr sz="2800" spc="-5" dirty="0">
                <a:latin typeface="Calibri"/>
                <a:cs typeface="Calibri"/>
              </a:rPr>
              <a:t> </a:t>
            </a:r>
            <a:r>
              <a:rPr sz="2800" spc="-15" dirty="0">
                <a:latin typeface="Calibri"/>
                <a:cs typeface="Calibri"/>
              </a:rPr>
              <a:t>Contract</a:t>
            </a:r>
            <a:endParaRPr sz="2800">
              <a:latin typeface="Calibri"/>
              <a:cs typeface="Calibri"/>
            </a:endParaRPr>
          </a:p>
        </p:txBody>
      </p:sp>
      <p:sp>
        <p:nvSpPr>
          <p:cNvPr id="7" name="object 7"/>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27</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88621"/>
            <a:ext cx="1386840" cy="695960"/>
          </a:xfrm>
          <a:prstGeom prst="rect">
            <a:avLst/>
          </a:prstGeom>
        </p:spPr>
        <p:txBody>
          <a:bodyPr vert="horz" wrap="square" lIns="0" tIns="12700" rIns="0" bIns="0" rtlCol="0">
            <a:spAutoFit/>
          </a:bodyPr>
          <a:lstStyle/>
          <a:p>
            <a:pPr marL="12700">
              <a:lnSpc>
                <a:spcPct val="100000"/>
              </a:lnSpc>
              <a:spcBef>
                <a:spcPts val="100"/>
              </a:spcBef>
            </a:pPr>
            <a:r>
              <a:rPr spc="-95" dirty="0"/>
              <a:t>R</a:t>
            </a:r>
            <a:r>
              <a:rPr dirty="0"/>
              <a:t>e</a:t>
            </a:r>
            <a:r>
              <a:rPr spc="-10" dirty="0"/>
              <a:t>m</a:t>
            </a:r>
            <a:r>
              <a:rPr dirty="0"/>
              <a:t>ix</a:t>
            </a:r>
          </a:p>
        </p:txBody>
      </p:sp>
      <p:sp>
        <p:nvSpPr>
          <p:cNvPr id="3" name="object 3"/>
          <p:cNvSpPr txBox="1"/>
          <p:nvPr/>
        </p:nvSpPr>
        <p:spPr>
          <a:xfrm>
            <a:off x="916939" y="1113027"/>
            <a:ext cx="5078095" cy="45212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800" spc="-35" dirty="0">
                <a:latin typeface="Calibri"/>
                <a:cs typeface="Calibri"/>
              </a:rPr>
              <a:t>Type</a:t>
            </a:r>
            <a:r>
              <a:rPr sz="2800" spc="-20" dirty="0">
                <a:latin typeface="Calibri"/>
                <a:cs typeface="Calibri"/>
              </a:rPr>
              <a:t> </a:t>
            </a:r>
            <a:r>
              <a:rPr sz="2800" spc="-10" dirty="0">
                <a:latin typeface="Calibri"/>
                <a:cs typeface="Calibri"/>
              </a:rPr>
              <a:t>your</a:t>
            </a:r>
            <a:r>
              <a:rPr sz="2800" spc="-20" dirty="0">
                <a:latin typeface="Calibri"/>
                <a:cs typeface="Calibri"/>
              </a:rPr>
              <a:t> </a:t>
            </a:r>
            <a:r>
              <a:rPr sz="2800" spc="-15" dirty="0">
                <a:latin typeface="Calibri"/>
                <a:cs typeface="Calibri"/>
              </a:rPr>
              <a:t>contract </a:t>
            </a:r>
            <a:r>
              <a:rPr sz="2800" spc="-5" dirty="0">
                <a:latin typeface="Calibri"/>
                <a:cs typeface="Calibri"/>
              </a:rPr>
              <a:t>and</a:t>
            </a:r>
            <a:r>
              <a:rPr sz="2800" spc="-10" dirty="0">
                <a:latin typeface="Calibri"/>
                <a:cs typeface="Calibri"/>
              </a:rPr>
              <a:t> </a:t>
            </a:r>
            <a:r>
              <a:rPr sz="2800" spc="-5" dirty="0">
                <a:latin typeface="Calibri"/>
                <a:cs typeface="Calibri"/>
              </a:rPr>
              <a:t>compile</a:t>
            </a:r>
            <a:r>
              <a:rPr sz="2800" spc="-20" dirty="0">
                <a:latin typeface="Calibri"/>
                <a:cs typeface="Calibri"/>
              </a:rPr>
              <a:t> </a:t>
            </a:r>
            <a:r>
              <a:rPr sz="2800" spc="-5" dirty="0">
                <a:latin typeface="Calibri"/>
                <a:cs typeface="Calibri"/>
              </a:rPr>
              <a:t>it</a:t>
            </a:r>
            <a:endParaRPr sz="2800">
              <a:latin typeface="Calibri"/>
              <a:cs typeface="Calibri"/>
            </a:endParaRPr>
          </a:p>
        </p:txBody>
      </p:sp>
      <p:pic>
        <p:nvPicPr>
          <p:cNvPr id="4" name="object 4"/>
          <p:cNvPicPr/>
          <p:nvPr/>
        </p:nvPicPr>
        <p:blipFill>
          <a:blip r:embed="rId2" cstate="print"/>
          <a:stretch>
            <a:fillRect/>
          </a:stretch>
        </p:blipFill>
        <p:spPr>
          <a:xfrm>
            <a:off x="137160" y="2325623"/>
            <a:ext cx="11823192" cy="3017520"/>
          </a:xfrm>
          <a:prstGeom prst="rect">
            <a:avLst/>
          </a:prstGeom>
        </p:spPr>
      </p:pic>
      <p:sp>
        <p:nvSpPr>
          <p:cNvPr id="5" name="object 5"/>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28</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409957"/>
            <a:ext cx="8821420" cy="695960"/>
          </a:xfrm>
          <a:prstGeom prst="rect">
            <a:avLst/>
          </a:prstGeom>
        </p:spPr>
        <p:txBody>
          <a:bodyPr vert="horz" wrap="square" lIns="0" tIns="12700" rIns="0" bIns="0" rtlCol="0">
            <a:spAutoFit/>
          </a:bodyPr>
          <a:lstStyle/>
          <a:p>
            <a:pPr marL="12700">
              <a:lnSpc>
                <a:spcPct val="100000"/>
              </a:lnSpc>
              <a:spcBef>
                <a:spcPts val="100"/>
              </a:spcBef>
            </a:pPr>
            <a:r>
              <a:rPr spc="-5" dirty="0"/>
              <a:t>Use which</a:t>
            </a:r>
            <a:r>
              <a:rPr dirty="0"/>
              <a:t> </a:t>
            </a:r>
            <a:r>
              <a:rPr spc="-15" dirty="0"/>
              <a:t>tool</a:t>
            </a:r>
            <a:r>
              <a:rPr spc="5" dirty="0"/>
              <a:t> </a:t>
            </a:r>
            <a:r>
              <a:rPr spc="-40" dirty="0"/>
              <a:t>for</a:t>
            </a:r>
            <a:r>
              <a:rPr spc="-5" dirty="0"/>
              <a:t> </a:t>
            </a:r>
            <a:r>
              <a:rPr spc="-15" dirty="0"/>
              <a:t>what</a:t>
            </a:r>
            <a:r>
              <a:rPr spc="5" dirty="0"/>
              <a:t> </a:t>
            </a:r>
            <a:r>
              <a:rPr spc="-5" dirty="0"/>
              <a:t>purpose?</a:t>
            </a:r>
            <a:r>
              <a:rPr dirty="0"/>
              <a:t> </a:t>
            </a:r>
            <a:r>
              <a:rPr spc="-5" dirty="0"/>
              <a:t>(1/2)</a:t>
            </a:r>
          </a:p>
        </p:txBody>
      </p:sp>
      <p:sp>
        <p:nvSpPr>
          <p:cNvPr id="3" name="object 3"/>
          <p:cNvSpPr txBox="1"/>
          <p:nvPr/>
        </p:nvSpPr>
        <p:spPr>
          <a:xfrm>
            <a:off x="916939" y="1444412"/>
            <a:ext cx="9232265" cy="4984750"/>
          </a:xfrm>
          <a:prstGeom prst="rect">
            <a:avLst/>
          </a:prstGeom>
        </p:spPr>
        <p:txBody>
          <a:bodyPr vert="horz" wrap="square" lIns="0" tIns="46990" rIns="0" bIns="0" rtlCol="0">
            <a:spAutoFit/>
          </a:bodyPr>
          <a:lstStyle/>
          <a:p>
            <a:pPr marL="241300" indent="-228600">
              <a:lnSpc>
                <a:spcPct val="100000"/>
              </a:lnSpc>
              <a:spcBef>
                <a:spcPts val="370"/>
              </a:spcBef>
              <a:buFont typeface="Arial MT"/>
              <a:buChar char="•"/>
              <a:tabLst>
                <a:tab pos="241300" algn="l"/>
              </a:tabLst>
            </a:pPr>
            <a:r>
              <a:rPr sz="2800" dirty="0">
                <a:latin typeface="Calibri"/>
                <a:cs typeface="Calibri"/>
              </a:rPr>
              <a:t>Use</a:t>
            </a:r>
            <a:r>
              <a:rPr sz="2800" spc="-15" dirty="0">
                <a:latin typeface="Calibri"/>
                <a:cs typeface="Calibri"/>
              </a:rPr>
              <a:t> </a:t>
            </a:r>
            <a:r>
              <a:rPr sz="2800" spc="-10" dirty="0">
                <a:latin typeface="Calibri"/>
                <a:cs typeface="Calibri"/>
              </a:rPr>
              <a:t>Geth </a:t>
            </a:r>
            <a:r>
              <a:rPr sz="2800" spc="-25" dirty="0">
                <a:latin typeface="Calibri"/>
                <a:cs typeface="Calibri"/>
              </a:rPr>
              <a:t>for</a:t>
            </a:r>
            <a:r>
              <a:rPr sz="2800" spc="-10" dirty="0">
                <a:latin typeface="Calibri"/>
                <a:cs typeface="Calibri"/>
              </a:rPr>
              <a:t> everything?</a:t>
            </a:r>
            <a:endParaRPr sz="2800">
              <a:latin typeface="Calibri"/>
              <a:cs typeface="Calibri"/>
            </a:endParaRPr>
          </a:p>
          <a:p>
            <a:pPr marL="698500" lvl="1" indent="-228600">
              <a:lnSpc>
                <a:spcPct val="100000"/>
              </a:lnSpc>
              <a:spcBef>
                <a:spcPts val="229"/>
              </a:spcBef>
              <a:buFont typeface="Arial MT"/>
              <a:buChar char="•"/>
              <a:tabLst>
                <a:tab pos="698500" algn="l"/>
              </a:tabLst>
            </a:pPr>
            <a:r>
              <a:rPr sz="2400" spc="-15" dirty="0">
                <a:latin typeface="Calibri"/>
                <a:cs typeface="Calibri"/>
              </a:rPr>
              <a:t>Powerful</a:t>
            </a:r>
            <a:r>
              <a:rPr sz="2400" spc="-25" dirty="0">
                <a:latin typeface="Calibri"/>
                <a:cs typeface="Calibri"/>
              </a:rPr>
              <a:t> </a:t>
            </a:r>
            <a:r>
              <a:rPr sz="2400" dirty="0">
                <a:latin typeface="Calibri"/>
                <a:cs typeface="Calibri"/>
              </a:rPr>
              <a:t>but</a:t>
            </a:r>
            <a:r>
              <a:rPr sz="2400" spc="-20" dirty="0">
                <a:latin typeface="Calibri"/>
                <a:cs typeface="Calibri"/>
              </a:rPr>
              <a:t> </a:t>
            </a:r>
            <a:r>
              <a:rPr sz="2400" spc="-5" dirty="0">
                <a:latin typeface="Calibri"/>
                <a:cs typeface="Calibri"/>
              </a:rPr>
              <a:t>command-line</a:t>
            </a:r>
            <a:r>
              <a:rPr sz="2400" spc="-10" dirty="0">
                <a:latin typeface="Calibri"/>
                <a:cs typeface="Calibri"/>
              </a:rPr>
              <a:t> </a:t>
            </a:r>
            <a:r>
              <a:rPr sz="2400" spc="-5" dirty="0">
                <a:latin typeface="Calibri"/>
                <a:cs typeface="Calibri"/>
              </a:rPr>
              <a:t>only</a:t>
            </a:r>
            <a:endParaRPr sz="2400">
              <a:latin typeface="Calibri"/>
              <a:cs typeface="Calibri"/>
            </a:endParaRPr>
          </a:p>
          <a:p>
            <a:pPr lvl="1">
              <a:lnSpc>
                <a:spcPct val="100000"/>
              </a:lnSpc>
              <a:spcBef>
                <a:spcPts val="5"/>
              </a:spcBef>
              <a:buFont typeface="Arial MT"/>
              <a:buChar char="•"/>
            </a:pPr>
            <a:endParaRPr sz="3050">
              <a:latin typeface="Calibri"/>
              <a:cs typeface="Calibri"/>
            </a:endParaRPr>
          </a:p>
          <a:p>
            <a:pPr marL="241300" indent="-228600">
              <a:lnSpc>
                <a:spcPct val="100000"/>
              </a:lnSpc>
              <a:buFont typeface="Arial MT"/>
              <a:buChar char="•"/>
              <a:tabLst>
                <a:tab pos="241300" algn="l"/>
              </a:tabLst>
            </a:pPr>
            <a:r>
              <a:rPr sz="2800" spc="-10" dirty="0">
                <a:latin typeface="Calibri"/>
                <a:cs typeface="Calibri"/>
              </a:rPr>
              <a:t>What</a:t>
            </a:r>
            <a:r>
              <a:rPr sz="2800" spc="-15" dirty="0">
                <a:latin typeface="Calibri"/>
                <a:cs typeface="Calibri"/>
              </a:rPr>
              <a:t> </a:t>
            </a:r>
            <a:r>
              <a:rPr sz="2800" spc="-5" dirty="0">
                <a:latin typeface="Calibri"/>
                <a:cs typeface="Calibri"/>
              </a:rPr>
              <a:t>should</a:t>
            </a:r>
            <a:r>
              <a:rPr sz="2800" spc="-10" dirty="0">
                <a:latin typeface="Calibri"/>
                <a:cs typeface="Calibri"/>
              </a:rPr>
              <a:t> </a:t>
            </a:r>
            <a:r>
              <a:rPr sz="2800" dirty="0">
                <a:latin typeface="Calibri"/>
                <a:cs typeface="Calibri"/>
              </a:rPr>
              <a:t>I</a:t>
            </a:r>
            <a:r>
              <a:rPr sz="2800" spc="-20" dirty="0">
                <a:latin typeface="Calibri"/>
                <a:cs typeface="Calibri"/>
              </a:rPr>
              <a:t> </a:t>
            </a:r>
            <a:r>
              <a:rPr sz="2800" spc="-5" dirty="0">
                <a:latin typeface="Calibri"/>
                <a:cs typeface="Calibri"/>
              </a:rPr>
              <a:t>use?</a:t>
            </a:r>
            <a:endParaRPr sz="2800">
              <a:latin typeface="Calibri"/>
              <a:cs typeface="Calibri"/>
            </a:endParaRPr>
          </a:p>
          <a:p>
            <a:pPr marL="698500" lvl="1" indent="-228600">
              <a:lnSpc>
                <a:spcPct val="100000"/>
              </a:lnSpc>
              <a:spcBef>
                <a:spcPts val="234"/>
              </a:spcBef>
              <a:buFont typeface="Arial MT"/>
              <a:buChar char="•"/>
              <a:tabLst>
                <a:tab pos="698500" algn="l"/>
              </a:tabLst>
            </a:pPr>
            <a:r>
              <a:rPr sz="2400" spc="-5" dirty="0">
                <a:latin typeface="Calibri"/>
                <a:cs typeface="Calibri"/>
              </a:rPr>
              <a:t>As</a:t>
            </a:r>
            <a:r>
              <a:rPr sz="2400" spc="-15" dirty="0">
                <a:latin typeface="Calibri"/>
                <a:cs typeface="Calibri"/>
              </a:rPr>
              <a:t> </a:t>
            </a:r>
            <a:r>
              <a:rPr sz="2400" dirty="0">
                <a:latin typeface="Calibri"/>
                <a:cs typeface="Calibri"/>
              </a:rPr>
              <a:t>a</a:t>
            </a:r>
            <a:r>
              <a:rPr sz="2400" spc="-10" dirty="0">
                <a:latin typeface="Calibri"/>
                <a:cs typeface="Calibri"/>
              </a:rPr>
              <a:t> starting</a:t>
            </a:r>
            <a:r>
              <a:rPr sz="2400" spc="-15" dirty="0">
                <a:latin typeface="Calibri"/>
                <a:cs typeface="Calibri"/>
              </a:rPr>
              <a:t> </a:t>
            </a:r>
            <a:r>
              <a:rPr sz="2400" spc="-10" dirty="0">
                <a:latin typeface="Calibri"/>
                <a:cs typeface="Calibri"/>
              </a:rPr>
              <a:t>point</a:t>
            </a:r>
            <a:r>
              <a:rPr sz="2400" spc="-15" dirty="0">
                <a:latin typeface="Calibri"/>
                <a:cs typeface="Calibri"/>
              </a:rPr>
              <a:t> </a:t>
            </a:r>
            <a:r>
              <a:rPr sz="2400" spc="-20" dirty="0">
                <a:latin typeface="Calibri"/>
                <a:cs typeface="Calibri"/>
              </a:rPr>
              <a:t>for</a:t>
            </a:r>
            <a:r>
              <a:rPr sz="2400" spc="-5" dirty="0">
                <a:latin typeface="Calibri"/>
                <a:cs typeface="Calibri"/>
              </a:rPr>
              <a:t> developing</a:t>
            </a:r>
            <a:r>
              <a:rPr sz="2400" spc="-15" dirty="0">
                <a:latin typeface="Calibri"/>
                <a:cs typeface="Calibri"/>
              </a:rPr>
              <a:t> contracts </a:t>
            </a:r>
            <a:r>
              <a:rPr sz="2400" dirty="0">
                <a:latin typeface="Calibri"/>
                <a:cs typeface="Calibri"/>
              </a:rPr>
              <a:t>–</a:t>
            </a:r>
            <a:r>
              <a:rPr sz="2400" spc="-10" dirty="0">
                <a:latin typeface="Calibri"/>
                <a:cs typeface="Calibri"/>
              </a:rPr>
              <a:t> mostly</a:t>
            </a:r>
            <a:r>
              <a:rPr sz="2400" spc="-5" dirty="0">
                <a:latin typeface="Calibri"/>
                <a:cs typeface="Calibri"/>
              </a:rPr>
              <a:t> </a:t>
            </a:r>
            <a:r>
              <a:rPr sz="2400" spc="-10" dirty="0">
                <a:latin typeface="Calibri"/>
                <a:cs typeface="Calibri"/>
              </a:rPr>
              <a:t>Remix</a:t>
            </a:r>
            <a:endParaRPr sz="2400">
              <a:latin typeface="Calibri"/>
              <a:cs typeface="Calibri"/>
            </a:endParaRPr>
          </a:p>
          <a:p>
            <a:pPr lvl="1">
              <a:lnSpc>
                <a:spcPct val="100000"/>
              </a:lnSpc>
              <a:buFont typeface="Arial MT"/>
              <a:buChar char="•"/>
            </a:pPr>
            <a:endParaRPr sz="3050">
              <a:latin typeface="Calibri"/>
              <a:cs typeface="Calibri"/>
            </a:endParaRPr>
          </a:p>
          <a:p>
            <a:pPr marL="241300" marR="5529580" indent="-241300" algn="r">
              <a:lnSpc>
                <a:spcPct val="100000"/>
              </a:lnSpc>
              <a:spcBef>
                <a:spcPts val="5"/>
              </a:spcBef>
              <a:buFont typeface="Arial MT"/>
              <a:buChar char="•"/>
              <a:tabLst>
                <a:tab pos="241300" algn="l"/>
              </a:tabLst>
            </a:pPr>
            <a:r>
              <a:rPr sz="2800" spc="-10" dirty="0">
                <a:latin typeface="Calibri"/>
                <a:cs typeface="Calibri"/>
              </a:rPr>
              <a:t>What</a:t>
            </a:r>
            <a:r>
              <a:rPr sz="2800" spc="-15" dirty="0">
                <a:latin typeface="Calibri"/>
                <a:cs typeface="Calibri"/>
              </a:rPr>
              <a:t> </a:t>
            </a:r>
            <a:r>
              <a:rPr sz="2800" spc="-5" dirty="0">
                <a:latin typeface="Calibri"/>
                <a:cs typeface="Calibri"/>
              </a:rPr>
              <a:t>cannot</a:t>
            </a:r>
            <a:r>
              <a:rPr sz="2800" spc="-10" dirty="0">
                <a:latin typeface="Calibri"/>
                <a:cs typeface="Calibri"/>
              </a:rPr>
              <a:t> </a:t>
            </a:r>
            <a:r>
              <a:rPr sz="2800" spc="-15" dirty="0">
                <a:latin typeface="Calibri"/>
                <a:cs typeface="Calibri"/>
              </a:rPr>
              <a:t>Remix</a:t>
            </a:r>
            <a:r>
              <a:rPr sz="2800" spc="-10" dirty="0">
                <a:latin typeface="Calibri"/>
                <a:cs typeface="Calibri"/>
              </a:rPr>
              <a:t> </a:t>
            </a:r>
            <a:r>
              <a:rPr sz="2800" spc="-5" dirty="0">
                <a:latin typeface="Calibri"/>
                <a:cs typeface="Calibri"/>
              </a:rPr>
              <a:t>do?</a:t>
            </a:r>
            <a:endParaRPr sz="2800">
              <a:latin typeface="Calibri"/>
              <a:cs typeface="Calibri"/>
            </a:endParaRPr>
          </a:p>
          <a:p>
            <a:pPr marL="228600" marR="5455920" lvl="1" indent="-228600" algn="r">
              <a:lnSpc>
                <a:spcPct val="100000"/>
              </a:lnSpc>
              <a:spcBef>
                <a:spcPts val="229"/>
              </a:spcBef>
              <a:buFont typeface="Arial MT"/>
              <a:buChar char="•"/>
              <a:tabLst>
                <a:tab pos="228600" algn="l"/>
              </a:tabLst>
            </a:pPr>
            <a:r>
              <a:rPr sz="2400" spc="-10" dirty="0">
                <a:latin typeface="Calibri"/>
                <a:cs typeface="Calibri"/>
              </a:rPr>
              <a:t>Configure</a:t>
            </a:r>
            <a:r>
              <a:rPr sz="2400" spc="-15" dirty="0">
                <a:latin typeface="Calibri"/>
                <a:cs typeface="Calibri"/>
              </a:rPr>
              <a:t> </a:t>
            </a:r>
            <a:r>
              <a:rPr sz="2400" spc="-5" dirty="0">
                <a:latin typeface="Calibri"/>
                <a:cs typeface="Calibri"/>
              </a:rPr>
              <a:t>the</a:t>
            </a:r>
            <a:r>
              <a:rPr sz="2400" spc="-10" dirty="0">
                <a:latin typeface="Calibri"/>
                <a:cs typeface="Calibri"/>
              </a:rPr>
              <a:t> blockchain</a:t>
            </a:r>
            <a:endParaRPr sz="2400">
              <a:latin typeface="Calibri"/>
              <a:cs typeface="Calibri"/>
            </a:endParaRPr>
          </a:p>
          <a:p>
            <a:pPr marL="698500" marR="5080" lvl="1" indent="-228600">
              <a:lnSpc>
                <a:spcPts val="2590"/>
              </a:lnSpc>
              <a:spcBef>
                <a:spcPts val="545"/>
              </a:spcBef>
              <a:buFont typeface="Arial MT"/>
              <a:buChar char="•"/>
              <a:tabLst>
                <a:tab pos="698500" algn="l"/>
              </a:tabLst>
            </a:pPr>
            <a:r>
              <a:rPr sz="2400" spc="-20" dirty="0">
                <a:latin typeface="Calibri"/>
                <a:cs typeface="Calibri"/>
              </a:rPr>
              <a:t>Create</a:t>
            </a:r>
            <a:r>
              <a:rPr sz="2400" dirty="0">
                <a:latin typeface="Calibri"/>
                <a:cs typeface="Calibri"/>
              </a:rPr>
              <a:t> </a:t>
            </a:r>
            <a:r>
              <a:rPr sz="2400" spc="-10" dirty="0">
                <a:latin typeface="Calibri"/>
                <a:cs typeface="Calibri"/>
              </a:rPr>
              <a:t>real (non-test)</a:t>
            </a:r>
            <a:r>
              <a:rPr sz="2400" spc="-5" dirty="0">
                <a:latin typeface="Calibri"/>
                <a:cs typeface="Calibri"/>
              </a:rPr>
              <a:t> </a:t>
            </a:r>
            <a:r>
              <a:rPr sz="2400" dirty="0">
                <a:latin typeface="Calibri"/>
                <a:cs typeface="Calibri"/>
              </a:rPr>
              <a:t>user</a:t>
            </a:r>
            <a:r>
              <a:rPr sz="2400" spc="-5" dirty="0">
                <a:latin typeface="Calibri"/>
                <a:cs typeface="Calibri"/>
              </a:rPr>
              <a:t> </a:t>
            </a:r>
            <a:r>
              <a:rPr sz="2400" spc="-10" dirty="0">
                <a:latin typeface="Calibri"/>
                <a:cs typeface="Calibri"/>
              </a:rPr>
              <a:t>accounts</a:t>
            </a:r>
            <a:r>
              <a:rPr sz="2400" spc="-5" dirty="0">
                <a:latin typeface="Calibri"/>
                <a:cs typeface="Calibri"/>
              </a:rPr>
              <a:t> </a:t>
            </a:r>
            <a:r>
              <a:rPr sz="2400" dirty="0">
                <a:latin typeface="Calibri"/>
                <a:cs typeface="Calibri"/>
              </a:rPr>
              <a:t>and</a:t>
            </a:r>
            <a:r>
              <a:rPr sz="2400" spc="-5" dirty="0">
                <a:latin typeface="Calibri"/>
                <a:cs typeface="Calibri"/>
              </a:rPr>
              <a:t> </a:t>
            </a:r>
            <a:r>
              <a:rPr sz="2400" spc="-20" dirty="0">
                <a:latin typeface="Calibri"/>
                <a:cs typeface="Calibri"/>
              </a:rPr>
              <a:t>transfer</a:t>
            </a:r>
            <a:r>
              <a:rPr sz="2400" dirty="0">
                <a:latin typeface="Calibri"/>
                <a:cs typeface="Calibri"/>
              </a:rPr>
              <a:t> funds</a:t>
            </a:r>
            <a:r>
              <a:rPr sz="2400" spc="-10" dirty="0">
                <a:latin typeface="Calibri"/>
                <a:cs typeface="Calibri"/>
              </a:rPr>
              <a:t> </a:t>
            </a:r>
            <a:r>
              <a:rPr sz="2400" spc="-5" dirty="0">
                <a:latin typeface="Calibri"/>
                <a:cs typeface="Calibri"/>
              </a:rPr>
              <a:t>between </a:t>
            </a:r>
            <a:r>
              <a:rPr sz="2400" dirty="0">
                <a:latin typeface="Calibri"/>
                <a:cs typeface="Calibri"/>
              </a:rPr>
              <a:t>user </a:t>
            </a:r>
            <a:r>
              <a:rPr sz="2400" spc="-525" dirty="0">
                <a:latin typeface="Calibri"/>
                <a:cs typeface="Calibri"/>
              </a:rPr>
              <a:t> </a:t>
            </a:r>
            <a:r>
              <a:rPr sz="2400" spc="-10" dirty="0">
                <a:latin typeface="Calibri"/>
                <a:cs typeface="Calibri"/>
              </a:rPr>
              <a:t>accounts</a:t>
            </a:r>
            <a:endParaRPr sz="2400">
              <a:latin typeface="Calibri"/>
              <a:cs typeface="Calibri"/>
            </a:endParaRPr>
          </a:p>
          <a:p>
            <a:pPr marL="698500" lvl="1" indent="-228600">
              <a:lnSpc>
                <a:spcPct val="100000"/>
              </a:lnSpc>
              <a:spcBef>
                <a:spcPts val="204"/>
              </a:spcBef>
              <a:buFont typeface="Arial MT"/>
              <a:buChar char="•"/>
              <a:tabLst>
                <a:tab pos="698500" algn="l"/>
              </a:tabLst>
            </a:pPr>
            <a:r>
              <a:rPr sz="2400" spc="-10" dirty="0">
                <a:latin typeface="Calibri"/>
                <a:cs typeface="Calibri"/>
              </a:rPr>
              <a:t>Monitor</a:t>
            </a:r>
            <a:r>
              <a:rPr sz="2400" spc="-25" dirty="0">
                <a:latin typeface="Calibri"/>
                <a:cs typeface="Calibri"/>
              </a:rPr>
              <a:t> </a:t>
            </a:r>
            <a:r>
              <a:rPr sz="2400" spc="-5" dirty="0">
                <a:latin typeface="Calibri"/>
                <a:cs typeface="Calibri"/>
              </a:rPr>
              <a:t>the</a:t>
            </a:r>
            <a:r>
              <a:rPr sz="2400" spc="-15" dirty="0">
                <a:latin typeface="Calibri"/>
                <a:cs typeface="Calibri"/>
              </a:rPr>
              <a:t> execution</a:t>
            </a:r>
            <a:endParaRPr sz="2400">
              <a:latin typeface="Calibri"/>
              <a:cs typeface="Calibri"/>
            </a:endParaRPr>
          </a:p>
          <a:p>
            <a:pPr marL="698500" lvl="1" indent="-228600">
              <a:lnSpc>
                <a:spcPct val="100000"/>
              </a:lnSpc>
              <a:spcBef>
                <a:spcPts val="215"/>
              </a:spcBef>
              <a:buFont typeface="Arial MT"/>
              <a:buChar char="•"/>
              <a:tabLst>
                <a:tab pos="698500" algn="l"/>
              </a:tabLst>
            </a:pPr>
            <a:r>
              <a:rPr sz="2400" spc="-5" dirty="0">
                <a:latin typeface="Calibri"/>
                <a:cs typeface="Calibri"/>
              </a:rPr>
              <a:t>Other</a:t>
            </a:r>
            <a:r>
              <a:rPr sz="2400" spc="-25" dirty="0">
                <a:latin typeface="Calibri"/>
                <a:cs typeface="Calibri"/>
              </a:rPr>
              <a:t> </a:t>
            </a:r>
            <a:r>
              <a:rPr sz="2400" spc="-5" dirty="0">
                <a:latin typeface="Calibri"/>
                <a:cs typeface="Calibri"/>
              </a:rPr>
              <a:t>advanced</a:t>
            </a:r>
            <a:r>
              <a:rPr sz="2400" spc="-25" dirty="0">
                <a:latin typeface="Calibri"/>
                <a:cs typeface="Calibri"/>
              </a:rPr>
              <a:t> </a:t>
            </a:r>
            <a:r>
              <a:rPr sz="2400" spc="-10" dirty="0">
                <a:latin typeface="Calibri"/>
                <a:cs typeface="Calibri"/>
              </a:rPr>
              <a:t>operations</a:t>
            </a:r>
            <a:endParaRPr sz="2400">
              <a:latin typeface="Calibri"/>
              <a:cs typeface="Calibri"/>
            </a:endParaRPr>
          </a:p>
        </p:txBody>
      </p:sp>
      <p:pic>
        <p:nvPicPr>
          <p:cNvPr id="4" name="object 4"/>
          <p:cNvPicPr/>
          <p:nvPr/>
        </p:nvPicPr>
        <p:blipFill>
          <a:blip r:embed="rId2" cstate="print"/>
          <a:stretch>
            <a:fillRect/>
          </a:stretch>
        </p:blipFill>
        <p:spPr>
          <a:xfrm>
            <a:off x="8769095" y="1505711"/>
            <a:ext cx="2584704" cy="2587752"/>
          </a:xfrm>
          <a:prstGeom prst="rect">
            <a:avLst/>
          </a:prstGeom>
        </p:spPr>
      </p:pic>
      <p:sp>
        <p:nvSpPr>
          <p:cNvPr id="5" name="object 5"/>
          <p:cNvSpPr txBox="1"/>
          <p:nvPr/>
        </p:nvSpPr>
        <p:spPr>
          <a:xfrm>
            <a:off x="11145202" y="6428920"/>
            <a:ext cx="153670" cy="211454"/>
          </a:xfrm>
          <a:prstGeom prst="rect">
            <a:avLst/>
          </a:prstGeom>
        </p:spPr>
        <p:txBody>
          <a:bodyPr vert="horz" wrap="square" lIns="0" tIns="5080" rIns="0" bIns="0" rtlCol="0">
            <a:spAutoFit/>
          </a:bodyPr>
          <a:lstStyle/>
          <a:p>
            <a:pPr marL="38100">
              <a:lnSpc>
                <a:spcPct val="100000"/>
              </a:lnSpc>
              <a:spcBef>
                <a:spcPts val="40"/>
              </a:spcBef>
            </a:pPr>
            <a:r>
              <a:rPr sz="1200" dirty="0">
                <a:solidFill>
                  <a:srgbClr val="898989"/>
                </a:solidFill>
                <a:latin typeface="Calibri"/>
                <a:cs typeface="Calibri"/>
              </a:rPr>
              <a:t>2</a:t>
            </a:r>
            <a:endParaRPr sz="1200">
              <a:latin typeface="Calibri"/>
              <a:cs typeface="Calibri"/>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0"/>
            <a:ext cx="10085070" cy="1332230"/>
          </a:xfrm>
          <a:prstGeom prst="rect">
            <a:avLst/>
          </a:prstGeom>
        </p:spPr>
        <p:txBody>
          <a:bodyPr vert="horz" wrap="square" lIns="0" tIns="140335" rIns="0" bIns="0" rtlCol="0">
            <a:spAutoFit/>
          </a:bodyPr>
          <a:lstStyle/>
          <a:p>
            <a:pPr marL="12700">
              <a:lnSpc>
                <a:spcPct val="100000"/>
              </a:lnSpc>
              <a:spcBef>
                <a:spcPts val="1105"/>
              </a:spcBef>
            </a:pPr>
            <a:r>
              <a:rPr spc="-25" dirty="0"/>
              <a:t>Remix</a:t>
            </a:r>
          </a:p>
          <a:p>
            <a:pPr marL="12700">
              <a:lnSpc>
                <a:spcPct val="100000"/>
              </a:lnSpc>
              <a:spcBef>
                <a:spcPts val="640"/>
              </a:spcBef>
            </a:pPr>
            <a:r>
              <a:rPr sz="2800" spc="-5" dirty="0"/>
              <a:t>Click</a:t>
            </a:r>
            <a:r>
              <a:rPr sz="2800" spc="10" dirty="0"/>
              <a:t> </a:t>
            </a:r>
            <a:r>
              <a:rPr sz="2800" dirty="0"/>
              <a:t>on</a:t>
            </a:r>
            <a:r>
              <a:rPr sz="2800" spc="-5" dirty="0"/>
              <a:t> </a:t>
            </a:r>
            <a:r>
              <a:rPr sz="2800" spc="-10" dirty="0"/>
              <a:t>Details</a:t>
            </a:r>
            <a:r>
              <a:rPr sz="2800" dirty="0"/>
              <a:t> </a:t>
            </a:r>
            <a:r>
              <a:rPr sz="2800" spc="-15" dirty="0"/>
              <a:t>Button:</a:t>
            </a:r>
            <a:r>
              <a:rPr sz="2800" spc="5" dirty="0"/>
              <a:t> </a:t>
            </a:r>
            <a:r>
              <a:rPr sz="2800" spc="-5" dirty="0"/>
              <a:t>access</a:t>
            </a:r>
            <a:r>
              <a:rPr sz="2800" spc="5" dirty="0"/>
              <a:t> </a:t>
            </a:r>
            <a:r>
              <a:rPr sz="2800" spc="-10" dirty="0"/>
              <a:t>ByteCode</a:t>
            </a:r>
            <a:r>
              <a:rPr sz="2800" spc="5" dirty="0"/>
              <a:t> </a:t>
            </a:r>
            <a:r>
              <a:rPr sz="2800" spc="-15" dirty="0"/>
              <a:t>to</a:t>
            </a:r>
            <a:r>
              <a:rPr sz="2800" spc="5" dirty="0"/>
              <a:t> </a:t>
            </a:r>
            <a:r>
              <a:rPr sz="2800" spc="-5" dirty="0"/>
              <a:t>import</a:t>
            </a:r>
            <a:r>
              <a:rPr sz="2800" spc="5" dirty="0"/>
              <a:t> </a:t>
            </a:r>
            <a:r>
              <a:rPr sz="2800" spc="-5" dirty="0"/>
              <a:t>it</a:t>
            </a:r>
            <a:r>
              <a:rPr sz="2800" spc="5" dirty="0"/>
              <a:t> </a:t>
            </a:r>
            <a:r>
              <a:rPr sz="2800" spc="-15" dirty="0"/>
              <a:t>to</a:t>
            </a:r>
            <a:r>
              <a:rPr sz="2800" spc="5" dirty="0"/>
              <a:t> </a:t>
            </a:r>
            <a:r>
              <a:rPr sz="2800" spc="-15" dirty="0"/>
              <a:t>MyEtherWallet</a:t>
            </a:r>
            <a:endParaRPr sz="2800"/>
          </a:p>
        </p:txBody>
      </p:sp>
      <p:pic>
        <p:nvPicPr>
          <p:cNvPr id="3" name="object 3"/>
          <p:cNvPicPr/>
          <p:nvPr/>
        </p:nvPicPr>
        <p:blipFill>
          <a:blip r:embed="rId2" cstate="print"/>
          <a:stretch>
            <a:fillRect/>
          </a:stretch>
        </p:blipFill>
        <p:spPr>
          <a:xfrm>
            <a:off x="179831" y="1423416"/>
            <a:ext cx="11506200" cy="4934712"/>
          </a:xfrm>
          <a:prstGeom prst="rect">
            <a:avLst/>
          </a:prstGeom>
        </p:spPr>
      </p:pic>
      <p:sp>
        <p:nvSpPr>
          <p:cNvPr id="4" name="object 4"/>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29</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130808"/>
            <a:ext cx="12189460" cy="5727700"/>
            <a:chOff x="0" y="1130808"/>
            <a:chExt cx="12189460" cy="5727700"/>
          </a:xfrm>
        </p:grpSpPr>
        <p:pic>
          <p:nvPicPr>
            <p:cNvPr id="3" name="object 3"/>
            <p:cNvPicPr/>
            <p:nvPr/>
          </p:nvPicPr>
          <p:blipFill>
            <a:blip r:embed="rId2" cstate="print"/>
            <a:stretch>
              <a:fillRect/>
            </a:stretch>
          </p:blipFill>
          <p:spPr>
            <a:xfrm>
              <a:off x="1380744" y="1130808"/>
              <a:ext cx="10808208" cy="4504944"/>
            </a:xfrm>
            <a:prstGeom prst="rect">
              <a:avLst/>
            </a:prstGeom>
          </p:spPr>
        </p:pic>
        <p:pic>
          <p:nvPicPr>
            <p:cNvPr id="4" name="object 4"/>
            <p:cNvPicPr/>
            <p:nvPr/>
          </p:nvPicPr>
          <p:blipFill>
            <a:blip r:embed="rId3" cstate="print"/>
            <a:stretch>
              <a:fillRect/>
            </a:stretch>
          </p:blipFill>
          <p:spPr>
            <a:xfrm>
              <a:off x="1575816" y="1325880"/>
              <a:ext cx="10518648" cy="3919728"/>
            </a:xfrm>
            <a:prstGeom prst="rect">
              <a:avLst/>
            </a:prstGeom>
          </p:spPr>
        </p:pic>
        <p:pic>
          <p:nvPicPr>
            <p:cNvPr id="5" name="object 5"/>
            <p:cNvPicPr/>
            <p:nvPr/>
          </p:nvPicPr>
          <p:blipFill>
            <a:blip r:embed="rId4" cstate="print"/>
            <a:stretch>
              <a:fillRect/>
            </a:stretch>
          </p:blipFill>
          <p:spPr>
            <a:xfrm>
              <a:off x="0" y="3541775"/>
              <a:ext cx="9427464" cy="3316224"/>
            </a:xfrm>
            <a:prstGeom prst="rect">
              <a:avLst/>
            </a:prstGeom>
          </p:spPr>
        </p:pic>
        <p:pic>
          <p:nvPicPr>
            <p:cNvPr id="6" name="object 6"/>
            <p:cNvPicPr/>
            <p:nvPr/>
          </p:nvPicPr>
          <p:blipFill>
            <a:blip r:embed="rId5" cstate="print"/>
            <a:stretch>
              <a:fillRect/>
            </a:stretch>
          </p:blipFill>
          <p:spPr>
            <a:xfrm>
              <a:off x="27432" y="3733800"/>
              <a:ext cx="9009888" cy="3069336"/>
            </a:xfrm>
            <a:prstGeom prst="rect">
              <a:avLst/>
            </a:prstGeom>
          </p:spPr>
        </p:pic>
        <p:sp>
          <p:nvSpPr>
            <p:cNvPr id="7" name="object 7"/>
            <p:cNvSpPr/>
            <p:nvPr/>
          </p:nvSpPr>
          <p:spPr>
            <a:xfrm>
              <a:off x="5731725" y="3574770"/>
              <a:ext cx="5819140" cy="2018030"/>
            </a:xfrm>
            <a:custGeom>
              <a:avLst/>
              <a:gdLst/>
              <a:ahLst/>
              <a:cxnLst/>
              <a:rect l="l" t="t" r="r" b="b"/>
              <a:pathLst>
                <a:path w="5819140" h="2018029">
                  <a:moveTo>
                    <a:pt x="134962" y="1855000"/>
                  </a:moveTo>
                  <a:lnTo>
                    <a:pt x="0" y="1991118"/>
                  </a:lnTo>
                  <a:lnTo>
                    <a:pt x="189877" y="2017421"/>
                  </a:lnTo>
                  <a:lnTo>
                    <a:pt x="174668" y="1972437"/>
                  </a:lnTo>
                  <a:lnTo>
                    <a:pt x="144513" y="1972437"/>
                  </a:lnTo>
                  <a:lnTo>
                    <a:pt x="126199" y="1918296"/>
                  </a:lnTo>
                  <a:lnTo>
                    <a:pt x="153269" y="1909145"/>
                  </a:lnTo>
                  <a:lnTo>
                    <a:pt x="134962" y="1855000"/>
                  </a:lnTo>
                  <a:close/>
                </a:path>
                <a:path w="5819140" h="2018029">
                  <a:moveTo>
                    <a:pt x="153269" y="1909145"/>
                  </a:moveTo>
                  <a:lnTo>
                    <a:pt x="126199" y="1918296"/>
                  </a:lnTo>
                  <a:lnTo>
                    <a:pt x="144513" y="1972437"/>
                  </a:lnTo>
                  <a:lnTo>
                    <a:pt x="171575" y="1963288"/>
                  </a:lnTo>
                  <a:lnTo>
                    <a:pt x="153269" y="1909145"/>
                  </a:lnTo>
                  <a:close/>
                </a:path>
                <a:path w="5819140" h="2018029">
                  <a:moveTo>
                    <a:pt x="171575" y="1963288"/>
                  </a:moveTo>
                  <a:lnTo>
                    <a:pt x="144513" y="1972437"/>
                  </a:lnTo>
                  <a:lnTo>
                    <a:pt x="174668" y="1972437"/>
                  </a:lnTo>
                  <a:lnTo>
                    <a:pt x="171575" y="1963288"/>
                  </a:lnTo>
                  <a:close/>
                </a:path>
                <a:path w="5819140" h="2018029">
                  <a:moveTo>
                    <a:pt x="5800636" y="0"/>
                  </a:moveTo>
                  <a:lnTo>
                    <a:pt x="153269" y="1909145"/>
                  </a:lnTo>
                  <a:lnTo>
                    <a:pt x="171575" y="1963288"/>
                  </a:lnTo>
                  <a:lnTo>
                    <a:pt x="5818936" y="54140"/>
                  </a:lnTo>
                  <a:lnTo>
                    <a:pt x="5800636" y="0"/>
                  </a:lnTo>
                  <a:close/>
                </a:path>
              </a:pathLst>
            </a:custGeom>
            <a:solidFill>
              <a:srgbClr val="FF0000"/>
            </a:solidFill>
          </p:spPr>
          <p:txBody>
            <a:bodyPr wrap="square" lIns="0" tIns="0" rIns="0" bIns="0" rtlCol="0"/>
            <a:lstStyle/>
            <a:p>
              <a:endParaRPr/>
            </a:p>
          </p:txBody>
        </p:sp>
      </p:grpSp>
      <p:sp>
        <p:nvSpPr>
          <p:cNvPr id="8" name="object 8"/>
          <p:cNvSpPr txBox="1">
            <a:spLocks noGrp="1"/>
          </p:cNvSpPr>
          <p:nvPr>
            <p:ph type="title"/>
          </p:nvPr>
        </p:nvSpPr>
        <p:spPr>
          <a:xfrm>
            <a:off x="916939" y="0"/>
            <a:ext cx="9537700" cy="1386840"/>
          </a:xfrm>
          <a:prstGeom prst="rect">
            <a:avLst/>
          </a:prstGeom>
        </p:spPr>
        <p:txBody>
          <a:bodyPr vert="horz" wrap="square" lIns="0" tIns="173990" rIns="0" bIns="0" rtlCol="0">
            <a:spAutoFit/>
          </a:bodyPr>
          <a:lstStyle/>
          <a:p>
            <a:pPr marL="12700">
              <a:lnSpc>
                <a:spcPct val="100000"/>
              </a:lnSpc>
              <a:spcBef>
                <a:spcPts val="1370"/>
              </a:spcBef>
            </a:pPr>
            <a:r>
              <a:rPr spc="-5" dirty="0"/>
              <a:t>Ganache</a:t>
            </a:r>
          </a:p>
          <a:p>
            <a:pPr marL="12700">
              <a:lnSpc>
                <a:spcPct val="100000"/>
              </a:lnSpc>
              <a:spcBef>
                <a:spcPts val="805"/>
              </a:spcBef>
            </a:pPr>
            <a:r>
              <a:rPr sz="2800" spc="-5" dirty="0"/>
              <a:t>Access</a:t>
            </a:r>
            <a:r>
              <a:rPr sz="2800" spc="5" dirty="0"/>
              <a:t> </a:t>
            </a:r>
            <a:r>
              <a:rPr sz="2800" spc="-10" dirty="0"/>
              <a:t>your</a:t>
            </a:r>
            <a:r>
              <a:rPr sz="2800" dirty="0"/>
              <a:t> </a:t>
            </a:r>
            <a:r>
              <a:rPr sz="2800" spc="-20" dirty="0"/>
              <a:t>private</a:t>
            </a:r>
            <a:r>
              <a:rPr sz="2800" spc="10" dirty="0"/>
              <a:t> </a:t>
            </a:r>
            <a:r>
              <a:rPr sz="2800" spc="-35" dirty="0"/>
              <a:t>key</a:t>
            </a:r>
            <a:r>
              <a:rPr sz="2800" spc="10" dirty="0"/>
              <a:t> </a:t>
            </a:r>
            <a:r>
              <a:rPr sz="2800" spc="-25" dirty="0"/>
              <a:t>for</a:t>
            </a:r>
            <a:r>
              <a:rPr sz="2800" spc="5" dirty="0"/>
              <a:t> </a:t>
            </a:r>
            <a:r>
              <a:rPr sz="2800" spc="-10" dirty="0"/>
              <a:t>signing</a:t>
            </a:r>
            <a:r>
              <a:rPr sz="2800" spc="5" dirty="0"/>
              <a:t> </a:t>
            </a:r>
            <a:r>
              <a:rPr sz="2800" spc="-10" dirty="0"/>
              <a:t>your</a:t>
            </a:r>
            <a:r>
              <a:rPr sz="2800" spc="-5" dirty="0"/>
              <a:t> </a:t>
            </a:r>
            <a:r>
              <a:rPr sz="2800" spc="-20" dirty="0"/>
              <a:t>contract</a:t>
            </a:r>
            <a:r>
              <a:rPr sz="2800" spc="10" dirty="0"/>
              <a:t> </a:t>
            </a:r>
            <a:r>
              <a:rPr sz="2800" spc="-5" dirty="0"/>
              <a:t>in</a:t>
            </a:r>
            <a:r>
              <a:rPr sz="2800" dirty="0"/>
              <a:t> </a:t>
            </a:r>
            <a:r>
              <a:rPr sz="2800" spc="-15" dirty="0"/>
              <a:t>MyEtherWallet.</a:t>
            </a:r>
            <a:endParaRPr sz="2800"/>
          </a:p>
        </p:txBody>
      </p:sp>
      <p:sp>
        <p:nvSpPr>
          <p:cNvPr id="9" name="object 9"/>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30</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05427" y="814322"/>
            <a:ext cx="2992755" cy="5826125"/>
          </a:xfrm>
          <a:prstGeom prst="rect">
            <a:avLst/>
          </a:prstGeom>
        </p:spPr>
        <p:txBody>
          <a:bodyPr vert="horz" wrap="square" lIns="0" tIns="63500" rIns="0" bIns="0" rtlCol="0">
            <a:spAutoFit/>
          </a:bodyPr>
          <a:lstStyle/>
          <a:p>
            <a:pPr marL="12700" marR="120014">
              <a:lnSpc>
                <a:spcPts val="3000"/>
              </a:lnSpc>
              <a:spcBef>
                <a:spcPts val="500"/>
              </a:spcBef>
              <a:buAutoNum type="arabicPeriod"/>
              <a:tabLst>
                <a:tab pos="361950" algn="l"/>
              </a:tabLst>
            </a:pPr>
            <a:r>
              <a:rPr sz="2800" spc="-25" dirty="0">
                <a:latin typeface="Calibri Light"/>
                <a:cs typeface="Calibri Light"/>
              </a:rPr>
              <a:t>Paste</a:t>
            </a:r>
            <a:r>
              <a:rPr sz="2800" spc="-5" dirty="0">
                <a:latin typeface="Calibri Light"/>
                <a:cs typeface="Calibri Light"/>
              </a:rPr>
              <a:t> the </a:t>
            </a:r>
            <a:r>
              <a:rPr sz="2800" dirty="0">
                <a:latin typeface="Calibri Light"/>
                <a:cs typeface="Calibri Light"/>
              </a:rPr>
              <a:t> </a:t>
            </a:r>
            <a:r>
              <a:rPr sz="2800" spc="-25" dirty="0">
                <a:latin typeface="Calibri Light"/>
                <a:cs typeface="Calibri Light"/>
              </a:rPr>
              <a:t>contract’s</a:t>
            </a:r>
            <a:r>
              <a:rPr sz="2800" spc="-20" dirty="0">
                <a:latin typeface="Calibri Light"/>
                <a:cs typeface="Calibri Light"/>
              </a:rPr>
              <a:t> </a:t>
            </a:r>
            <a:r>
              <a:rPr sz="2800" spc="-10" dirty="0">
                <a:latin typeface="Calibri Light"/>
                <a:cs typeface="Calibri Light"/>
              </a:rPr>
              <a:t>ByteCode </a:t>
            </a:r>
            <a:r>
              <a:rPr sz="2800" spc="-620" dirty="0">
                <a:latin typeface="Calibri Light"/>
                <a:cs typeface="Calibri Light"/>
              </a:rPr>
              <a:t> </a:t>
            </a:r>
            <a:r>
              <a:rPr sz="2800" spc="-15" dirty="0">
                <a:latin typeface="Calibri Light"/>
                <a:cs typeface="Calibri Light"/>
              </a:rPr>
              <a:t>from</a:t>
            </a:r>
            <a:r>
              <a:rPr sz="2800" spc="-10" dirty="0">
                <a:latin typeface="Calibri Light"/>
                <a:cs typeface="Calibri Light"/>
              </a:rPr>
              <a:t> </a:t>
            </a:r>
            <a:r>
              <a:rPr sz="2800" spc="-15" dirty="0">
                <a:latin typeface="Calibri Light"/>
                <a:cs typeface="Calibri Light"/>
              </a:rPr>
              <a:t>Remix</a:t>
            </a:r>
            <a:endParaRPr sz="2800">
              <a:latin typeface="Calibri Light"/>
              <a:cs typeface="Calibri Light"/>
            </a:endParaRPr>
          </a:p>
          <a:p>
            <a:pPr>
              <a:lnSpc>
                <a:spcPct val="100000"/>
              </a:lnSpc>
              <a:spcBef>
                <a:spcPts val="40"/>
              </a:spcBef>
              <a:buFont typeface="Calibri Light"/>
              <a:buAutoNum type="arabicPeriod"/>
            </a:pPr>
            <a:endParaRPr sz="2500">
              <a:latin typeface="Calibri Light"/>
              <a:cs typeface="Calibri Light"/>
            </a:endParaRPr>
          </a:p>
          <a:p>
            <a:pPr marL="12700" marR="614680">
              <a:lnSpc>
                <a:spcPts val="3000"/>
              </a:lnSpc>
              <a:spcBef>
                <a:spcPts val="5"/>
              </a:spcBef>
              <a:buAutoNum type="arabicPeriod"/>
              <a:tabLst>
                <a:tab pos="362585" algn="l"/>
              </a:tabLst>
            </a:pPr>
            <a:r>
              <a:rPr sz="2800" dirty="0">
                <a:latin typeface="Calibri Light"/>
                <a:cs typeface="Calibri Light"/>
              </a:rPr>
              <a:t>Gas </a:t>
            </a:r>
            <a:r>
              <a:rPr sz="2800" spc="-5" dirty="0">
                <a:latin typeface="Calibri Light"/>
                <a:cs typeface="Calibri Light"/>
              </a:rPr>
              <a:t>Limit will </a:t>
            </a:r>
            <a:r>
              <a:rPr sz="2800" dirty="0">
                <a:latin typeface="Calibri Light"/>
                <a:cs typeface="Calibri Light"/>
              </a:rPr>
              <a:t> </a:t>
            </a:r>
            <a:r>
              <a:rPr sz="2800" spc="-15" dirty="0">
                <a:latin typeface="Calibri Light"/>
                <a:cs typeface="Calibri Light"/>
              </a:rPr>
              <a:t>automatically </a:t>
            </a:r>
            <a:r>
              <a:rPr sz="2800" spc="-5" dirty="0">
                <a:latin typeface="Calibri Light"/>
                <a:cs typeface="Calibri Light"/>
              </a:rPr>
              <a:t>be </a:t>
            </a:r>
            <a:r>
              <a:rPr sz="2800" spc="-620" dirty="0">
                <a:latin typeface="Calibri Light"/>
                <a:cs typeface="Calibri Light"/>
              </a:rPr>
              <a:t> </a:t>
            </a:r>
            <a:r>
              <a:rPr sz="2800" spc="-15" dirty="0">
                <a:latin typeface="Calibri Light"/>
                <a:cs typeface="Calibri Light"/>
              </a:rPr>
              <a:t>calculated</a:t>
            </a:r>
            <a:endParaRPr sz="2800">
              <a:latin typeface="Calibri Light"/>
              <a:cs typeface="Calibri Light"/>
            </a:endParaRPr>
          </a:p>
          <a:p>
            <a:pPr>
              <a:lnSpc>
                <a:spcPct val="100000"/>
              </a:lnSpc>
              <a:spcBef>
                <a:spcPts val="40"/>
              </a:spcBef>
              <a:buFont typeface="Calibri Light"/>
              <a:buAutoNum type="arabicPeriod"/>
            </a:pPr>
            <a:endParaRPr sz="2500">
              <a:latin typeface="Calibri Light"/>
              <a:cs typeface="Calibri Light"/>
            </a:endParaRPr>
          </a:p>
          <a:p>
            <a:pPr marL="12700" marR="62230">
              <a:lnSpc>
                <a:spcPts val="3000"/>
              </a:lnSpc>
              <a:buAutoNum type="arabicPeriod"/>
              <a:tabLst>
                <a:tab pos="361950" algn="l"/>
              </a:tabLst>
            </a:pPr>
            <a:r>
              <a:rPr sz="2800" spc="-25" dirty="0">
                <a:latin typeface="Calibri Light"/>
                <a:cs typeface="Calibri Light"/>
              </a:rPr>
              <a:t>Paste </a:t>
            </a:r>
            <a:r>
              <a:rPr sz="2800" spc="-10" dirty="0">
                <a:latin typeface="Calibri Light"/>
                <a:cs typeface="Calibri Light"/>
              </a:rPr>
              <a:t>your </a:t>
            </a:r>
            <a:r>
              <a:rPr sz="2800" spc="-20" dirty="0">
                <a:latin typeface="Calibri Light"/>
                <a:cs typeface="Calibri Light"/>
              </a:rPr>
              <a:t>private </a:t>
            </a:r>
            <a:r>
              <a:rPr sz="2800" spc="-620" dirty="0">
                <a:latin typeface="Calibri Light"/>
                <a:cs typeface="Calibri Light"/>
              </a:rPr>
              <a:t> </a:t>
            </a:r>
            <a:r>
              <a:rPr sz="2800" spc="-35" dirty="0">
                <a:latin typeface="Calibri Light"/>
                <a:cs typeface="Calibri Light"/>
              </a:rPr>
              <a:t>key</a:t>
            </a:r>
            <a:r>
              <a:rPr sz="2800" spc="-10" dirty="0">
                <a:latin typeface="Calibri Light"/>
                <a:cs typeface="Calibri Light"/>
              </a:rPr>
              <a:t> </a:t>
            </a:r>
            <a:r>
              <a:rPr sz="2800" spc="-15" dirty="0">
                <a:latin typeface="Calibri Light"/>
                <a:cs typeface="Calibri Light"/>
              </a:rPr>
              <a:t>from</a:t>
            </a:r>
            <a:r>
              <a:rPr sz="2800" spc="-10" dirty="0">
                <a:latin typeface="Calibri Light"/>
                <a:cs typeface="Calibri Light"/>
              </a:rPr>
              <a:t> Ganache</a:t>
            </a:r>
            <a:endParaRPr sz="2800">
              <a:latin typeface="Calibri Light"/>
              <a:cs typeface="Calibri Light"/>
            </a:endParaRPr>
          </a:p>
          <a:p>
            <a:pPr marL="361950" indent="-349250">
              <a:lnSpc>
                <a:spcPct val="100000"/>
              </a:lnSpc>
              <a:spcBef>
                <a:spcPts val="2600"/>
              </a:spcBef>
              <a:buAutoNum type="arabicPeriod"/>
              <a:tabLst>
                <a:tab pos="361950" algn="l"/>
              </a:tabLst>
            </a:pPr>
            <a:r>
              <a:rPr sz="2800" spc="-5" dirty="0">
                <a:latin typeface="Calibri Light"/>
                <a:cs typeface="Calibri Light"/>
              </a:rPr>
              <a:t>Click</a:t>
            </a:r>
            <a:r>
              <a:rPr sz="2800" spc="-25" dirty="0">
                <a:latin typeface="Calibri Light"/>
                <a:cs typeface="Calibri Light"/>
              </a:rPr>
              <a:t> </a:t>
            </a:r>
            <a:r>
              <a:rPr sz="2800" spc="-10" dirty="0">
                <a:latin typeface="Calibri Light"/>
                <a:cs typeface="Calibri Light"/>
              </a:rPr>
              <a:t>Unlock</a:t>
            </a:r>
            <a:endParaRPr sz="2800">
              <a:latin typeface="Calibri Light"/>
              <a:cs typeface="Calibri Light"/>
            </a:endParaRPr>
          </a:p>
          <a:p>
            <a:pPr>
              <a:lnSpc>
                <a:spcPct val="100000"/>
              </a:lnSpc>
              <a:spcBef>
                <a:spcPts val="50"/>
              </a:spcBef>
              <a:buFont typeface="Calibri Light"/>
              <a:buAutoNum type="arabicPeriod"/>
            </a:pPr>
            <a:endParaRPr sz="2550">
              <a:latin typeface="Calibri Light"/>
              <a:cs typeface="Calibri Light"/>
            </a:endParaRPr>
          </a:p>
          <a:p>
            <a:pPr marL="12700" marR="5080">
              <a:lnSpc>
                <a:spcPts val="3000"/>
              </a:lnSpc>
              <a:buAutoNum type="arabicPeriod"/>
              <a:tabLst>
                <a:tab pos="361950" algn="l"/>
              </a:tabLst>
            </a:pPr>
            <a:r>
              <a:rPr sz="2800" spc="-5" dirty="0">
                <a:latin typeface="Calibri Light"/>
                <a:cs typeface="Calibri Light"/>
              </a:rPr>
              <a:t>Now </a:t>
            </a:r>
            <a:r>
              <a:rPr sz="2800" spc="-10" dirty="0">
                <a:latin typeface="Calibri Light"/>
                <a:cs typeface="Calibri Light"/>
              </a:rPr>
              <a:t>you </a:t>
            </a:r>
            <a:r>
              <a:rPr sz="2800" spc="-25" dirty="0">
                <a:latin typeface="Calibri Light"/>
                <a:cs typeface="Calibri Light"/>
              </a:rPr>
              <a:t>have </a:t>
            </a:r>
            <a:r>
              <a:rPr sz="2800" spc="-20" dirty="0">
                <a:latin typeface="Calibri Light"/>
                <a:cs typeface="Calibri Light"/>
              </a:rPr>
              <a:t> </a:t>
            </a:r>
            <a:r>
              <a:rPr sz="2800" spc="-5" dirty="0">
                <a:latin typeface="Calibri Light"/>
                <a:cs typeface="Calibri Light"/>
              </a:rPr>
              <a:t>access</a:t>
            </a:r>
            <a:r>
              <a:rPr sz="2800" spc="-15" dirty="0">
                <a:latin typeface="Calibri Light"/>
                <a:cs typeface="Calibri Light"/>
              </a:rPr>
              <a:t> to </a:t>
            </a:r>
            <a:r>
              <a:rPr sz="2800" spc="-10" dirty="0">
                <a:latin typeface="Calibri Light"/>
                <a:cs typeface="Calibri Light"/>
              </a:rPr>
              <a:t>your</a:t>
            </a:r>
            <a:r>
              <a:rPr sz="2800" spc="-20" dirty="0">
                <a:latin typeface="Calibri Light"/>
                <a:cs typeface="Calibri Light"/>
              </a:rPr>
              <a:t> </a:t>
            </a:r>
            <a:r>
              <a:rPr sz="2800" spc="-15" dirty="0">
                <a:latin typeface="Calibri Light"/>
                <a:cs typeface="Calibri Light"/>
              </a:rPr>
              <a:t>wallet</a:t>
            </a:r>
            <a:endParaRPr sz="2800">
              <a:latin typeface="Calibri Light"/>
              <a:cs typeface="Calibri Light"/>
            </a:endParaRPr>
          </a:p>
        </p:txBody>
      </p:sp>
      <p:grpSp>
        <p:nvGrpSpPr>
          <p:cNvPr id="3" name="object 3"/>
          <p:cNvGrpSpPr/>
          <p:nvPr/>
        </p:nvGrpSpPr>
        <p:grpSpPr>
          <a:xfrm>
            <a:off x="3700271" y="697991"/>
            <a:ext cx="8488680" cy="6160135"/>
            <a:chOff x="3700271" y="697991"/>
            <a:chExt cx="8488680" cy="6160135"/>
          </a:xfrm>
        </p:grpSpPr>
        <p:pic>
          <p:nvPicPr>
            <p:cNvPr id="4" name="object 4"/>
            <p:cNvPicPr/>
            <p:nvPr/>
          </p:nvPicPr>
          <p:blipFill>
            <a:blip r:embed="rId2" cstate="print"/>
            <a:stretch>
              <a:fillRect/>
            </a:stretch>
          </p:blipFill>
          <p:spPr>
            <a:xfrm>
              <a:off x="3700271" y="697991"/>
              <a:ext cx="8488680" cy="6160008"/>
            </a:xfrm>
            <a:prstGeom prst="rect">
              <a:avLst/>
            </a:prstGeom>
          </p:spPr>
        </p:pic>
        <p:pic>
          <p:nvPicPr>
            <p:cNvPr id="5" name="object 5"/>
            <p:cNvPicPr/>
            <p:nvPr/>
          </p:nvPicPr>
          <p:blipFill>
            <a:blip r:embed="rId3" cstate="print"/>
            <a:stretch>
              <a:fillRect/>
            </a:stretch>
          </p:blipFill>
          <p:spPr>
            <a:xfrm>
              <a:off x="3895343" y="893063"/>
              <a:ext cx="8186928" cy="5818632"/>
            </a:xfrm>
            <a:prstGeom prst="rect">
              <a:avLst/>
            </a:prstGeom>
          </p:spPr>
        </p:pic>
      </p:grpSp>
      <p:sp>
        <p:nvSpPr>
          <p:cNvPr id="6" name="object 6"/>
          <p:cNvSpPr txBox="1"/>
          <p:nvPr/>
        </p:nvSpPr>
        <p:spPr>
          <a:xfrm>
            <a:off x="11092815" y="6421628"/>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98989"/>
                </a:solidFill>
                <a:latin typeface="Calibri"/>
                <a:cs typeface="Calibri"/>
              </a:rPr>
              <a:t>31</a:t>
            </a:r>
            <a:endParaRPr sz="1200">
              <a:latin typeface="Calibri"/>
              <a:cs typeface="Calibri"/>
            </a:endParaRPr>
          </a:p>
        </p:txBody>
      </p:sp>
      <p:sp>
        <p:nvSpPr>
          <p:cNvPr id="7" name="object 7"/>
          <p:cNvSpPr txBox="1">
            <a:spLocks noGrp="1"/>
          </p:cNvSpPr>
          <p:nvPr>
            <p:ph type="title"/>
          </p:nvPr>
        </p:nvSpPr>
        <p:spPr>
          <a:xfrm>
            <a:off x="805427" y="0"/>
            <a:ext cx="3396615" cy="695960"/>
          </a:xfrm>
          <a:prstGeom prst="rect">
            <a:avLst/>
          </a:prstGeom>
        </p:spPr>
        <p:txBody>
          <a:bodyPr vert="horz" wrap="square" lIns="0" tIns="12700" rIns="0" bIns="0" rtlCol="0">
            <a:spAutoFit/>
          </a:bodyPr>
          <a:lstStyle/>
          <a:p>
            <a:pPr marL="12700">
              <a:lnSpc>
                <a:spcPct val="100000"/>
              </a:lnSpc>
              <a:spcBef>
                <a:spcPts val="100"/>
              </a:spcBef>
            </a:pPr>
            <a:r>
              <a:rPr spc="-20" dirty="0"/>
              <a:t>MyEtherWallet</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6939" y="789939"/>
            <a:ext cx="8007350" cy="452120"/>
          </a:xfrm>
          <a:prstGeom prst="rect">
            <a:avLst/>
          </a:prstGeom>
        </p:spPr>
        <p:txBody>
          <a:bodyPr vert="horz" wrap="square" lIns="0" tIns="12700" rIns="0" bIns="0" rtlCol="0">
            <a:spAutoFit/>
          </a:bodyPr>
          <a:lstStyle/>
          <a:p>
            <a:pPr marL="12700">
              <a:lnSpc>
                <a:spcPct val="100000"/>
              </a:lnSpc>
              <a:spcBef>
                <a:spcPts val="100"/>
              </a:spcBef>
            </a:pPr>
            <a:r>
              <a:rPr sz="2800" spc="-5" dirty="0">
                <a:latin typeface="Calibri Light"/>
                <a:cs typeface="Calibri Light"/>
              </a:rPr>
              <a:t>Click</a:t>
            </a:r>
            <a:r>
              <a:rPr sz="2800" spc="5" dirty="0">
                <a:latin typeface="Calibri Light"/>
                <a:cs typeface="Calibri Light"/>
              </a:rPr>
              <a:t> </a:t>
            </a:r>
            <a:r>
              <a:rPr sz="2800" dirty="0">
                <a:latin typeface="Calibri Light"/>
                <a:cs typeface="Calibri Light"/>
              </a:rPr>
              <a:t>on</a:t>
            </a:r>
            <a:r>
              <a:rPr sz="2800" spc="-10" dirty="0">
                <a:latin typeface="Calibri Light"/>
                <a:cs typeface="Calibri Light"/>
              </a:rPr>
              <a:t> </a:t>
            </a:r>
            <a:r>
              <a:rPr sz="2800" i="1" spc="-5" dirty="0">
                <a:latin typeface="Calibri Light"/>
                <a:cs typeface="Calibri Light"/>
              </a:rPr>
              <a:t>Sign</a:t>
            </a:r>
            <a:r>
              <a:rPr sz="2800" i="1" spc="5" dirty="0">
                <a:latin typeface="Calibri Light"/>
                <a:cs typeface="Calibri Light"/>
              </a:rPr>
              <a:t> </a:t>
            </a:r>
            <a:r>
              <a:rPr sz="2800" i="1" spc="-15" dirty="0">
                <a:latin typeface="Calibri Light"/>
                <a:cs typeface="Calibri Light"/>
              </a:rPr>
              <a:t>Transaction</a:t>
            </a:r>
            <a:r>
              <a:rPr sz="2800" i="1" spc="10" dirty="0">
                <a:latin typeface="Calibri Light"/>
                <a:cs typeface="Calibri Light"/>
              </a:rPr>
              <a:t> </a:t>
            </a:r>
            <a:r>
              <a:rPr sz="2800" spc="-15" dirty="0">
                <a:latin typeface="Calibri Light"/>
                <a:cs typeface="Calibri Light"/>
              </a:rPr>
              <a:t>button</a:t>
            </a:r>
            <a:r>
              <a:rPr sz="2800" spc="-10" dirty="0">
                <a:latin typeface="Calibri Light"/>
                <a:cs typeface="Calibri Light"/>
              </a:rPr>
              <a:t> </a:t>
            </a:r>
            <a:r>
              <a:rPr sz="2800" spc="-15" dirty="0">
                <a:latin typeface="Calibri Light"/>
                <a:cs typeface="Calibri Light"/>
              </a:rPr>
              <a:t>to</a:t>
            </a:r>
            <a:r>
              <a:rPr sz="2800" dirty="0">
                <a:latin typeface="Calibri Light"/>
                <a:cs typeface="Calibri Light"/>
              </a:rPr>
              <a:t> </a:t>
            </a:r>
            <a:r>
              <a:rPr sz="2800" spc="-5" dirty="0">
                <a:latin typeface="Calibri Light"/>
                <a:cs typeface="Calibri Light"/>
              </a:rPr>
              <a:t>deploy</a:t>
            </a:r>
            <a:r>
              <a:rPr sz="2800" spc="-10" dirty="0">
                <a:latin typeface="Calibri Light"/>
                <a:cs typeface="Calibri Light"/>
              </a:rPr>
              <a:t> your</a:t>
            </a:r>
            <a:r>
              <a:rPr sz="2800" spc="-5" dirty="0">
                <a:latin typeface="Calibri Light"/>
                <a:cs typeface="Calibri Light"/>
              </a:rPr>
              <a:t> </a:t>
            </a:r>
            <a:r>
              <a:rPr sz="2800" spc="-20" dirty="0">
                <a:latin typeface="Calibri Light"/>
                <a:cs typeface="Calibri Light"/>
              </a:rPr>
              <a:t>contract</a:t>
            </a:r>
            <a:endParaRPr sz="2800">
              <a:latin typeface="Calibri Light"/>
              <a:cs typeface="Calibri Light"/>
            </a:endParaRPr>
          </a:p>
        </p:txBody>
      </p:sp>
      <p:grpSp>
        <p:nvGrpSpPr>
          <p:cNvPr id="3" name="object 3"/>
          <p:cNvGrpSpPr/>
          <p:nvPr/>
        </p:nvGrpSpPr>
        <p:grpSpPr>
          <a:xfrm>
            <a:off x="1719072" y="1167383"/>
            <a:ext cx="8930640" cy="5690870"/>
            <a:chOff x="1719072" y="1167383"/>
            <a:chExt cx="8930640" cy="5690870"/>
          </a:xfrm>
        </p:grpSpPr>
        <p:pic>
          <p:nvPicPr>
            <p:cNvPr id="4" name="object 4"/>
            <p:cNvPicPr/>
            <p:nvPr/>
          </p:nvPicPr>
          <p:blipFill>
            <a:blip r:embed="rId2" cstate="print"/>
            <a:stretch>
              <a:fillRect/>
            </a:stretch>
          </p:blipFill>
          <p:spPr>
            <a:xfrm>
              <a:off x="1719072" y="1167383"/>
              <a:ext cx="8930640" cy="5690616"/>
            </a:xfrm>
            <a:prstGeom prst="rect">
              <a:avLst/>
            </a:prstGeom>
          </p:spPr>
        </p:pic>
        <p:pic>
          <p:nvPicPr>
            <p:cNvPr id="5" name="object 5"/>
            <p:cNvPicPr/>
            <p:nvPr/>
          </p:nvPicPr>
          <p:blipFill>
            <a:blip r:embed="rId3" cstate="print"/>
            <a:stretch>
              <a:fillRect/>
            </a:stretch>
          </p:blipFill>
          <p:spPr>
            <a:xfrm>
              <a:off x="1911096" y="1359407"/>
              <a:ext cx="8348472" cy="5376672"/>
            </a:xfrm>
            <a:prstGeom prst="rect">
              <a:avLst/>
            </a:prstGeom>
          </p:spPr>
        </p:pic>
      </p:grpSp>
      <p:sp>
        <p:nvSpPr>
          <p:cNvPr id="6" name="object 6"/>
          <p:cNvSpPr txBox="1"/>
          <p:nvPr/>
        </p:nvSpPr>
        <p:spPr>
          <a:xfrm>
            <a:off x="916939" y="0"/>
            <a:ext cx="3396615" cy="695960"/>
          </a:xfrm>
          <a:prstGeom prst="rect">
            <a:avLst/>
          </a:prstGeom>
        </p:spPr>
        <p:txBody>
          <a:bodyPr vert="horz" wrap="square" lIns="0" tIns="12700" rIns="0" bIns="0" rtlCol="0">
            <a:spAutoFit/>
          </a:bodyPr>
          <a:lstStyle/>
          <a:p>
            <a:pPr marL="12700">
              <a:lnSpc>
                <a:spcPct val="100000"/>
              </a:lnSpc>
              <a:spcBef>
                <a:spcPts val="100"/>
              </a:spcBef>
            </a:pPr>
            <a:r>
              <a:rPr sz="4400" spc="-20" dirty="0">
                <a:latin typeface="Calibri Light"/>
                <a:cs typeface="Calibri Light"/>
              </a:rPr>
              <a:t>MyEtherWallet</a:t>
            </a:r>
            <a:endParaRPr sz="4400">
              <a:latin typeface="Calibri Light"/>
              <a:cs typeface="Calibri Light"/>
            </a:endParaRPr>
          </a:p>
        </p:txBody>
      </p:sp>
      <p:sp>
        <p:nvSpPr>
          <p:cNvPr id="7" name="object 7"/>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32</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71727" y="1563624"/>
            <a:ext cx="10488295" cy="5294630"/>
            <a:chOff x="871727" y="1563624"/>
            <a:chExt cx="10488295" cy="5294630"/>
          </a:xfrm>
        </p:grpSpPr>
        <p:pic>
          <p:nvPicPr>
            <p:cNvPr id="3" name="object 3"/>
            <p:cNvPicPr/>
            <p:nvPr/>
          </p:nvPicPr>
          <p:blipFill>
            <a:blip r:embed="rId2" cstate="print"/>
            <a:stretch>
              <a:fillRect/>
            </a:stretch>
          </p:blipFill>
          <p:spPr>
            <a:xfrm>
              <a:off x="871727" y="1563624"/>
              <a:ext cx="10488168" cy="5294376"/>
            </a:xfrm>
            <a:prstGeom prst="rect">
              <a:avLst/>
            </a:prstGeom>
          </p:spPr>
        </p:pic>
        <p:pic>
          <p:nvPicPr>
            <p:cNvPr id="4" name="object 4"/>
            <p:cNvPicPr/>
            <p:nvPr/>
          </p:nvPicPr>
          <p:blipFill>
            <a:blip r:embed="rId3" cstate="print"/>
            <a:stretch>
              <a:fillRect/>
            </a:stretch>
          </p:blipFill>
          <p:spPr>
            <a:xfrm>
              <a:off x="1066799" y="1758696"/>
              <a:ext cx="9902952" cy="5035296"/>
            </a:xfrm>
            <a:prstGeom prst="rect">
              <a:avLst/>
            </a:prstGeom>
          </p:spPr>
        </p:pic>
      </p:grpSp>
      <p:sp>
        <p:nvSpPr>
          <p:cNvPr id="5" name="object 5"/>
          <p:cNvSpPr txBox="1">
            <a:spLocks noGrp="1"/>
          </p:cNvSpPr>
          <p:nvPr>
            <p:ph type="title"/>
          </p:nvPr>
        </p:nvSpPr>
        <p:spPr>
          <a:xfrm>
            <a:off x="916939" y="0"/>
            <a:ext cx="9880600" cy="1813560"/>
          </a:xfrm>
          <a:prstGeom prst="rect">
            <a:avLst/>
          </a:prstGeom>
        </p:spPr>
        <p:txBody>
          <a:bodyPr vert="horz" wrap="square" lIns="0" tIns="12700" rIns="0" bIns="0" rtlCol="0">
            <a:spAutoFit/>
          </a:bodyPr>
          <a:lstStyle/>
          <a:p>
            <a:pPr marL="12700">
              <a:lnSpc>
                <a:spcPts val="5000"/>
              </a:lnSpc>
              <a:spcBef>
                <a:spcPts val="100"/>
              </a:spcBef>
            </a:pPr>
            <a:r>
              <a:rPr spc="-5" dirty="0"/>
              <a:t>Ganache</a:t>
            </a:r>
          </a:p>
          <a:p>
            <a:pPr marL="12700" marR="5080" algn="just">
              <a:lnSpc>
                <a:spcPts val="3000"/>
              </a:lnSpc>
              <a:spcBef>
                <a:spcPts val="120"/>
              </a:spcBef>
            </a:pPr>
            <a:r>
              <a:rPr sz="2800" spc="-70" dirty="0"/>
              <a:t>You </a:t>
            </a:r>
            <a:r>
              <a:rPr sz="2800" spc="-15" dirty="0"/>
              <a:t>can </a:t>
            </a:r>
            <a:r>
              <a:rPr sz="2800" dirty="0"/>
              <a:t>see </a:t>
            </a:r>
            <a:r>
              <a:rPr sz="2800" spc="-5" dirty="0"/>
              <a:t>now </a:t>
            </a:r>
            <a:r>
              <a:rPr sz="2800" spc="-10" dirty="0"/>
              <a:t>you </a:t>
            </a:r>
            <a:r>
              <a:rPr sz="2800" spc="-25" dirty="0"/>
              <a:t>have </a:t>
            </a:r>
            <a:r>
              <a:rPr sz="2800" spc="-5" dirty="0"/>
              <a:t>one </a:t>
            </a:r>
            <a:r>
              <a:rPr sz="2800" spc="-10" dirty="0"/>
              <a:t>transaction </a:t>
            </a:r>
            <a:r>
              <a:rPr sz="2800" spc="-25" dirty="0"/>
              <a:t>for </a:t>
            </a:r>
            <a:r>
              <a:rPr sz="2800" spc="-10" dirty="0"/>
              <a:t>your address </a:t>
            </a:r>
            <a:r>
              <a:rPr sz="2800" spc="-5" dirty="0"/>
              <a:t>and </a:t>
            </a:r>
            <a:r>
              <a:rPr sz="2800" spc="-10" dirty="0"/>
              <a:t>your </a:t>
            </a:r>
            <a:r>
              <a:rPr sz="2800" spc="-5" dirty="0"/>
              <a:t> balance has </a:t>
            </a:r>
            <a:r>
              <a:rPr sz="2800" dirty="0"/>
              <a:t>been </a:t>
            </a:r>
            <a:r>
              <a:rPr sz="2800" spc="-10" dirty="0"/>
              <a:t>changed because </a:t>
            </a:r>
            <a:r>
              <a:rPr sz="2800" dirty="0"/>
              <a:t>of </a:t>
            </a:r>
            <a:r>
              <a:rPr sz="2800" spc="-5" dirty="0"/>
              <a:t>the </a:t>
            </a:r>
            <a:r>
              <a:rPr sz="2800" spc="-10" dirty="0"/>
              <a:t>amount </a:t>
            </a:r>
            <a:r>
              <a:rPr sz="2800" dirty="0"/>
              <a:t>of </a:t>
            </a:r>
            <a:r>
              <a:rPr sz="2800" spc="-25" dirty="0"/>
              <a:t>gas </a:t>
            </a:r>
            <a:r>
              <a:rPr sz="2800" spc="-10" dirty="0"/>
              <a:t>you </a:t>
            </a:r>
            <a:r>
              <a:rPr sz="2800" spc="-5" dirty="0"/>
              <a:t>paid </a:t>
            </a:r>
            <a:r>
              <a:rPr sz="2800" spc="-25" dirty="0"/>
              <a:t>for </a:t>
            </a:r>
            <a:r>
              <a:rPr sz="2800" spc="-620" dirty="0"/>
              <a:t> </a:t>
            </a:r>
            <a:r>
              <a:rPr sz="2800" spc="-15" dirty="0"/>
              <a:t>creating</a:t>
            </a:r>
            <a:r>
              <a:rPr sz="2800" dirty="0"/>
              <a:t> </a:t>
            </a:r>
            <a:r>
              <a:rPr sz="2800" spc="-5" dirty="0"/>
              <a:t>the</a:t>
            </a:r>
            <a:r>
              <a:rPr sz="2800" spc="5" dirty="0"/>
              <a:t> </a:t>
            </a:r>
            <a:r>
              <a:rPr sz="2800" spc="-20" dirty="0"/>
              <a:t>contract.</a:t>
            </a:r>
            <a:endParaRPr sz="2800"/>
          </a:p>
        </p:txBody>
      </p:sp>
      <p:sp>
        <p:nvSpPr>
          <p:cNvPr id="6" name="object 6"/>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33</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a:spLocks noGrp="1"/>
          </p:cNvSpPr>
          <p:nvPr>
            <p:ph type="title"/>
          </p:nvPr>
        </p:nvSpPr>
        <p:spPr>
          <a:xfrm>
            <a:off x="-95033" y="0"/>
            <a:ext cx="4639600" cy="728400"/>
          </a:xfrm>
          <a:prstGeom prst="rect">
            <a:avLst/>
          </a:prstGeom>
          <a:noFill/>
          <a:ln>
            <a:noFill/>
          </a:ln>
        </p:spPr>
        <p:txBody>
          <a:bodyPr spcFirstLastPara="1" wrap="square" lIns="0" tIns="16933" rIns="0" bIns="0" anchor="t" anchorCtr="0">
            <a:noAutofit/>
          </a:bodyPr>
          <a:lstStyle/>
          <a:p>
            <a:pPr marL="16933" algn="r" rtl="0">
              <a:buClr>
                <a:srgbClr val="262626"/>
              </a:buClr>
              <a:buSzPts val="3000"/>
            </a:pPr>
            <a:r>
              <a:rPr lang="en" sz="4800" dirty="0">
                <a:solidFill>
                  <a:srgbClr val="0000FF"/>
                </a:solidFill>
                <a:latin typeface="Calibri Light" panose="020F0302020204030204" pitchFamily="34" charset="0"/>
                <a:ea typeface="Century Schoolbook"/>
                <a:cs typeface="Calibri Light" panose="020F0302020204030204" pitchFamily="34" charset="0"/>
                <a:sym typeface="Century Schoolbook"/>
              </a:rPr>
              <a:t>Example Account</a:t>
            </a:r>
            <a:endParaRPr sz="4800" dirty="0">
              <a:solidFill>
                <a:srgbClr val="0000FF"/>
              </a:solidFill>
              <a:latin typeface="Calibri Light" panose="020F0302020204030204" pitchFamily="34" charset="0"/>
              <a:ea typeface="Century Schoolbook"/>
              <a:cs typeface="Calibri Light" panose="020F0302020204030204" pitchFamily="34" charset="0"/>
              <a:sym typeface="Century Schoolbook"/>
            </a:endParaRPr>
          </a:p>
        </p:txBody>
      </p:sp>
      <p:sp>
        <p:nvSpPr>
          <p:cNvPr id="352" name="Shape 352"/>
          <p:cNvSpPr txBox="1">
            <a:spLocks noGrp="1"/>
          </p:cNvSpPr>
          <p:nvPr>
            <p:ph type="sldNum" idx="4294967295"/>
          </p:nvPr>
        </p:nvSpPr>
        <p:spPr>
          <a:xfrm>
            <a:off x="11582402" y="6290784"/>
            <a:ext cx="452341" cy="365125"/>
          </a:xfrm>
          <a:prstGeom prst="rect">
            <a:avLst/>
          </a:prstGeom>
          <a:noFill/>
          <a:ln>
            <a:noFill/>
          </a:ln>
        </p:spPr>
        <p:txBody>
          <a:bodyPr spcFirstLastPara="1" wrap="square" lIns="0" tIns="4233" rIns="0" bIns="0" anchor="ctr" anchorCtr="0">
            <a:noAutofit/>
          </a:bodyPr>
          <a:lstStyle/>
          <a:p>
            <a:pPr marL="33866" algn="r"/>
            <a:fld id="{00000000-1234-1234-1234-123412341234}" type="slidenum">
              <a:rPr lang="en" sz="1200" i="1">
                <a:solidFill>
                  <a:schemeClr val="lt2"/>
                </a:solidFill>
                <a:latin typeface="Century Schoolbook"/>
                <a:ea typeface="Century Schoolbook"/>
                <a:cs typeface="Century Schoolbook"/>
                <a:sym typeface="Century Schoolbook"/>
              </a:rPr>
              <a:pPr marL="33866" algn="r"/>
              <a:t>35</a:t>
            </a:fld>
            <a:endParaRPr sz="1200" i="1">
              <a:solidFill>
                <a:schemeClr val="lt2"/>
              </a:solidFill>
              <a:latin typeface="Century Schoolbook"/>
              <a:ea typeface="Century Schoolbook"/>
              <a:cs typeface="Century Schoolbook"/>
              <a:sym typeface="Century Schoolbook"/>
            </a:endParaRPr>
          </a:p>
        </p:txBody>
      </p:sp>
      <p:sp>
        <p:nvSpPr>
          <p:cNvPr id="353" name="Shape 353"/>
          <p:cNvSpPr txBox="1"/>
          <p:nvPr/>
        </p:nvSpPr>
        <p:spPr>
          <a:xfrm>
            <a:off x="254282" y="1118303"/>
            <a:ext cx="11937717" cy="4162800"/>
          </a:xfrm>
          <a:prstGeom prst="rect">
            <a:avLst/>
          </a:prstGeom>
          <a:noFill/>
          <a:ln>
            <a:noFill/>
          </a:ln>
        </p:spPr>
        <p:txBody>
          <a:bodyPr spcFirstLastPara="1" wrap="square" lIns="0" tIns="58400" rIns="0" bIns="0" anchor="t" anchorCtr="0">
            <a:noAutofit/>
          </a:bodyPr>
          <a:lstStyle/>
          <a:p>
            <a:pPr marL="16933"/>
            <a:r>
              <a:rPr lang="en" sz="3733" b="1" dirty="0">
                <a:solidFill>
                  <a:schemeClr val="dk1"/>
                </a:solidFill>
                <a:ea typeface="Courier New"/>
                <a:cs typeface="Courier New"/>
                <a:sym typeface="Courier New"/>
              </a:rPr>
              <a:t>Private Key:</a:t>
            </a:r>
            <a:endParaRPr sz="3733" dirty="0">
              <a:solidFill>
                <a:schemeClr val="dk1"/>
              </a:solidFill>
              <a:ea typeface="Courier New"/>
              <a:cs typeface="Courier New"/>
              <a:sym typeface="Courier New"/>
            </a:endParaRPr>
          </a:p>
          <a:p>
            <a:pPr marL="16933">
              <a:spcBef>
                <a:spcPts val="360"/>
              </a:spcBef>
            </a:pPr>
            <a:r>
              <a:rPr lang="en" sz="2933" dirty="0">
                <a:solidFill>
                  <a:srgbClr val="00B050"/>
                </a:solidFill>
                <a:ea typeface="Courier New"/>
                <a:cs typeface="Courier New"/>
                <a:sym typeface="Courier New"/>
              </a:rPr>
              <a:t>0x2dcef1bfb03d6a950f91c573616cdd778d9581690db1cc43141f7cca06fd08ee</a:t>
            </a:r>
            <a:endParaRPr sz="2933" dirty="0">
              <a:solidFill>
                <a:srgbClr val="00B050"/>
              </a:solidFill>
              <a:ea typeface="Courier New"/>
              <a:cs typeface="Courier New"/>
              <a:sym typeface="Courier New"/>
            </a:endParaRPr>
          </a:p>
          <a:p>
            <a:endParaRPr sz="2267" dirty="0">
              <a:solidFill>
                <a:schemeClr val="dk1"/>
              </a:solidFill>
              <a:ea typeface="Times New Roman"/>
              <a:cs typeface="Times New Roman"/>
              <a:sym typeface="Times New Roman"/>
            </a:endParaRPr>
          </a:p>
          <a:p>
            <a:pPr marL="618051" indent="-457189">
              <a:buClr>
                <a:srgbClr val="0000FF"/>
              </a:buClr>
              <a:buSzPct val="100000"/>
              <a:buFont typeface="Arial" panose="020B0604020202020204" pitchFamily="34" charset="0"/>
              <a:buChar char="•"/>
            </a:pPr>
            <a:r>
              <a:rPr lang="en" sz="3200" dirty="0">
                <a:solidFill>
                  <a:schemeClr val="dk1"/>
                </a:solidFill>
                <a:ea typeface="Times New Roman"/>
                <a:cs typeface="Times New Roman"/>
                <a:sym typeface="Times New Roman"/>
              </a:rPr>
              <a:t>Ethereum Private keys are 66 character strings (with 0x appended). Case is irrelevant. Same derivation through ECDSA as BTC.</a:t>
            </a:r>
            <a:endParaRPr sz="3200" dirty="0">
              <a:solidFill>
                <a:schemeClr val="dk1"/>
              </a:solidFill>
              <a:ea typeface="Times New Roman"/>
              <a:cs typeface="Times New Roman"/>
              <a:sym typeface="Times New Roman"/>
            </a:endParaRPr>
          </a:p>
          <a:p>
            <a:pPr marL="16933">
              <a:spcBef>
                <a:spcPts val="1973"/>
              </a:spcBef>
            </a:pPr>
            <a:r>
              <a:rPr lang="en" sz="3733" b="1" dirty="0">
                <a:solidFill>
                  <a:schemeClr val="dk1"/>
                </a:solidFill>
                <a:ea typeface="Courier New"/>
                <a:cs typeface="Courier New"/>
                <a:sym typeface="Courier New"/>
              </a:rPr>
              <a:t>Address:</a:t>
            </a:r>
            <a:endParaRPr sz="3733" dirty="0">
              <a:solidFill>
                <a:schemeClr val="dk1"/>
              </a:solidFill>
              <a:ea typeface="Courier New"/>
              <a:cs typeface="Courier New"/>
              <a:sym typeface="Courier New"/>
            </a:endParaRPr>
          </a:p>
          <a:p>
            <a:pPr marL="16933">
              <a:spcBef>
                <a:spcPts val="353"/>
              </a:spcBef>
            </a:pPr>
            <a:r>
              <a:rPr lang="en" sz="2933" dirty="0">
                <a:solidFill>
                  <a:srgbClr val="00B050"/>
                </a:solidFill>
                <a:ea typeface="Courier New"/>
                <a:cs typeface="Courier New"/>
                <a:sym typeface="Courier New"/>
              </a:rPr>
              <a:t>0xA6fA5e50da698F6E4128994a4c1ED345E98Df50</a:t>
            </a:r>
            <a:endParaRPr sz="2933" dirty="0">
              <a:solidFill>
                <a:srgbClr val="00B050"/>
              </a:solidFill>
              <a:ea typeface="Courier New"/>
              <a:cs typeface="Courier New"/>
              <a:sym typeface="Courier New"/>
            </a:endParaRPr>
          </a:p>
          <a:p>
            <a:pPr marL="16933">
              <a:spcBef>
                <a:spcPts val="353"/>
              </a:spcBef>
            </a:pPr>
            <a:endParaRPr sz="2000" dirty="0">
              <a:solidFill>
                <a:schemeClr val="dk1"/>
              </a:solidFill>
              <a:ea typeface="Courier New"/>
              <a:cs typeface="Courier New"/>
              <a:sym typeface="Courier New"/>
            </a:endParaRPr>
          </a:p>
          <a:p>
            <a:pPr marL="626518" indent="-457189">
              <a:spcBef>
                <a:spcPts val="353"/>
              </a:spcBef>
              <a:buClr>
                <a:srgbClr val="0000FF"/>
              </a:buClr>
              <a:buSzPct val="100000"/>
              <a:buFont typeface="Arial" panose="020B0604020202020204" pitchFamily="34" charset="0"/>
              <a:buChar char="•"/>
            </a:pPr>
            <a:r>
              <a:rPr lang="en" sz="3200" dirty="0">
                <a:solidFill>
                  <a:schemeClr val="dk1"/>
                </a:solidFill>
                <a:ea typeface="Times New Roman"/>
                <a:cs typeface="Times New Roman"/>
                <a:sym typeface="Times New Roman"/>
              </a:rPr>
              <a:t>Ethereum Private keys map to addresses directly. Simply the last 40 characters of the Keccak-256 hash of the public key. Address is 42 characters total (append 0x to front).</a:t>
            </a:r>
            <a:endParaRPr sz="3200" dirty="0">
              <a:solidFill>
                <a:schemeClr val="dk1"/>
              </a:solidFill>
              <a:ea typeface="Times New Roman"/>
              <a:cs typeface="Times New Roman"/>
              <a:sym typeface="Times New Roman"/>
            </a:endParaRPr>
          </a:p>
          <a:p>
            <a:pPr marL="16933">
              <a:spcBef>
                <a:spcPts val="353"/>
              </a:spcBef>
            </a:pPr>
            <a:endParaRPr sz="2000" dirty="0">
              <a:solidFill>
                <a:schemeClr val="dk1"/>
              </a:solidFill>
              <a:ea typeface="Courier New"/>
              <a:cs typeface="Courier New"/>
              <a:sym typeface="Courier New"/>
            </a:endParaRPr>
          </a:p>
        </p:txBody>
      </p:sp>
    </p:spTree>
    <p:extLst>
      <p:ext uri="{BB962C8B-B14F-4D97-AF65-F5344CB8AC3E}">
        <p14:creationId xmlns:p14="http://schemas.microsoft.com/office/powerpoint/2010/main" val="16555594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Shape 384"/>
          <p:cNvSpPr txBox="1"/>
          <p:nvPr/>
        </p:nvSpPr>
        <p:spPr>
          <a:xfrm>
            <a:off x="536500" y="1103333"/>
            <a:ext cx="11424800" cy="4869200"/>
          </a:xfrm>
          <a:prstGeom prst="rect">
            <a:avLst/>
          </a:prstGeom>
          <a:noFill/>
          <a:ln>
            <a:noFill/>
          </a:ln>
        </p:spPr>
        <p:txBody>
          <a:bodyPr spcFirstLastPara="1" wrap="square" lIns="0" tIns="16933" rIns="0" bIns="0" anchor="t" anchorCtr="0">
            <a:noAutofit/>
          </a:bodyPr>
          <a:lstStyle/>
          <a:p>
            <a:pPr marL="626518" marR="1453690" indent="-609585">
              <a:lnSpc>
                <a:spcPct val="114599"/>
              </a:lnSpc>
              <a:buClr>
                <a:srgbClr val="0000FF"/>
              </a:buClr>
              <a:buSzPct val="100000"/>
              <a:buFont typeface="Arial" panose="020B0604020202020204" pitchFamily="34" charset="0"/>
              <a:buChar char="•"/>
            </a:pPr>
            <a:r>
              <a:rPr lang="en" sz="3733" dirty="0">
                <a:solidFill>
                  <a:schemeClr val="dk1"/>
                </a:solidFill>
                <a:ea typeface="Trebuchet MS"/>
                <a:cs typeface="Trebuchet MS"/>
                <a:sym typeface="Trebuchet MS"/>
              </a:rPr>
              <a:t>A request to modify the state of the blockchain</a:t>
            </a:r>
            <a:endParaRPr sz="3733" dirty="0">
              <a:solidFill>
                <a:schemeClr val="dk1"/>
              </a:solidFill>
              <a:ea typeface="Trebuchet MS"/>
              <a:cs typeface="Trebuchet MS"/>
              <a:sym typeface="Trebuchet MS"/>
            </a:endParaRPr>
          </a:p>
          <a:p>
            <a:pPr marL="1236102" marR="1453690" lvl="1" indent="-609585">
              <a:lnSpc>
                <a:spcPct val="114599"/>
              </a:lnSpc>
              <a:buClr>
                <a:srgbClr val="0000FF"/>
              </a:buClr>
              <a:buSzPct val="100000"/>
              <a:buFont typeface="Wingdings" panose="05000000000000000000" pitchFamily="2" charset="2"/>
              <a:buChar char="§"/>
            </a:pPr>
            <a:r>
              <a:rPr lang="en" sz="3200" dirty="0">
                <a:solidFill>
                  <a:schemeClr val="dk1"/>
                </a:solidFill>
                <a:ea typeface="Trebuchet MS"/>
                <a:cs typeface="Trebuchet MS"/>
                <a:sym typeface="Trebuchet MS"/>
              </a:rPr>
              <a:t>Can run code (contracts) which change global state</a:t>
            </a:r>
            <a:endParaRPr sz="3200" dirty="0">
              <a:solidFill>
                <a:schemeClr val="dk1"/>
              </a:solidFill>
              <a:ea typeface="Trebuchet MS"/>
              <a:cs typeface="Trebuchet MS"/>
              <a:sym typeface="Trebuchet MS"/>
            </a:endParaRPr>
          </a:p>
          <a:p>
            <a:pPr marL="1930352" marR="1453690" lvl="2" indent="-609585">
              <a:lnSpc>
                <a:spcPct val="114599"/>
              </a:lnSpc>
              <a:buClr>
                <a:srgbClr val="0000FF"/>
              </a:buClr>
              <a:buSzPct val="100000"/>
              <a:buFont typeface="Courier New" panose="02070309020205020404" pitchFamily="49" charset="0"/>
              <a:buChar char="o"/>
            </a:pPr>
            <a:r>
              <a:rPr lang="en" sz="2667" dirty="0">
                <a:solidFill>
                  <a:schemeClr val="dk1"/>
                </a:solidFill>
                <a:ea typeface="Trebuchet MS"/>
                <a:cs typeface="Trebuchet MS"/>
                <a:sym typeface="Trebuchet MS"/>
              </a:rPr>
              <a:t>Contrasts only balance updates in BTC </a:t>
            </a:r>
            <a:endParaRPr sz="2667" dirty="0">
              <a:solidFill>
                <a:schemeClr val="dk1"/>
              </a:solidFill>
              <a:ea typeface="Trebuchet MS"/>
              <a:cs typeface="Trebuchet MS"/>
              <a:sym typeface="Trebuchet MS"/>
            </a:endParaRPr>
          </a:p>
          <a:p>
            <a:pPr marL="626518" indent="-609585">
              <a:spcBef>
                <a:spcPts val="560"/>
              </a:spcBef>
              <a:buClr>
                <a:srgbClr val="0000FF"/>
              </a:buClr>
              <a:buSzPct val="100000"/>
              <a:buFont typeface="Arial" panose="020B0604020202020204" pitchFamily="34" charset="0"/>
              <a:buChar char="•"/>
            </a:pPr>
            <a:r>
              <a:rPr lang="en" sz="3733" dirty="0">
                <a:solidFill>
                  <a:schemeClr val="dk1"/>
                </a:solidFill>
                <a:ea typeface="Trebuchet MS"/>
                <a:cs typeface="Trebuchet MS"/>
                <a:sym typeface="Trebuchet MS"/>
              </a:rPr>
              <a:t>Signed by originating account</a:t>
            </a:r>
            <a:endParaRPr sz="3733" dirty="0">
              <a:solidFill>
                <a:schemeClr val="dk1"/>
              </a:solidFill>
              <a:ea typeface="Trebuchet MS"/>
              <a:cs typeface="Trebuchet MS"/>
              <a:sym typeface="Trebuchet MS"/>
            </a:endParaRPr>
          </a:p>
          <a:p>
            <a:pPr marL="626518" indent="-609585">
              <a:spcBef>
                <a:spcPts val="560"/>
              </a:spcBef>
              <a:buClr>
                <a:srgbClr val="0000FF"/>
              </a:buClr>
              <a:buSzPct val="100000"/>
              <a:buFont typeface="Arial" panose="020B0604020202020204" pitchFamily="34" charset="0"/>
              <a:buChar char="•"/>
            </a:pPr>
            <a:r>
              <a:rPr lang="en" sz="3733" dirty="0">
                <a:solidFill>
                  <a:schemeClr val="dk1"/>
                </a:solidFill>
                <a:ea typeface="Trebuchet MS"/>
                <a:cs typeface="Trebuchet MS"/>
                <a:sym typeface="Trebuchet MS"/>
              </a:rPr>
              <a:t>Types:</a:t>
            </a:r>
            <a:endParaRPr sz="3733" dirty="0">
              <a:solidFill>
                <a:schemeClr val="dk1"/>
              </a:solidFill>
              <a:ea typeface="Trebuchet MS"/>
              <a:cs typeface="Trebuchet MS"/>
              <a:sym typeface="Trebuchet MS"/>
            </a:endParaRPr>
          </a:p>
          <a:p>
            <a:pPr marL="1236102" marR="6773" lvl="1" indent="-609585">
              <a:lnSpc>
                <a:spcPct val="114599"/>
              </a:lnSpc>
              <a:buClr>
                <a:srgbClr val="0000FF"/>
              </a:buClr>
              <a:buSzPct val="100000"/>
              <a:buFont typeface="Wingdings" panose="05000000000000000000" pitchFamily="2" charset="2"/>
              <a:buChar char="§"/>
            </a:pPr>
            <a:r>
              <a:rPr lang="en" sz="3200" dirty="0">
                <a:solidFill>
                  <a:schemeClr val="dk1"/>
                </a:solidFill>
                <a:ea typeface="Trebuchet MS"/>
                <a:cs typeface="Trebuchet MS"/>
                <a:sym typeface="Trebuchet MS"/>
              </a:rPr>
              <a:t>Send value from one account to another account</a:t>
            </a:r>
            <a:endParaRPr sz="3200" dirty="0">
              <a:solidFill>
                <a:schemeClr val="dk1"/>
              </a:solidFill>
              <a:ea typeface="Trebuchet MS"/>
              <a:cs typeface="Trebuchet MS"/>
              <a:sym typeface="Trebuchet MS"/>
            </a:endParaRPr>
          </a:p>
          <a:p>
            <a:pPr marL="1236102" lvl="1" indent="-609585">
              <a:spcBef>
                <a:spcPts val="560"/>
              </a:spcBef>
              <a:buClr>
                <a:srgbClr val="0000FF"/>
              </a:buClr>
              <a:buSzPct val="100000"/>
              <a:buFont typeface="Wingdings" panose="05000000000000000000" pitchFamily="2" charset="2"/>
              <a:buChar char="§"/>
            </a:pPr>
            <a:r>
              <a:rPr lang="en" sz="3200" dirty="0">
                <a:solidFill>
                  <a:schemeClr val="dk1"/>
                </a:solidFill>
                <a:ea typeface="Trebuchet MS"/>
                <a:cs typeface="Trebuchet MS"/>
                <a:sym typeface="Trebuchet MS"/>
              </a:rPr>
              <a:t>Create smart contract</a:t>
            </a:r>
            <a:endParaRPr sz="3200" dirty="0">
              <a:solidFill>
                <a:schemeClr val="dk1"/>
              </a:solidFill>
              <a:ea typeface="Trebuchet MS"/>
              <a:cs typeface="Trebuchet MS"/>
              <a:sym typeface="Trebuchet MS"/>
            </a:endParaRPr>
          </a:p>
          <a:p>
            <a:pPr marL="1236102" lvl="1" indent="-609585">
              <a:spcBef>
                <a:spcPts val="560"/>
              </a:spcBef>
              <a:buClr>
                <a:srgbClr val="0000FF"/>
              </a:buClr>
              <a:buSzPct val="100000"/>
              <a:buFont typeface="Wingdings" panose="05000000000000000000" pitchFamily="2" charset="2"/>
              <a:buChar char="§"/>
            </a:pPr>
            <a:r>
              <a:rPr lang="en" sz="3200" dirty="0">
                <a:solidFill>
                  <a:schemeClr val="dk1"/>
                </a:solidFill>
                <a:ea typeface="Trebuchet MS"/>
                <a:cs typeface="Trebuchet MS"/>
                <a:sym typeface="Trebuchet MS"/>
              </a:rPr>
              <a:t>Execute smart contract code</a:t>
            </a:r>
            <a:endParaRPr sz="3200" dirty="0">
              <a:solidFill>
                <a:schemeClr val="dk1"/>
              </a:solidFill>
              <a:ea typeface="Trebuchet MS"/>
              <a:cs typeface="Trebuchet MS"/>
              <a:sym typeface="Trebuchet MS"/>
            </a:endParaRPr>
          </a:p>
        </p:txBody>
      </p:sp>
      <p:sp>
        <p:nvSpPr>
          <p:cNvPr id="385" name="Shape 385"/>
          <p:cNvSpPr txBox="1">
            <a:spLocks noGrp="1"/>
          </p:cNvSpPr>
          <p:nvPr>
            <p:ph type="title"/>
          </p:nvPr>
        </p:nvSpPr>
        <p:spPr>
          <a:xfrm>
            <a:off x="-62104" y="140627"/>
            <a:ext cx="3730000" cy="620800"/>
          </a:xfrm>
          <a:prstGeom prst="rect">
            <a:avLst/>
          </a:prstGeom>
          <a:noFill/>
          <a:ln>
            <a:noFill/>
          </a:ln>
        </p:spPr>
        <p:txBody>
          <a:bodyPr spcFirstLastPara="1" wrap="square" lIns="0" tIns="16933" rIns="0" bIns="0" anchor="t" anchorCtr="0">
            <a:noAutofit/>
          </a:bodyPr>
          <a:lstStyle/>
          <a:p>
            <a:pPr marL="16933" algn="r" rtl="0">
              <a:buClr>
                <a:srgbClr val="262626"/>
              </a:buClr>
              <a:buSzPts val="3000"/>
            </a:pPr>
            <a:r>
              <a:rPr lang="en" sz="4800" dirty="0">
                <a:solidFill>
                  <a:srgbClr val="0000FF"/>
                </a:solidFill>
                <a:latin typeface="Calibri Light" panose="020F0302020204030204" pitchFamily="34" charset="0"/>
                <a:ea typeface="Century Schoolbook"/>
                <a:cs typeface="Calibri Light" panose="020F0302020204030204" pitchFamily="34" charset="0"/>
                <a:sym typeface="Century Schoolbook"/>
              </a:rPr>
              <a:t>Transactions</a:t>
            </a:r>
            <a:endParaRPr sz="4800" dirty="0">
              <a:solidFill>
                <a:srgbClr val="0000FF"/>
              </a:solidFill>
              <a:latin typeface="Calibri Light" panose="020F0302020204030204" pitchFamily="34" charset="0"/>
              <a:ea typeface="Century Schoolbook"/>
              <a:cs typeface="Calibri Light" panose="020F0302020204030204" pitchFamily="34" charset="0"/>
              <a:sym typeface="Century Schoolbook"/>
            </a:endParaRPr>
          </a:p>
        </p:txBody>
      </p:sp>
      <p:sp>
        <p:nvSpPr>
          <p:cNvPr id="386" name="Shape 386"/>
          <p:cNvSpPr txBox="1">
            <a:spLocks noGrp="1"/>
          </p:cNvSpPr>
          <p:nvPr>
            <p:ph type="sldNum" idx="4294967295"/>
          </p:nvPr>
        </p:nvSpPr>
        <p:spPr>
          <a:xfrm>
            <a:off x="11582402" y="6290784"/>
            <a:ext cx="452341" cy="365125"/>
          </a:xfrm>
          <a:prstGeom prst="rect">
            <a:avLst/>
          </a:prstGeom>
          <a:noFill/>
          <a:ln>
            <a:noFill/>
          </a:ln>
        </p:spPr>
        <p:txBody>
          <a:bodyPr spcFirstLastPara="1" wrap="square" lIns="0" tIns="4233" rIns="0" bIns="0" anchor="ctr" anchorCtr="0">
            <a:noAutofit/>
          </a:bodyPr>
          <a:lstStyle/>
          <a:p>
            <a:pPr marL="33866" algn="r"/>
            <a:fld id="{00000000-1234-1234-1234-123412341234}" type="slidenum">
              <a:rPr lang="en" sz="1200" i="1">
                <a:solidFill>
                  <a:schemeClr val="lt2"/>
                </a:solidFill>
                <a:latin typeface="Century Schoolbook"/>
                <a:ea typeface="Century Schoolbook"/>
                <a:cs typeface="Century Schoolbook"/>
                <a:sym typeface="Century Schoolbook"/>
              </a:rPr>
              <a:pPr marL="33866" algn="r"/>
              <a:t>36</a:t>
            </a:fld>
            <a:endParaRPr sz="1200" i="1" dirty="0">
              <a:solidFill>
                <a:schemeClr val="lt2"/>
              </a:solidFill>
              <a:latin typeface="Century Schoolbook"/>
              <a:ea typeface="Century Schoolbook"/>
              <a:cs typeface="Century Schoolbook"/>
              <a:sym typeface="Century Schoolbook"/>
            </a:endParaRPr>
          </a:p>
        </p:txBody>
      </p:sp>
      <p:sp>
        <p:nvSpPr>
          <p:cNvPr id="2" name="Footer Placeholder 1"/>
          <p:cNvSpPr>
            <a:spLocks noGrp="1"/>
          </p:cNvSpPr>
          <p:nvPr>
            <p:ph type="ftr" idx="4294967295"/>
          </p:nvPr>
        </p:nvSpPr>
        <p:spPr>
          <a:xfrm>
            <a:off x="762001" y="6314440"/>
            <a:ext cx="5811793" cy="365125"/>
          </a:xfrm>
          <a:prstGeom prst="rect">
            <a:avLst/>
          </a:prstGeom>
        </p:spPr>
        <p:txBody>
          <a:bodyPr/>
          <a:lstStyle/>
          <a:p>
            <a:r>
              <a:rPr lang="en-US" dirty="0" smtClean="0"/>
              <a:t>Campbell R. Harvey 2018</a:t>
            </a:r>
            <a:endParaRPr lang="en-US" dirty="0"/>
          </a:p>
        </p:txBody>
      </p:sp>
    </p:spTree>
    <p:extLst>
      <p:ext uri="{BB962C8B-B14F-4D97-AF65-F5344CB8AC3E}">
        <p14:creationId xmlns:p14="http://schemas.microsoft.com/office/powerpoint/2010/main" val="38696540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a:xfrm>
            <a:off x="-1208233" y="170967"/>
            <a:ext cx="6818000" cy="587600"/>
          </a:xfrm>
          <a:prstGeom prst="rect">
            <a:avLst/>
          </a:prstGeom>
          <a:noFill/>
          <a:ln>
            <a:noFill/>
          </a:ln>
        </p:spPr>
        <p:txBody>
          <a:bodyPr spcFirstLastPara="1" wrap="square" lIns="0" tIns="16933" rIns="0" bIns="0" anchor="t" anchorCtr="0">
            <a:noAutofit/>
          </a:bodyPr>
          <a:lstStyle/>
          <a:p>
            <a:pPr marL="16933" algn="r" rtl="0">
              <a:buClr>
                <a:srgbClr val="262626"/>
              </a:buClr>
              <a:buSzPts val="3000"/>
            </a:pPr>
            <a:r>
              <a:rPr lang="en" sz="4800" dirty="0">
                <a:solidFill>
                  <a:srgbClr val="0000FF"/>
                </a:solidFill>
                <a:latin typeface="Calibri Light" panose="020F0302020204030204" pitchFamily="34" charset="0"/>
                <a:cs typeface="Calibri Light" panose="020F0302020204030204" pitchFamily="34" charset="0"/>
              </a:rPr>
              <a:t>Ether Denominations</a:t>
            </a:r>
            <a:endParaRPr sz="4800" i="1" dirty="0">
              <a:solidFill>
                <a:srgbClr val="0000FF"/>
              </a:solidFill>
              <a:latin typeface="Calibri Light" panose="020F0302020204030204" pitchFamily="34" charset="0"/>
              <a:ea typeface="Century Schoolbook"/>
              <a:cs typeface="Calibri Light" panose="020F0302020204030204" pitchFamily="34" charset="0"/>
              <a:sym typeface="Century Schoolbook"/>
            </a:endParaRPr>
          </a:p>
        </p:txBody>
      </p:sp>
      <p:sp>
        <p:nvSpPr>
          <p:cNvPr id="392" name="Shape 392"/>
          <p:cNvSpPr txBox="1">
            <a:spLocks noGrp="1"/>
          </p:cNvSpPr>
          <p:nvPr>
            <p:ph type="sldNum" idx="4294967295"/>
          </p:nvPr>
        </p:nvSpPr>
        <p:spPr>
          <a:xfrm>
            <a:off x="11582402" y="6290784"/>
            <a:ext cx="452341" cy="365125"/>
          </a:xfrm>
          <a:prstGeom prst="rect">
            <a:avLst/>
          </a:prstGeom>
          <a:noFill/>
          <a:ln>
            <a:noFill/>
          </a:ln>
        </p:spPr>
        <p:txBody>
          <a:bodyPr spcFirstLastPara="1" wrap="square" lIns="0" tIns="4233" rIns="0" bIns="0" anchor="ctr" anchorCtr="0">
            <a:noAutofit/>
          </a:bodyPr>
          <a:lstStyle/>
          <a:p>
            <a:pPr marL="33866" algn="r"/>
            <a:fld id="{00000000-1234-1234-1234-123412341234}" type="slidenum">
              <a:rPr lang="en" sz="1200" i="1">
                <a:solidFill>
                  <a:schemeClr val="lt2"/>
                </a:solidFill>
                <a:latin typeface="Century Schoolbook"/>
                <a:ea typeface="Century Schoolbook"/>
                <a:cs typeface="Century Schoolbook"/>
                <a:sym typeface="Century Schoolbook"/>
              </a:rPr>
              <a:pPr marL="33866" algn="r"/>
              <a:t>37</a:t>
            </a:fld>
            <a:endParaRPr sz="1200" i="1">
              <a:solidFill>
                <a:schemeClr val="lt2"/>
              </a:solidFill>
              <a:latin typeface="Century Schoolbook"/>
              <a:ea typeface="Century Schoolbook"/>
              <a:cs typeface="Century Schoolbook"/>
              <a:sym typeface="Century Schoolbook"/>
            </a:endParaRPr>
          </a:p>
        </p:txBody>
      </p:sp>
      <p:sp>
        <p:nvSpPr>
          <p:cNvPr id="394" name="Shape 394"/>
          <p:cNvSpPr txBox="1"/>
          <p:nvPr/>
        </p:nvSpPr>
        <p:spPr>
          <a:xfrm>
            <a:off x="383772" y="935893"/>
            <a:ext cx="11424800" cy="4869200"/>
          </a:xfrm>
          <a:prstGeom prst="rect">
            <a:avLst/>
          </a:prstGeom>
          <a:noFill/>
          <a:ln>
            <a:noFill/>
          </a:ln>
        </p:spPr>
        <p:txBody>
          <a:bodyPr spcFirstLastPara="1" wrap="square" lIns="0" tIns="16933" rIns="0" bIns="0" anchor="t" anchorCtr="0">
            <a:noAutofit/>
          </a:bodyPr>
          <a:lstStyle/>
          <a:p>
            <a:pPr marL="566406" marR="1453690" indent="-549473">
              <a:lnSpc>
                <a:spcPct val="114599"/>
              </a:lnSpc>
              <a:buClr>
                <a:srgbClr val="0000FF"/>
              </a:buClr>
              <a:buSzPts val="2400"/>
              <a:buFont typeface="Arial" panose="020B0604020202020204" pitchFamily="34" charset="0"/>
              <a:buChar char="•"/>
            </a:pPr>
            <a:r>
              <a:rPr lang="en" sz="3733" dirty="0">
                <a:solidFill>
                  <a:schemeClr val="dk1"/>
                </a:solidFill>
                <a:latin typeface="+mj-lt"/>
                <a:ea typeface="Trebuchet MS"/>
                <a:cs typeface="Trebuchet MS"/>
                <a:sym typeface="Trebuchet MS"/>
              </a:rPr>
              <a:t>Wei - lowest denomination</a:t>
            </a:r>
            <a:endParaRPr sz="3733" dirty="0">
              <a:solidFill>
                <a:schemeClr val="dk1"/>
              </a:solidFill>
              <a:latin typeface="+mj-lt"/>
              <a:ea typeface="Trebuchet MS"/>
              <a:cs typeface="Trebuchet MS"/>
              <a:sym typeface="Trebuchet MS"/>
            </a:endParaRPr>
          </a:p>
          <a:p>
            <a:pPr marL="1175989" lvl="1" indent="-498673">
              <a:spcBef>
                <a:spcPts val="560"/>
              </a:spcBef>
              <a:buClr>
                <a:srgbClr val="0000FF"/>
              </a:buClr>
              <a:buSzPts val="1800"/>
              <a:buFont typeface="Wingdings" panose="05000000000000000000" pitchFamily="2" charset="2"/>
              <a:buChar char="§"/>
            </a:pPr>
            <a:r>
              <a:rPr lang="en" sz="3200" dirty="0">
                <a:solidFill>
                  <a:schemeClr val="dk1"/>
                </a:solidFill>
                <a:latin typeface="+mj-lt"/>
                <a:ea typeface="Trebuchet MS"/>
                <a:cs typeface="Trebuchet MS"/>
                <a:sym typeface="Trebuchet MS"/>
              </a:rPr>
              <a:t>Named after Wei Dai - author of b-money paper (1998), many core concepts used in BTC implementation</a:t>
            </a:r>
            <a:endParaRPr sz="3200" dirty="0">
              <a:solidFill>
                <a:schemeClr val="dk1"/>
              </a:solidFill>
              <a:latin typeface="+mj-lt"/>
              <a:ea typeface="Trebuchet MS"/>
              <a:cs typeface="Trebuchet MS"/>
              <a:sym typeface="Trebuchet MS"/>
            </a:endParaRPr>
          </a:p>
          <a:p>
            <a:pPr marL="1175989" lvl="1" indent="-498673">
              <a:spcBef>
                <a:spcPts val="560"/>
              </a:spcBef>
              <a:buClr>
                <a:srgbClr val="0000FF"/>
              </a:buClr>
              <a:buSzPts val="1800"/>
              <a:buFont typeface="Wingdings" panose="05000000000000000000" pitchFamily="2" charset="2"/>
              <a:buChar char="§"/>
            </a:pPr>
            <a:r>
              <a:rPr lang="en" sz="3200" dirty="0">
                <a:solidFill>
                  <a:schemeClr val="dk1"/>
                </a:solidFill>
                <a:latin typeface="+mj-lt"/>
                <a:ea typeface="Trebuchet MS"/>
                <a:cs typeface="Trebuchet MS"/>
                <a:sym typeface="Trebuchet MS"/>
              </a:rPr>
              <a:t>1/1,000,000,000,000,000,000 (quintillion)</a:t>
            </a:r>
            <a:endParaRPr sz="3200" dirty="0">
              <a:solidFill>
                <a:schemeClr val="dk1"/>
              </a:solidFill>
              <a:latin typeface="+mj-lt"/>
              <a:ea typeface="Trebuchet MS"/>
              <a:cs typeface="Trebuchet MS"/>
              <a:sym typeface="Trebuchet MS"/>
            </a:endParaRPr>
          </a:p>
          <a:p>
            <a:pPr marL="566406" indent="-549473">
              <a:spcBef>
                <a:spcPts val="560"/>
              </a:spcBef>
              <a:buClr>
                <a:srgbClr val="0000FF"/>
              </a:buClr>
              <a:buSzPts val="2400"/>
              <a:buFont typeface="Arial" panose="020B0604020202020204" pitchFamily="34" charset="0"/>
              <a:buChar char="•"/>
            </a:pPr>
            <a:r>
              <a:rPr lang="en" sz="3733" dirty="0">
                <a:solidFill>
                  <a:schemeClr val="dk1"/>
                </a:solidFill>
                <a:latin typeface="+mj-lt"/>
                <a:ea typeface="Trebuchet MS"/>
                <a:cs typeface="Trebuchet MS"/>
                <a:sym typeface="Trebuchet MS"/>
              </a:rPr>
              <a:t>Szabo - next denomination</a:t>
            </a:r>
            <a:endParaRPr sz="3733" dirty="0">
              <a:solidFill>
                <a:schemeClr val="dk1"/>
              </a:solidFill>
              <a:latin typeface="+mj-lt"/>
              <a:ea typeface="Trebuchet MS"/>
              <a:cs typeface="Trebuchet MS"/>
              <a:sym typeface="Trebuchet MS"/>
            </a:endParaRPr>
          </a:p>
          <a:p>
            <a:pPr marL="1175989" lvl="1" indent="-498673">
              <a:spcBef>
                <a:spcPts val="560"/>
              </a:spcBef>
              <a:buClr>
                <a:srgbClr val="0000FF"/>
              </a:buClr>
              <a:buSzPts val="1800"/>
              <a:buFont typeface="Arial" panose="020B0604020202020204" pitchFamily="34" charset="0"/>
              <a:buChar char="•"/>
            </a:pPr>
            <a:r>
              <a:rPr lang="en" sz="3200" dirty="0">
                <a:solidFill>
                  <a:schemeClr val="dk1"/>
                </a:solidFill>
                <a:latin typeface="+mj-lt"/>
                <a:ea typeface="Trebuchet MS"/>
                <a:cs typeface="Trebuchet MS"/>
                <a:sym typeface="Trebuchet MS"/>
              </a:rPr>
              <a:t>Named after Nick Szabo                                                                    - author of Bit-Gold</a:t>
            </a:r>
            <a:endParaRPr sz="3200" dirty="0">
              <a:solidFill>
                <a:schemeClr val="dk1"/>
              </a:solidFill>
              <a:latin typeface="+mj-lt"/>
              <a:ea typeface="Trebuchet MS"/>
              <a:cs typeface="Trebuchet MS"/>
              <a:sym typeface="Trebuchet MS"/>
            </a:endParaRPr>
          </a:p>
          <a:p>
            <a:pPr marL="566406" indent="-549473">
              <a:spcBef>
                <a:spcPts val="560"/>
              </a:spcBef>
              <a:buClr>
                <a:srgbClr val="0000FF"/>
              </a:buClr>
              <a:buSzPts val="2400"/>
              <a:buFont typeface="Arial" panose="020B0604020202020204" pitchFamily="34" charset="0"/>
              <a:buChar char="•"/>
            </a:pPr>
            <a:r>
              <a:rPr lang="en" sz="3733" dirty="0">
                <a:solidFill>
                  <a:schemeClr val="dk1"/>
                </a:solidFill>
                <a:latin typeface="+mj-lt"/>
                <a:ea typeface="Trebuchet MS"/>
                <a:cs typeface="Trebuchet MS"/>
                <a:sym typeface="Trebuchet MS"/>
              </a:rPr>
              <a:t>Finney – 2</a:t>
            </a:r>
            <a:r>
              <a:rPr lang="en" sz="3733" baseline="30000" dirty="0">
                <a:solidFill>
                  <a:schemeClr val="dk1"/>
                </a:solidFill>
                <a:latin typeface="+mj-lt"/>
                <a:ea typeface="Trebuchet MS"/>
                <a:cs typeface="Trebuchet MS"/>
                <a:sym typeface="Trebuchet MS"/>
              </a:rPr>
              <a:t>nd</a:t>
            </a:r>
            <a:r>
              <a:rPr lang="en" sz="3733" dirty="0">
                <a:solidFill>
                  <a:schemeClr val="dk1"/>
                </a:solidFill>
                <a:latin typeface="+mj-lt"/>
                <a:ea typeface="Trebuchet MS"/>
                <a:cs typeface="Trebuchet MS"/>
                <a:sym typeface="Trebuchet MS"/>
              </a:rPr>
              <a:t> highest denomination </a:t>
            </a:r>
            <a:endParaRPr sz="3733" dirty="0">
              <a:solidFill>
                <a:schemeClr val="dk1"/>
              </a:solidFill>
              <a:latin typeface="+mj-lt"/>
              <a:ea typeface="Trebuchet MS"/>
              <a:cs typeface="Trebuchet MS"/>
              <a:sym typeface="Trebuchet MS"/>
            </a:endParaRPr>
          </a:p>
          <a:p>
            <a:pPr marL="1175989" lvl="1" indent="-498673">
              <a:spcBef>
                <a:spcPts val="560"/>
              </a:spcBef>
              <a:buClr>
                <a:srgbClr val="0000FF"/>
              </a:buClr>
              <a:buSzPts val="1800"/>
              <a:buFont typeface="Arial" panose="020B0604020202020204" pitchFamily="34" charset="0"/>
              <a:buChar char="•"/>
            </a:pPr>
            <a:r>
              <a:rPr lang="en" sz="3200" dirty="0">
                <a:solidFill>
                  <a:schemeClr val="dk1"/>
                </a:solidFill>
                <a:latin typeface="+mj-lt"/>
                <a:ea typeface="Trebuchet MS"/>
                <a:cs typeface="Trebuchet MS"/>
                <a:sym typeface="Trebuchet MS"/>
              </a:rPr>
              <a:t>Named after Hal Finney                                                                     - received first Tx from Nakamoto</a:t>
            </a:r>
            <a:r>
              <a:rPr lang="en-US" sz="3200" dirty="0">
                <a:solidFill>
                  <a:schemeClr val="dk1"/>
                </a:solidFill>
                <a:latin typeface="+mj-lt"/>
                <a:ea typeface="Trebuchet MS"/>
                <a:cs typeface="Trebuchet MS"/>
                <a:sym typeface="Trebuchet MS"/>
              </a:rPr>
              <a:t> </a:t>
            </a:r>
            <a:r>
              <a:rPr lang="en-US" sz="2133" dirty="0">
                <a:solidFill>
                  <a:schemeClr val="dk1"/>
                </a:solidFill>
                <a:latin typeface="+mj-lt"/>
                <a:ea typeface="Trebuchet MS"/>
                <a:cs typeface="Trebuchet MS"/>
                <a:sym typeface="Trebuchet MS"/>
              </a:rPr>
              <a:t> </a:t>
            </a:r>
            <a:endParaRPr sz="2133" dirty="0">
              <a:solidFill>
                <a:schemeClr val="dk1"/>
              </a:solidFill>
              <a:latin typeface="+mj-lt"/>
              <a:ea typeface="Trebuchet MS"/>
              <a:cs typeface="Trebuchet MS"/>
              <a:sym typeface="Trebuchet MS"/>
            </a:endParaRPr>
          </a:p>
          <a:p>
            <a:pPr marL="457189" indent="-457189">
              <a:spcBef>
                <a:spcPts val="560"/>
              </a:spcBef>
              <a:buClr>
                <a:srgbClr val="0000FF"/>
              </a:buClr>
              <a:buFont typeface="Arial" panose="020B0604020202020204" pitchFamily="34" charset="0"/>
              <a:buChar char="•"/>
            </a:pPr>
            <a:endParaRPr sz="3733" dirty="0">
              <a:solidFill>
                <a:schemeClr val="dk1"/>
              </a:solidFill>
              <a:latin typeface="+mj-lt"/>
              <a:ea typeface="Trebuchet MS"/>
              <a:cs typeface="Trebuchet MS"/>
              <a:sym typeface="Trebuchet MS"/>
            </a:endParaRPr>
          </a:p>
        </p:txBody>
      </p:sp>
      <p:sp>
        <p:nvSpPr>
          <p:cNvPr id="2" name="Footer Placeholder 1"/>
          <p:cNvSpPr>
            <a:spLocks noGrp="1"/>
          </p:cNvSpPr>
          <p:nvPr>
            <p:ph type="ftr" idx="4294967295"/>
          </p:nvPr>
        </p:nvSpPr>
        <p:spPr>
          <a:xfrm>
            <a:off x="762001" y="6314440"/>
            <a:ext cx="5811793" cy="365125"/>
          </a:xfrm>
          <a:prstGeom prst="rect">
            <a:avLst/>
          </a:prstGeom>
        </p:spPr>
        <p:txBody>
          <a:bodyPr/>
          <a:lstStyle/>
          <a:p>
            <a:r>
              <a:rPr lang="en-US" dirty="0" smtClean="0"/>
              <a:t>Campbell R. Harvey 2018</a:t>
            </a:r>
            <a:endParaRPr lang="en-US" dirty="0"/>
          </a:p>
        </p:txBody>
      </p:sp>
      <p:pic>
        <p:nvPicPr>
          <p:cNvPr id="3" name="Picture 2"/>
          <p:cNvPicPr>
            <a:picLocks noChangeAspect="1"/>
          </p:cNvPicPr>
          <p:nvPr/>
        </p:nvPicPr>
        <p:blipFill>
          <a:blip r:embed="rId3"/>
          <a:stretch>
            <a:fillRect/>
          </a:stretch>
        </p:blipFill>
        <p:spPr>
          <a:xfrm>
            <a:off x="8202930" y="3370493"/>
            <a:ext cx="3263900" cy="2286000"/>
          </a:xfrm>
          <a:prstGeom prst="rect">
            <a:avLst/>
          </a:prstGeom>
        </p:spPr>
      </p:pic>
      <p:sp>
        <p:nvSpPr>
          <p:cNvPr id="4" name="Rectangle 3"/>
          <p:cNvSpPr/>
          <p:nvPr/>
        </p:nvSpPr>
        <p:spPr>
          <a:xfrm>
            <a:off x="8269559" y="6447632"/>
            <a:ext cx="4765535" cy="461665"/>
          </a:xfrm>
          <a:prstGeom prst="rect">
            <a:avLst/>
          </a:prstGeom>
        </p:spPr>
        <p:txBody>
          <a:bodyPr wrap="none">
            <a:spAutoFit/>
          </a:bodyPr>
          <a:lstStyle/>
          <a:p>
            <a:r>
              <a:rPr lang="en-US" sz="2400" dirty="0">
                <a:hlinkClick r:id="rId4"/>
              </a:rPr>
              <a:t>http://www.weidai.com/bmoney.txt</a:t>
            </a:r>
            <a:r>
              <a:rPr lang="en-US" sz="2400" dirty="0"/>
              <a:t> </a:t>
            </a:r>
          </a:p>
        </p:txBody>
      </p:sp>
    </p:spTree>
    <p:extLst>
      <p:ext uri="{BB962C8B-B14F-4D97-AF65-F5344CB8AC3E}">
        <p14:creationId xmlns:p14="http://schemas.microsoft.com/office/powerpoint/2010/main" val="12369998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p:nvPr/>
        </p:nvSpPr>
        <p:spPr>
          <a:xfrm>
            <a:off x="416665" y="1251504"/>
            <a:ext cx="11618079" cy="4540800"/>
          </a:xfrm>
          <a:prstGeom prst="rect">
            <a:avLst/>
          </a:prstGeom>
          <a:noFill/>
          <a:ln>
            <a:noFill/>
          </a:ln>
        </p:spPr>
        <p:txBody>
          <a:bodyPr spcFirstLastPara="1" wrap="square" lIns="0" tIns="88033" rIns="0" bIns="0" anchor="t" anchorCtr="0">
            <a:noAutofit/>
          </a:bodyPr>
          <a:lstStyle/>
          <a:p>
            <a:pPr marL="626518" indent="-609585">
              <a:buClr>
                <a:srgbClr val="0000FF"/>
              </a:buClr>
              <a:buSzPct val="100000"/>
              <a:buFont typeface="Arial" panose="020B0604020202020204" pitchFamily="34" charset="0"/>
              <a:buChar char="•"/>
            </a:pPr>
            <a:r>
              <a:rPr lang="en" sz="3733" dirty="0">
                <a:solidFill>
                  <a:schemeClr val="dk1"/>
                </a:solidFill>
                <a:ea typeface="Trebuchet MS"/>
                <a:cs typeface="Trebuchet MS"/>
                <a:sym typeface="Trebuchet MS"/>
              </a:rPr>
              <a:t>Executable code</a:t>
            </a:r>
            <a:endParaRPr sz="3733" dirty="0">
              <a:solidFill>
                <a:schemeClr val="dk1"/>
              </a:solidFill>
              <a:ea typeface="Trebuchet MS"/>
              <a:cs typeface="Trebuchet MS"/>
              <a:sym typeface="Trebuchet MS"/>
            </a:endParaRPr>
          </a:p>
          <a:p>
            <a:pPr marL="626518" indent="-609585">
              <a:spcBef>
                <a:spcPts val="693"/>
              </a:spcBef>
              <a:buClr>
                <a:srgbClr val="0000FF"/>
              </a:buClr>
              <a:buSzPct val="100000"/>
              <a:buFont typeface="Arial" panose="020B0604020202020204" pitchFamily="34" charset="0"/>
              <a:buChar char="•"/>
            </a:pPr>
            <a:r>
              <a:rPr lang="en" sz="3733" dirty="0">
                <a:solidFill>
                  <a:schemeClr val="dk1"/>
                </a:solidFill>
                <a:ea typeface="Trebuchet MS"/>
                <a:cs typeface="Trebuchet MS"/>
                <a:sym typeface="Trebuchet MS"/>
              </a:rPr>
              <a:t>Turing Complete</a:t>
            </a:r>
            <a:endParaRPr sz="3733" dirty="0">
              <a:solidFill>
                <a:schemeClr val="dk1"/>
              </a:solidFill>
              <a:ea typeface="Trebuchet MS"/>
              <a:cs typeface="Trebuchet MS"/>
              <a:sym typeface="Trebuchet MS"/>
            </a:endParaRPr>
          </a:p>
          <a:p>
            <a:pPr marL="626518" indent="-609585">
              <a:spcBef>
                <a:spcPts val="560"/>
              </a:spcBef>
              <a:buClr>
                <a:srgbClr val="0000FF"/>
              </a:buClr>
              <a:buSzPct val="100000"/>
              <a:buFont typeface="Arial" panose="020B0604020202020204" pitchFamily="34" charset="0"/>
              <a:buChar char="•"/>
            </a:pPr>
            <a:r>
              <a:rPr lang="en" sz="3733" dirty="0">
                <a:solidFill>
                  <a:schemeClr val="dk1"/>
                </a:solidFill>
                <a:ea typeface="Trebuchet MS"/>
                <a:cs typeface="Trebuchet MS"/>
                <a:sym typeface="Trebuchet MS"/>
              </a:rPr>
              <a:t>Function like an external account</a:t>
            </a:r>
            <a:endParaRPr sz="3733" dirty="0">
              <a:solidFill>
                <a:schemeClr val="dk1"/>
              </a:solidFill>
              <a:ea typeface="Trebuchet MS"/>
              <a:cs typeface="Trebuchet MS"/>
              <a:sym typeface="Trebuchet MS"/>
            </a:endParaRPr>
          </a:p>
          <a:p>
            <a:pPr marL="1236102" lvl="1" indent="-609585">
              <a:spcBef>
                <a:spcPts val="560"/>
              </a:spcBef>
              <a:buClr>
                <a:srgbClr val="0000FF"/>
              </a:buClr>
              <a:buSzPct val="100000"/>
              <a:buFont typeface="Wingdings" panose="05000000000000000000" pitchFamily="2" charset="2"/>
              <a:buChar char="§"/>
            </a:pPr>
            <a:r>
              <a:rPr lang="en" sz="3200" dirty="0">
                <a:solidFill>
                  <a:schemeClr val="dk1"/>
                </a:solidFill>
                <a:ea typeface="Trebuchet MS"/>
                <a:cs typeface="Trebuchet MS"/>
                <a:sym typeface="Trebuchet MS"/>
              </a:rPr>
              <a:t>Hold funds</a:t>
            </a:r>
            <a:endParaRPr sz="3200" dirty="0">
              <a:solidFill>
                <a:schemeClr val="dk1"/>
              </a:solidFill>
              <a:ea typeface="Trebuchet MS"/>
              <a:cs typeface="Trebuchet MS"/>
              <a:sym typeface="Trebuchet MS"/>
            </a:endParaRPr>
          </a:p>
          <a:p>
            <a:pPr marL="1236102" marR="215048" lvl="1" indent="-609585">
              <a:lnSpc>
                <a:spcPct val="114599"/>
              </a:lnSpc>
              <a:buClr>
                <a:srgbClr val="0000FF"/>
              </a:buClr>
              <a:buSzPct val="100000"/>
              <a:buFont typeface="Wingdings" panose="05000000000000000000" pitchFamily="2" charset="2"/>
              <a:buChar char="§"/>
            </a:pPr>
            <a:r>
              <a:rPr lang="en" sz="3200" dirty="0">
                <a:solidFill>
                  <a:schemeClr val="dk1"/>
                </a:solidFill>
                <a:ea typeface="Trebuchet MS"/>
                <a:cs typeface="Trebuchet MS"/>
                <a:sym typeface="Trebuchet MS"/>
              </a:rPr>
              <a:t>Can interact with other accounts and smart contracts</a:t>
            </a:r>
            <a:endParaRPr sz="3200" dirty="0">
              <a:solidFill>
                <a:schemeClr val="dk1"/>
              </a:solidFill>
              <a:ea typeface="Trebuchet MS"/>
              <a:cs typeface="Trebuchet MS"/>
              <a:sym typeface="Trebuchet MS"/>
            </a:endParaRPr>
          </a:p>
          <a:p>
            <a:pPr marL="1236102" marR="215048" lvl="1" indent="-609585">
              <a:lnSpc>
                <a:spcPct val="114599"/>
              </a:lnSpc>
              <a:buClr>
                <a:srgbClr val="0000FF"/>
              </a:buClr>
              <a:buSzPct val="100000"/>
              <a:buFont typeface="Wingdings" panose="05000000000000000000" pitchFamily="2" charset="2"/>
              <a:buChar char="§"/>
            </a:pPr>
            <a:r>
              <a:rPr lang="en" sz="3200" dirty="0">
                <a:solidFill>
                  <a:schemeClr val="dk1"/>
                </a:solidFill>
                <a:ea typeface="Trebuchet MS"/>
                <a:cs typeface="Trebuchet MS"/>
                <a:sym typeface="Trebuchet MS"/>
              </a:rPr>
              <a:t>Contain code</a:t>
            </a:r>
            <a:endParaRPr sz="3200" dirty="0">
              <a:solidFill>
                <a:schemeClr val="dk1"/>
              </a:solidFill>
              <a:ea typeface="Trebuchet MS"/>
              <a:cs typeface="Trebuchet MS"/>
              <a:sym typeface="Trebuchet MS"/>
            </a:endParaRPr>
          </a:p>
          <a:p>
            <a:pPr marL="626518" indent="-609585">
              <a:spcBef>
                <a:spcPts val="560"/>
              </a:spcBef>
              <a:buClr>
                <a:srgbClr val="0000FF"/>
              </a:buClr>
              <a:buSzPct val="100000"/>
              <a:buFont typeface="Arial" panose="020B0604020202020204" pitchFamily="34" charset="0"/>
              <a:buChar char="•"/>
            </a:pPr>
            <a:r>
              <a:rPr lang="en" sz="3733" dirty="0">
                <a:solidFill>
                  <a:schemeClr val="dk1"/>
                </a:solidFill>
                <a:ea typeface="Trebuchet MS"/>
                <a:cs typeface="Trebuchet MS"/>
                <a:sym typeface="Trebuchet MS"/>
              </a:rPr>
              <a:t>Can be called through transactions</a:t>
            </a:r>
            <a:endParaRPr sz="3733" dirty="0">
              <a:solidFill>
                <a:schemeClr val="dk1"/>
              </a:solidFill>
              <a:ea typeface="Trebuchet MS"/>
              <a:cs typeface="Trebuchet MS"/>
              <a:sym typeface="Trebuchet MS"/>
            </a:endParaRPr>
          </a:p>
        </p:txBody>
      </p:sp>
      <p:sp>
        <p:nvSpPr>
          <p:cNvPr id="416" name="Shape 416"/>
          <p:cNvSpPr txBox="1">
            <a:spLocks noGrp="1"/>
          </p:cNvSpPr>
          <p:nvPr>
            <p:ph type="sldNum" idx="4294967295"/>
          </p:nvPr>
        </p:nvSpPr>
        <p:spPr>
          <a:xfrm>
            <a:off x="11582402" y="6290784"/>
            <a:ext cx="452341" cy="365125"/>
          </a:xfrm>
          <a:prstGeom prst="rect">
            <a:avLst/>
          </a:prstGeom>
          <a:noFill/>
          <a:ln>
            <a:noFill/>
          </a:ln>
        </p:spPr>
        <p:txBody>
          <a:bodyPr spcFirstLastPara="1" wrap="square" lIns="0" tIns="4233" rIns="0" bIns="0" anchor="ctr" anchorCtr="0">
            <a:noAutofit/>
          </a:bodyPr>
          <a:lstStyle/>
          <a:p>
            <a:pPr marL="33866" algn="r"/>
            <a:fld id="{00000000-1234-1234-1234-123412341234}" type="slidenum">
              <a:rPr lang="en" sz="1200" i="1">
                <a:solidFill>
                  <a:schemeClr val="lt2"/>
                </a:solidFill>
                <a:latin typeface="Century Schoolbook"/>
                <a:ea typeface="Century Schoolbook"/>
                <a:cs typeface="Century Schoolbook"/>
                <a:sym typeface="Century Schoolbook"/>
              </a:rPr>
              <a:pPr marL="33866" algn="r"/>
              <a:t>38</a:t>
            </a:fld>
            <a:endParaRPr sz="1200" i="1">
              <a:solidFill>
                <a:schemeClr val="lt2"/>
              </a:solidFill>
              <a:latin typeface="Century Schoolbook"/>
              <a:ea typeface="Century Schoolbook"/>
              <a:cs typeface="Century Schoolbook"/>
              <a:sym typeface="Century Schoolbook"/>
            </a:endParaRPr>
          </a:p>
        </p:txBody>
      </p:sp>
      <p:sp>
        <p:nvSpPr>
          <p:cNvPr id="2" name="Footer Placeholder 1"/>
          <p:cNvSpPr>
            <a:spLocks noGrp="1"/>
          </p:cNvSpPr>
          <p:nvPr>
            <p:ph type="ftr" idx="4294967295"/>
          </p:nvPr>
        </p:nvSpPr>
        <p:spPr>
          <a:xfrm>
            <a:off x="762001" y="6314440"/>
            <a:ext cx="5811793" cy="365125"/>
          </a:xfrm>
          <a:prstGeom prst="rect">
            <a:avLst/>
          </a:prstGeom>
        </p:spPr>
        <p:txBody>
          <a:bodyPr/>
          <a:lstStyle/>
          <a:p>
            <a:r>
              <a:rPr lang="en-US" smtClean="0"/>
              <a:t>Campbell R. Harvey 2018</a:t>
            </a:r>
            <a:endParaRPr lang="en-US" dirty="0"/>
          </a:p>
        </p:txBody>
      </p:sp>
      <p:sp>
        <p:nvSpPr>
          <p:cNvPr id="7" name="Shape 408"/>
          <p:cNvSpPr txBox="1">
            <a:spLocks noGrp="1"/>
          </p:cNvSpPr>
          <p:nvPr>
            <p:ph type="title"/>
          </p:nvPr>
        </p:nvSpPr>
        <p:spPr>
          <a:xfrm>
            <a:off x="203893" y="71427"/>
            <a:ext cx="5630400" cy="763200"/>
          </a:xfrm>
          <a:prstGeom prst="rect">
            <a:avLst/>
          </a:prstGeom>
          <a:noFill/>
          <a:ln>
            <a:noFill/>
          </a:ln>
        </p:spPr>
        <p:txBody>
          <a:bodyPr spcFirstLastPara="1" wrap="square" lIns="0" tIns="16933" rIns="0" bIns="0" anchor="t" anchorCtr="0">
            <a:noAutofit/>
          </a:bodyPr>
          <a:lstStyle/>
          <a:p>
            <a:pPr marL="16933" algn="l" rtl="0">
              <a:buClr>
                <a:srgbClr val="262626"/>
              </a:buClr>
              <a:buSzPts val="3000"/>
            </a:pPr>
            <a:r>
              <a:rPr lang="en" sz="4800" dirty="0">
                <a:solidFill>
                  <a:srgbClr val="0000FF"/>
                </a:solidFill>
                <a:latin typeface="Calibri Light" panose="020F0302020204030204" pitchFamily="34" charset="0"/>
                <a:ea typeface="Century Schoolbook"/>
                <a:cs typeface="Calibri Light" panose="020F0302020204030204" pitchFamily="34" charset="0"/>
                <a:sym typeface="Century Schoolbook"/>
              </a:rPr>
              <a:t>Smart Contracts</a:t>
            </a:r>
            <a:endParaRPr sz="4800" dirty="0">
              <a:solidFill>
                <a:srgbClr val="0000FF"/>
              </a:solidFill>
              <a:latin typeface="Calibri Light" panose="020F0302020204030204" pitchFamily="34" charset="0"/>
              <a:ea typeface="Century Schoolbook"/>
              <a:cs typeface="Calibri Light" panose="020F0302020204030204" pitchFamily="34" charset="0"/>
              <a:sym typeface="Century Schoolbook"/>
            </a:endParaRPr>
          </a:p>
        </p:txBody>
      </p:sp>
    </p:spTree>
    <p:extLst>
      <p:ext uri="{BB962C8B-B14F-4D97-AF65-F5344CB8AC3E}">
        <p14:creationId xmlns:p14="http://schemas.microsoft.com/office/powerpoint/2010/main" val="30995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mart Contract Work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86099" y="614362"/>
            <a:ext cx="9001125" cy="630493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8099" y="1837462"/>
            <a:ext cx="3676651" cy="2862322"/>
          </a:xfrm>
          <a:prstGeom prst="rect">
            <a:avLst/>
          </a:prstGeom>
        </p:spPr>
        <p:txBody>
          <a:bodyPr wrap="square">
            <a:spAutoFit/>
          </a:bodyPr>
          <a:lstStyle/>
          <a:p>
            <a:r>
              <a:rPr lang="en-GB" b="0" i="0" dirty="0" smtClean="0">
                <a:solidFill>
                  <a:srgbClr val="273239"/>
                </a:solidFill>
                <a:effectLst/>
                <a:latin typeface="urw-din"/>
              </a:rPr>
              <a:t>A Smart Contract is a computer program that directly and automatically controls the transfer of digital assets between the parties under certain conditions.</a:t>
            </a:r>
          </a:p>
          <a:p>
            <a:endParaRPr lang="en-GB" dirty="0">
              <a:solidFill>
                <a:srgbClr val="273239"/>
              </a:solidFill>
              <a:latin typeface="urw-din"/>
            </a:endParaRPr>
          </a:p>
          <a:p>
            <a:r>
              <a:rPr lang="en-GB" b="0" i="0" dirty="0" smtClean="0">
                <a:solidFill>
                  <a:srgbClr val="273239"/>
                </a:solidFill>
                <a:effectLst/>
                <a:latin typeface="urw-din"/>
              </a:rPr>
              <a:t> A smart contract works in the same way as a traditional contract while also automatically enforcing the contract.</a:t>
            </a:r>
            <a:endParaRPr lang="en-GB" dirty="0"/>
          </a:p>
        </p:txBody>
      </p:sp>
    </p:spTree>
    <p:extLst>
      <p:ext uri="{BB962C8B-B14F-4D97-AF65-F5344CB8AC3E}">
        <p14:creationId xmlns:p14="http://schemas.microsoft.com/office/powerpoint/2010/main" val="14351583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7414" y="1082104"/>
            <a:ext cx="10033635" cy="3411854"/>
          </a:xfrm>
          <a:prstGeom prst="rect">
            <a:avLst/>
          </a:prstGeom>
        </p:spPr>
        <p:txBody>
          <a:bodyPr vert="horz" wrap="square" lIns="0" tIns="46990" rIns="0" bIns="0" rtlCol="0">
            <a:spAutoFit/>
          </a:bodyPr>
          <a:lstStyle/>
          <a:p>
            <a:pPr marL="241300" indent="-228600">
              <a:lnSpc>
                <a:spcPct val="100000"/>
              </a:lnSpc>
              <a:spcBef>
                <a:spcPts val="370"/>
              </a:spcBef>
              <a:buFont typeface="Arial MT"/>
              <a:buChar char="•"/>
              <a:tabLst>
                <a:tab pos="241300" algn="l"/>
              </a:tabLst>
            </a:pPr>
            <a:r>
              <a:rPr sz="2800" spc="-20" dirty="0">
                <a:latin typeface="Calibri"/>
                <a:cs typeface="Calibri"/>
              </a:rPr>
              <a:t>Why</a:t>
            </a:r>
            <a:r>
              <a:rPr sz="2800" spc="-30" dirty="0">
                <a:latin typeface="Calibri"/>
                <a:cs typeface="Calibri"/>
              </a:rPr>
              <a:t> </a:t>
            </a:r>
            <a:r>
              <a:rPr sz="2800" dirty="0">
                <a:latin typeface="Calibri"/>
                <a:cs typeface="Calibri"/>
              </a:rPr>
              <a:t>use</a:t>
            </a:r>
            <a:r>
              <a:rPr sz="2800" spc="-25" dirty="0">
                <a:latin typeface="Calibri"/>
                <a:cs typeface="Calibri"/>
              </a:rPr>
              <a:t> </a:t>
            </a:r>
            <a:r>
              <a:rPr sz="2800" spc="-5" dirty="0">
                <a:latin typeface="Calibri"/>
                <a:cs typeface="Calibri"/>
              </a:rPr>
              <a:t>Ganache?</a:t>
            </a:r>
            <a:endParaRPr sz="2800" dirty="0">
              <a:latin typeface="Calibri"/>
              <a:cs typeface="Calibri"/>
            </a:endParaRPr>
          </a:p>
          <a:p>
            <a:pPr marL="698500" lvl="1" indent="-228600">
              <a:lnSpc>
                <a:spcPct val="100000"/>
              </a:lnSpc>
              <a:spcBef>
                <a:spcPts val="229"/>
              </a:spcBef>
              <a:buFont typeface="Arial MT"/>
              <a:buChar char="•"/>
              <a:tabLst>
                <a:tab pos="698500" algn="l"/>
              </a:tabLst>
            </a:pPr>
            <a:r>
              <a:rPr sz="2400" spc="-105" dirty="0">
                <a:latin typeface="Calibri"/>
                <a:cs typeface="Calibri"/>
              </a:rPr>
              <a:t>To</a:t>
            </a:r>
            <a:r>
              <a:rPr sz="2400" spc="-15" dirty="0">
                <a:latin typeface="Calibri"/>
                <a:cs typeface="Calibri"/>
              </a:rPr>
              <a:t> </a:t>
            </a:r>
            <a:r>
              <a:rPr sz="2400" spc="-5" dirty="0">
                <a:latin typeface="Calibri"/>
                <a:cs typeface="Calibri"/>
              </a:rPr>
              <a:t>inspect</a:t>
            </a:r>
            <a:r>
              <a:rPr sz="2400" spc="-15" dirty="0">
                <a:latin typeface="Calibri"/>
                <a:cs typeface="Calibri"/>
              </a:rPr>
              <a:t> </a:t>
            </a:r>
            <a:r>
              <a:rPr sz="2400" dirty="0">
                <a:latin typeface="Calibri"/>
                <a:cs typeface="Calibri"/>
              </a:rPr>
              <a:t>and</a:t>
            </a:r>
            <a:r>
              <a:rPr sz="2400" spc="-10" dirty="0">
                <a:latin typeface="Calibri"/>
                <a:cs typeface="Calibri"/>
              </a:rPr>
              <a:t> monitor </a:t>
            </a:r>
            <a:r>
              <a:rPr sz="2400" spc="-5" dirty="0">
                <a:latin typeface="Calibri"/>
                <a:cs typeface="Calibri"/>
              </a:rPr>
              <a:t>the </a:t>
            </a:r>
            <a:r>
              <a:rPr sz="2400" spc="-15" dirty="0">
                <a:latin typeface="Calibri"/>
                <a:cs typeface="Calibri"/>
              </a:rPr>
              <a:t>execution</a:t>
            </a:r>
            <a:endParaRPr sz="2400" dirty="0">
              <a:latin typeface="Calibri"/>
              <a:cs typeface="Calibri"/>
            </a:endParaRPr>
          </a:p>
          <a:p>
            <a:pPr marL="698500" lvl="1" indent="-228600">
              <a:lnSpc>
                <a:spcPct val="100000"/>
              </a:lnSpc>
              <a:spcBef>
                <a:spcPts val="240"/>
              </a:spcBef>
              <a:buFont typeface="Arial MT"/>
              <a:buChar char="•"/>
              <a:tabLst>
                <a:tab pos="698500" algn="l"/>
              </a:tabLst>
            </a:pPr>
            <a:r>
              <a:rPr sz="2400" spc="-105" dirty="0">
                <a:latin typeface="Calibri"/>
                <a:cs typeface="Calibri"/>
              </a:rPr>
              <a:t>To</a:t>
            </a:r>
            <a:r>
              <a:rPr sz="2400" spc="-15" dirty="0">
                <a:latin typeface="Calibri"/>
                <a:cs typeface="Calibri"/>
              </a:rPr>
              <a:t> </a:t>
            </a:r>
            <a:r>
              <a:rPr sz="2400" spc="-10" dirty="0">
                <a:latin typeface="Calibri"/>
                <a:cs typeface="Calibri"/>
              </a:rPr>
              <a:t>visualize</a:t>
            </a:r>
            <a:r>
              <a:rPr sz="2400" dirty="0">
                <a:latin typeface="Calibri"/>
                <a:cs typeface="Calibri"/>
              </a:rPr>
              <a:t> </a:t>
            </a:r>
            <a:r>
              <a:rPr sz="2400" spc="-10" dirty="0">
                <a:latin typeface="Calibri"/>
                <a:cs typeface="Calibri"/>
              </a:rPr>
              <a:t>certain</a:t>
            </a:r>
            <a:r>
              <a:rPr sz="2400" spc="-5" dirty="0">
                <a:latin typeface="Calibri"/>
                <a:cs typeface="Calibri"/>
              </a:rPr>
              <a:t> elements</a:t>
            </a:r>
            <a:r>
              <a:rPr sz="2400" spc="-10" dirty="0">
                <a:latin typeface="Calibri"/>
                <a:cs typeface="Calibri"/>
              </a:rPr>
              <a:t> </a:t>
            </a:r>
            <a:r>
              <a:rPr sz="2400" spc="-5" dirty="0">
                <a:latin typeface="Calibri"/>
                <a:cs typeface="Calibri"/>
              </a:rPr>
              <a:t>in</a:t>
            </a:r>
            <a:r>
              <a:rPr sz="2400" spc="-10" dirty="0">
                <a:latin typeface="Calibri"/>
                <a:cs typeface="Calibri"/>
              </a:rPr>
              <a:t> </a:t>
            </a:r>
            <a:r>
              <a:rPr sz="2400" dirty="0">
                <a:latin typeface="Calibri"/>
                <a:cs typeface="Calibri"/>
              </a:rPr>
              <a:t>a</a:t>
            </a:r>
            <a:r>
              <a:rPr sz="2400" spc="-5" dirty="0">
                <a:latin typeface="Calibri"/>
                <a:cs typeface="Calibri"/>
              </a:rPr>
              <a:t> </a:t>
            </a:r>
            <a:r>
              <a:rPr sz="2400" spc="-15" dirty="0">
                <a:latin typeface="Calibri"/>
                <a:cs typeface="Calibri"/>
              </a:rPr>
              <a:t>better</a:t>
            </a:r>
            <a:r>
              <a:rPr sz="2400" spc="-5" dirty="0">
                <a:latin typeface="Calibri"/>
                <a:cs typeface="Calibri"/>
              </a:rPr>
              <a:t> </a:t>
            </a:r>
            <a:r>
              <a:rPr sz="2400" spc="-30" dirty="0">
                <a:latin typeface="Calibri"/>
                <a:cs typeface="Calibri"/>
              </a:rPr>
              <a:t>way</a:t>
            </a:r>
            <a:endParaRPr sz="2400" dirty="0">
              <a:latin typeface="Calibri"/>
              <a:cs typeface="Calibri"/>
            </a:endParaRPr>
          </a:p>
          <a:p>
            <a:pPr lvl="1">
              <a:lnSpc>
                <a:spcPct val="100000"/>
              </a:lnSpc>
              <a:spcBef>
                <a:spcPts val="40"/>
              </a:spcBef>
              <a:buFont typeface="Arial MT"/>
              <a:buChar char="•"/>
            </a:pPr>
            <a:endParaRPr sz="3750" dirty="0">
              <a:latin typeface="Calibri"/>
              <a:cs typeface="Calibri"/>
            </a:endParaRPr>
          </a:p>
          <a:p>
            <a:pPr marL="241300" indent="-228600">
              <a:lnSpc>
                <a:spcPct val="100000"/>
              </a:lnSpc>
              <a:buFont typeface="Arial MT"/>
              <a:buChar char="•"/>
              <a:tabLst>
                <a:tab pos="241300" algn="l"/>
              </a:tabLst>
            </a:pPr>
            <a:r>
              <a:rPr sz="2800" spc="-20" dirty="0">
                <a:latin typeface="Calibri"/>
                <a:cs typeface="Calibri"/>
              </a:rPr>
              <a:t>Why</a:t>
            </a:r>
            <a:r>
              <a:rPr sz="2800" spc="-30" dirty="0">
                <a:latin typeface="Calibri"/>
                <a:cs typeface="Calibri"/>
              </a:rPr>
              <a:t> </a:t>
            </a:r>
            <a:r>
              <a:rPr sz="2800" dirty="0">
                <a:latin typeface="Calibri"/>
                <a:cs typeface="Calibri"/>
              </a:rPr>
              <a:t>use</a:t>
            </a:r>
            <a:r>
              <a:rPr sz="2800" spc="-30" dirty="0">
                <a:latin typeface="Calibri"/>
                <a:cs typeface="Calibri"/>
              </a:rPr>
              <a:t> </a:t>
            </a:r>
            <a:r>
              <a:rPr sz="2800" spc="-15" dirty="0">
                <a:latin typeface="Calibri"/>
                <a:cs typeface="Calibri"/>
              </a:rPr>
              <a:t>MyEtherWallet?</a:t>
            </a:r>
            <a:endParaRPr sz="2800" dirty="0">
              <a:latin typeface="Calibri"/>
              <a:cs typeface="Calibri"/>
            </a:endParaRPr>
          </a:p>
          <a:p>
            <a:pPr marL="698500" marR="5080" lvl="1" indent="-228600">
              <a:lnSpc>
                <a:spcPts val="2590"/>
              </a:lnSpc>
              <a:spcBef>
                <a:spcPts val="560"/>
              </a:spcBef>
              <a:buFont typeface="Arial MT"/>
              <a:buChar char="•"/>
              <a:tabLst>
                <a:tab pos="698500" algn="l"/>
              </a:tabLst>
            </a:pPr>
            <a:r>
              <a:rPr sz="2400" spc="-105" dirty="0">
                <a:latin typeface="Calibri"/>
                <a:cs typeface="Calibri"/>
              </a:rPr>
              <a:t>To</a:t>
            </a:r>
            <a:r>
              <a:rPr sz="2400" spc="-10" dirty="0">
                <a:latin typeface="Calibri"/>
                <a:cs typeface="Calibri"/>
              </a:rPr>
              <a:t> </a:t>
            </a:r>
            <a:r>
              <a:rPr sz="2400" spc="-15" dirty="0">
                <a:latin typeface="Calibri"/>
                <a:cs typeface="Calibri"/>
              </a:rPr>
              <a:t>create</a:t>
            </a:r>
            <a:r>
              <a:rPr sz="2400" dirty="0">
                <a:latin typeface="Calibri"/>
                <a:cs typeface="Calibri"/>
              </a:rPr>
              <a:t> a</a:t>
            </a:r>
            <a:r>
              <a:rPr sz="2400" spc="-5" dirty="0">
                <a:latin typeface="Calibri"/>
                <a:cs typeface="Calibri"/>
              </a:rPr>
              <a:t> </a:t>
            </a:r>
            <a:r>
              <a:rPr sz="2400" spc="-10" dirty="0">
                <a:latin typeface="Calibri"/>
                <a:cs typeface="Calibri"/>
              </a:rPr>
              <a:t>personal wallet (real</a:t>
            </a:r>
            <a:r>
              <a:rPr sz="2400" spc="-5" dirty="0">
                <a:latin typeface="Calibri"/>
                <a:cs typeface="Calibri"/>
              </a:rPr>
              <a:t> </a:t>
            </a:r>
            <a:r>
              <a:rPr sz="2400" dirty="0">
                <a:latin typeface="Calibri"/>
                <a:cs typeface="Calibri"/>
              </a:rPr>
              <a:t>user</a:t>
            </a:r>
            <a:r>
              <a:rPr sz="2400" spc="-5" dirty="0">
                <a:latin typeface="Calibri"/>
                <a:cs typeface="Calibri"/>
              </a:rPr>
              <a:t> </a:t>
            </a:r>
            <a:r>
              <a:rPr sz="2400" spc="-10" dirty="0">
                <a:latin typeface="Calibri"/>
                <a:cs typeface="Calibri"/>
              </a:rPr>
              <a:t>account),</a:t>
            </a:r>
            <a:r>
              <a:rPr sz="2400" spc="-5" dirty="0">
                <a:latin typeface="Calibri"/>
                <a:cs typeface="Calibri"/>
              </a:rPr>
              <a:t> </a:t>
            </a:r>
            <a:r>
              <a:rPr sz="2400" spc="-20" dirty="0">
                <a:latin typeface="Calibri"/>
                <a:cs typeface="Calibri"/>
              </a:rPr>
              <a:t>transfer</a:t>
            </a:r>
            <a:r>
              <a:rPr sz="2400" spc="-5" dirty="0">
                <a:latin typeface="Calibri"/>
                <a:cs typeface="Calibri"/>
              </a:rPr>
              <a:t> </a:t>
            </a:r>
            <a:r>
              <a:rPr sz="2400" dirty="0">
                <a:latin typeface="Calibri"/>
                <a:cs typeface="Calibri"/>
              </a:rPr>
              <a:t>funds</a:t>
            </a:r>
            <a:r>
              <a:rPr sz="2400" spc="-10" dirty="0">
                <a:latin typeface="Calibri"/>
                <a:cs typeface="Calibri"/>
              </a:rPr>
              <a:t> </a:t>
            </a:r>
            <a:r>
              <a:rPr sz="2400" spc="-5" dirty="0">
                <a:latin typeface="Calibri"/>
                <a:cs typeface="Calibri"/>
              </a:rPr>
              <a:t>between </a:t>
            </a:r>
            <a:r>
              <a:rPr sz="2400" dirty="0">
                <a:latin typeface="Calibri"/>
                <a:cs typeface="Calibri"/>
              </a:rPr>
              <a:t>user </a:t>
            </a:r>
            <a:r>
              <a:rPr sz="2400" spc="-525" dirty="0">
                <a:latin typeface="Calibri"/>
                <a:cs typeface="Calibri"/>
              </a:rPr>
              <a:t> </a:t>
            </a:r>
            <a:r>
              <a:rPr sz="2400" spc="-10" dirty="0">
                <a:latin typeface="Calibri"/>
                <a:cs typeface="Calibri"/>
              </a:rPr>
              <a:t>accounts, </a:t>
            </a:r>
            <a:r>
              <a:rPr sz="2400" dirty="0">
                <a:latin typeface="Calibri"/>
                <a:cs typeface="Calibri"/>
              </a:rPr>
              <a:t>and</a:t>
            </a:r>
            <a:r>
              <a:rPr sz="2400" spc="-5" dirty="0">
                <a:latin typeface="Calibri"/>
                <a:cs typeface="Calibri"/>
              </a:rPr>
              <a:t> </a:t>
            </a:r>
            <a:r>
              <a:rPr sz="2400" spc="-15" dirty="0">
                <a:latin typeface="Calibri"/>
                <a:cs typeface="Calibri"/>
              </a:rPr>
              <a:t>interact</a:t>
            </a:r>
            <a:r>
              <a:rPr sz="2400" spc="-10" dirty="0">
                <a:latin typeface="Calibri"/>
                <a:cs typeface="Calibri"/>
              </a:rPr>
              <a:t> </a:t>
            </a:r>
            <a:r>
              <a:rPr sz="2400" spc="-5" dirty="0">
                <a:latin typeface="Calibri"/>
                <a:cs typeface="Calibri"/>
              </a:rPr>
              <a:t>with </a:t>
            </a:r>
            <a:r>
              <a:rPr sz="2400" spc="-15" dirty="0">
                <a:latin typeface="Calibri"/>
                <a:cs typeface="Calibri"/>
              </a:rPr>
              <a:t>contracts</a:t>
            </a:r>
            <a:endParaRPr sz="2400" dirty="0">
              <a:latin typeface="Calibri"/>
              <a:cs typeface="Calibri"/>
            </a:endParaRPr>
          </a:p>
          <a:p>
            <a:pPr marL="698500" lvl="1" indent="-228600">
              <a:lnSpc>
                <a:spcPct val="100000"/>
              </a:lnSpc>
              <a:spcBef>
                <a:spcPts val="204"/>
              </a:spcBef>
              <a:buFont typeface="Arial MT"/>
              <a:buChar char="•"/>
              <a:tabLst>
                <a:tab pos="698500" algn="l"/>
              </a:tabLst>
            </a:pPr>
            <a:r>
              <a:rPr sz="2400" spc="-10" dirty="0">
                <a:latin typeface="Calibri"/>
                <a:cs typeface="Calibri"/>
              </a:rPr>
              <a:t>Metamask</a:t>
            </a:r>
            <a:r>
              <a:rPr sz="2400" spc="-20" dirty="0">
                <a:latin typeface="Calibri"/>
                <a:cs typeface="Calibri"/>
              </a:rPr>
              <a:t> </a:t>
            </a:r>
            <a:r>
              <a:rPr sz="2400" dirty="0">
                <a:latin typeface="Calibri"/>
                <a:cs typeface="Calibri"/>
              </a:rPr>
              <a:t>as</a:t>
            </a:r>
            <a:r>
              <a:rPr sz="2400" spc="-15" dirty="0">
                <a:latin typeface="Calibri"/>
                <a:cs typeface="Calibri"/>
              </a:rPr>
              <a:t> </a:t>
            </a:r>
            <a:r>
              <a:rPr sz="2400" spc="-5" dirty="0">
                <a:latin typeface="Calibri"/>
                <a:cs typeface="Calibri"/>
              </a:rPr>
              <a:t>another</a:t>
            </a:r>
            <a:r>
              <a:rPr sz="2400" spc="-10" dirty="0">
                <a:latin typeface="Calibri"/>
                <a:cs typeface="Calibri"/>
              </a:rPr>
              <a:t> alternative</a:t>
            </a:r>
            <a:endParaRPr sz="2400" dirty="0">
              <a:latin typeface="Calibri"/>
              <a:cs typeface="Calibri"/>
            </a:endParaRPr>
          </a:p>
        </p:txBody>
      </p:sp>
      <p:sp>
        <p:nvSpPr>
          <p:cNvPr id="3" name="object 3"/>
          <p:cNvSpPr txBox="1">
            <a:spLocks noGrp="1"/>
          </p:cNvSpPr>
          <p:nvPr>
            <p:ph type="title"/>
          </p:nvPr>
        </p:nvSpPr>
        <p:spPr>
          <a:xfrm>
            <a:off x="916939" y="409957"/>
            <a:ext cx="8821420" cy="695960"/>
          </a:xfrm>
          <a:prstGeom prst="rect">
            <a:avLst/>
          </a:prstGeom>
        </p:spPr>
        <p:txBody>
          <a:bodyPr vert="horz" wrap="square" lIns="0" tIns="12700" rIns="0" bIns="0" rtlCol="0">
            <a:spAutoFit/>
          </a:bodyPr>
          <a:lstStyle/>
          <a:p>
            <a:pPr marL="12700">
              <a:lnSpc>
                <a:spcPct val="100000"/>
              </a:lnSpc>
              <a:spcBef>
                <a:spcPts val="100"/>
              </a:spcBef>
            </a:pPr>
            <a:r>
              <a:rPr spc="-5" dirty="0"/>
              <a:t>Use which</a:t>
            </a:r>
            <a:r>
              <a:rPr dirty="0"/>
              <a:t> </a:t>
            </a:r>
            <a:r>
              <a:rPr spc="-15" dirty="0"/>
              <a:t>tool</a:t>
            </a:r>
            <a:r>
              <a:rPr spc="5" dirty="0"/>
              <a:t> </a:t>
            </a:r>
            <a:r>
              <a:rPr spc="-40" dirty="0"/>
              <a:t>for</a:t>
            </a:r>
            <a:r>
              <a:rPr spc="-5" dirty="0"/>
              <a:t> </a:t>
            </a:r>
            <a:r>
              <a:rPr spc="-15" dirty="0"/>
              <a:t>what</a:t>
            </a:r>
            <a:r>
              <a:rPr spc="5" dirty="0"/>
              <a:t> </a:t>
            </a:r>
            <a:r>
              <a:rPr spc="-5" dirty="0"/>
              <a:t>purpose?</a:t>
            </a:r>
            <a:r>
              <a:rPr dirty="0"/>
              <a:t> </a:t>
            </a:r>
            <a:r>
              <a:rPr spc="-5" dirty="0"/>
              <a:t>(2/2)</a:t>
            </a:r>
          </a:p>
        </p:txBody>
      </p:sp>
      <p:pic>
        <p:nvPicPr>
          <p:cNvPr id="4" name="object 4"/>
          <p:cNvPicPr/>
          <p:nvPr/>
        </p:nvPicPr>
        <p:blipFill>
          <a:blip r:embed="rId2" cstate="print"/>
          <a:stretch>
            <a:fillRect/>
          </a:stretch>
        </p:blipFill>
        <p:spPr>
          <a:xfrm>
            <a:off x="469391" y="4648199"/>
            <a:ext cx="11253216" cy="2179319"/>
          </a:xfrm>
          <a:prstGeom prst="rect">
            <a:avLst/>
          </a:prstGeom>
        </p:spPr>
      </p:pic>
      <p:sp>
        <p:nvSpPr>
          <p:cNvPr id="5" name="object 5"/>
          <p:cNvSpPr txBox="1"/>
          <p:nvPr/>
        </p:nvSpPr>
        <p:spPr>
          <a:xfrm>
            <a:off x="11145202" y="6428920"/>
            <a:ext cx="153670" cy="211454"/>
          </a:xfrm>
          <a:prstGeom prst="rect">
            <a:avLst/>
          </a:prstGeom>
        </p:spPr>
        <p:txBody>
          <a:bodyPr vert="horz" wrap="square" lIns="0" tIns="5080" rIns="0" bIns="0" rtlCol="0">
            <a:spAutoFit/>
          </a:bodyPr>
          <a:lstStyle/>
          <a:p>
            <a:pPr marL="38100">
              <a:lnSpc>
                <a:spcPct val="100000"/>
              </a:lnSpc>
              <a:spcBef>
                <a:spcPts val="40"/>
              </a:spcBef>
            </a:pPr>
            <a:r>
              <a:rPr sz="1200" dirty="0">
                <a:solidFill>
                  <a:srgbClr val="898989"/>
                </a:solidFill>
                <a:latin typeface="Calibri"/>
                <a:cs typeface="Calibri"/>
              </a:rPr>
              <a:t>3</a:t>
            </a:r>
            <a:endParaRPr sz="1200">
              <a:latin typeface="Calibri"/>
              <a:cs typeface="Calibri"/>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101" y="152400"/>
            <a:ext cx="10515600" cy="449263"/>
          </a:xfrm>
        </p:spPr>
        <p:txBody>
          <a:bodyPr>
            <a:normAutofit fontScale="90000"/>
          </a:bodyPr>
          <a:lstStyle/>
          <a:p>
            <a:r>
              <a:rPr lang="en-GB" b="1" dirty="0"/>
              <a:t>Features of Smart Contracts</a:t>
            </a:r>
            <a:br>
              <a:rPr lang="en-GB" b="1" dirty="0"/>
            </a:br>
            <a:endParaRPr lang="en-GB" dirty="0"/>
          </a:p>
        </p:txBody>
      </p:sp>
      <p:sp>
        <p:nvSpPr>
          <p:cNvPr id="3" name="Content Placeholder 2"/>
          <p:cNvSpPr>
            <a:spLocks noGrp="1"/>
          </p:cNvSpPr>
          <p:nvPr>
            <p:ph idx="1"/>
          </p:nvPr>
        </p:nvSpPr>
        <p:spPr>
          <a:xfrm>
            <a:off x="838200" y="814388"/>
            <a:ext cx="10515600" cy="5929312"/>
          </a:xfrm>
        </p:spPr>
        <p:txBody>
          <a:bodyPr>
            <a:normAutofit fontScale="40000" lnSpcReduction="20000"/>
          </a:bodyPr>
          <a:lstStyle/>
          <a:p>
            <a:pPr fontAlgn="base"/>
            <a:r>
              <a:rPr lang="en-GB" b="1" dirty="0"/>
              <a:t>Distributed: </a:t>
            </a:r>
            <a:r>
              <a:rPr lang="en-GB" dirty="0"/>
              <a:t>Everyone on the network is guaranteed to have a copy of all the conditions of the smart contract and they cannot be changed by one of the parties. A smart contract is replicated and distributed by all the nodes connected to the network.</a:t>
            </a:r>
          </a:p>
          <a:p>
            <a:pPr fontAlgn="base"/>
            <a:r>
              <a:rPr lang="en-GB" b="1" dirty="0"/>
              <a:t>Deterministic: </a:t>
            </a:r>
            <a:r>
              <a:rPr lang="en-GB" dirty="0"/>
              <a:t>Smart contracts can only perform functions for which they are designed only when the required conditions are met. The final outcome will not vary, no matter who executes the smart contract.</a:t>
            </a:r>
          </a:p>
          <a:p>
            <a:pPr fontAlgn="base"/>
            <a:r>
              <a:rPr lang="en-GB" b="1" dirty="0"/>
              <a:t>Immutable: </a:t>
            </a:r>
            <a:r>
              <a:rPr lang="en-GB" dirty="0"/>
              <a:t>Once deployed smart contract cannot be changed, it can only be removed as long as the functionality is implemented previously.</a:t>
            </a:r>
          </a:p>
          <a:p>
            <a:pPr fontAlgn="base"/>
            <a:r>
              <a:rPr lang="en-GB" b="1" dirty="0"/>
              <a:t>Autonomy:</a:t>
            </a:r>
            <a:r>
              <a:rPr lang="en-GB" dirty="0"/>
              <a:t> There is no third party involved. The contract is made by you and shared between the parties. No intermediaries are involved which minimizes bullying and grants full authority to the dealing parties. Also, the smart contract is maintained and executed by all the nodes on the network, thus removing all the controlling power from any one party’s hand.</a:t>
            </a:r>
          </a:p>
          <a:p>
            <a:pPr fontAlgn="base"/>
            <a:r>
              <a:rPr lang="en-GB" b="1" dirty="0"/>
              <a:t>Customizable: </a:t>
            </a:r>
            <a:r>
              <a:rPr lang="en-GB" dirty="0"/>
              <a:t>Smart contracts have the ability for modification or we can say customization before being launched to do what the user wants it to do. </a:t>
            </a:r>
          </a:p>
          <a:p>
            <a:pPr fontAlgn="base"/>
            <a:r>
              <a:rPr lang="en-GB" b="1" dirty="0"/>
              <a:t>Transparent: </a:t>
            </a:r>
            <a:r>
              <a:rPr lang="en-GB" dirty="0"/>
              <a:t>Smart contracts are always stored on a public distributed ledger called blockchain due to which the code is visible to everyone, whether or not they are participants in the smart contract.</a:t>
            </a:r>
          </a:p>
          <a:p>
            <a:pPr fontAlgn="base"/>
            <a:r>
              <a:rPr lang="en-GB" b="1" dirty="0" err="1"/>
              <a:t>Trustless</a:t>
            </a:r>
            <a:r>
              <a:rPr lang="en-GB" b="1" dirty="0"/>
              <a:t>: </a:t>
            </a:r>
            <a:r>
              <a:rPr lang="en-GB" dirty="0"/>
              <a:t>These are not required by third parties to verify the integrity of the process or to check whether the required conditions are met.</a:t>
            </a:r>
          </a:p>
          <a:p>
            <a:pPr fontAlgn="base"/>
            <a:r>
              <a:rPr lang="en-GB" b="1" dirty="0"/>
              <a:t>Self-verifying: </a:t>
            </a:r>
            <a:r>
              <a:rPr lang="en-GB" dirty="0"/>
              <a:t>These are self-verifying due to automated possibilities.</a:t>
            </a:r>
          </a:p>
          <a:p>
            <a:pPr fontAlgn="base"/>
            <a:r>
              <a:rPr lang="en-GB" b="1" dirty="0"/>
              <a:t>Self-enforcing: </a:t>
            </a:r>
            <a:r>
              <a:rPr lang="en-GB" dirty="0"/>
              <a:t>These are self-enforcing when the conditions and rules are met at all stages</a:t>
            </a:r>
            <a:r>
              <a:rPr lang="en-GB" dirty="0" smtClean="0"/>
              <a:t>.</a:t>
            </a:r>
            <a:endParaRPr lang="en-GB" b="1" dirty="0"/>
          </a:p>
          <a:p>
            <a:endParaRPr lang="en-GB" dirty="0"/>
          </a:p>
        </p:txBody>
      </p:sp>
    </p:spTree>
    <p:extLst>
      <p:ext uri="{BB962C8B-B14F-4D97-AF65-F5344CB8AC3E}">
        <p14:creationId xmlns:p14="http://schemas.microsoft.com/office/powerpoint/2010/main" val="10564183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6200"/>
            <a:ext cx="10515600" cy="766763"/>
          </a:xfrm>
        </p:spPr>
        <p:txBody>
          <a:bodyPr>
            <a:normAutofit fontScale="90000"/>
          </a:bodyPr>
          <a:lstStyle/>
          <a:p>
            <a:r>
              <a:rPr lang="en-GB" b="1" dirty="0" smtClean="0"/>
              <a:t>Capabilities of Smart Contracts</a:t>
            </a:r>
            <a:br>
              <a:rPr lang="en-GB" b="1" dirty="0" smtClean="0"/>
            </a:br>
            <a:endParaRPr lang="en-GB" dirty="0"/>
          </a:p>
        </p:txBody>
      </p:sp>
      <p:sp>
        <p:nvSpPr>
          <p:cNvPr id="3" name="Content Placeholder 2"/>
          <p:cNvSpPr>
            <a:spLocks noGrp="1"/>
          </p:cNvSpPr>
          <p:nvPr>
            <p:ph idx="1"/>
          </p:nvPr>
        </p:nvSpPr>
        <p:spPr>
          <a:xfrm>
            <a:off x="838200" y="815844"/>
            <a:ext cx="10515600" cy="6036469"/>
          </a:xfrm>
        </p:spPr>
        <p:txBody>
          <a:bodyPr>
            <a:normAutofit fontScale="47500" lnSpcReduction="20000"/>
          </a:bodyPr>
          <a:lstStyle/>
          <a:p>
            <a:pPr fontAlgn="base"/>
            <a:r>
              <a:rPr lang="en-GB" b="1" dirty="0" smtClean="0"/>
              <a:t>Accuracy</a:t>
            </a:r>
            <a:r>
              <a:rPr lang="en-GB" b="1" dirty="0"/>
              <a:t>:</a:t>
            </a:r>
            <a:r>
              <a:rPr lang="en-GB" dirty="0"/>
              <a:t> Smart contracts are accurate to the limit a programmer has accurately coded them for execution.</a:t>
            </a:r>
          </a:p>
          <a:p>
            <a:pPr fontAlgn="base"/>
            <a:r>
              <a:rPr lang="en-GB" b="1" dirty="0"/>
              <a:t>Automation: </a:t>
            </a:r>
            <a:r>
              <a:rPr lang="en-GB" dirty="0"/>
              <a:t>Smart contracts can automate the tasks/ processes that are done manually.</a:t>
            </a:r>
          </a:p>
          <a:p>
            <a:pPr fontAlgn="base"/>
            <a:r>
              <a:rPr lang="en-GB" b="1" dirty="0"/>
              <a:t>Speed:</a:t>
            </a:r>
            <a:r>
              <a:rPr lang="en-GB" dirty="0"/>
              <a:t> </a:t>
            </a:r>
            <a:r>
              <a:rPr lang="en-GB" dirty="0" smtClean="0"/>
              <a:t>Because </a:t>
            </a:r>
            <a:r>
              <a:rPr lang="en-GB" dirty="0"/>
              <a:t>everything is coded, the time taken to do all the work is the time taken for the code in the smart contract to execute.</a:t>
            </a:r>
          </a:p>
          <a:p>
            <a:pPr fontAlgn="base"/>
            <a:r>
              <a:rPr lang="en-GB" b="1" dirty="0"/>
              <a:t>Backup:</a:t>
            </a:r>
            <a:r>
              <a:rPr lang="en-GB" dirty="0"/>
              <a:t> Every node in the blockchain maintains the shared ledger, providing probably the best backup facility.</a:t>
            </a:r>
          </a:p>
          <a:p>
            <a:pPr fontAlgn="base"/>
            <a:r>
              <a:rPr lang="en-GB" b="1" dirty="0"/>
              <a:t>Security:</a:t>
            </a:r>
            <a:r>
              <a:rPr lang="en-GB" dirty="0"/>
              <a:t> Cryptography can make sure that the assets are safe and sound. Even if someone breaks the encryption, the hacker will have to modify all the blocks that come after the block which has been </a:t>
            </a:r>
            <a:r>
              <a:rPr lang="en-GB" dirty="0" smtClean="0"/>
              <a:t>modified</a:t>
            </a:r>
          </a:p>
          <a:p>
            <a:pPr fontAlgn="base"/>
            <a:r>
              <a:rPr lang="en-GB" b="1" dirty="0" smtClean="0"/>
              <a:t>Savings</a:t>
            </a:r>
            <a:r>
              <a:rPr lang="en-GB" b="1" dirty="0"/>
              <a:t>:</a:t>
            </a:r>
            <a:r>
              <a:rPr lang="en-GB" dirty="0"/>
              <a:t> Smart contracts save money as they eliminate the presence of intermediaries in the process. Also, the money spent on the paperwork is minimal to zero.</a:t>
            </a:r>
          </a:p>
          <a:p>
            <a:pPr fontAlgn="base"/>
            <a:r>
              <a:rPr lang="en-GB" b="1" dirty="0"/>
              <a:t>Manages information:</a:t>
            </a:r>
            <a:r>
              <a:rPr lang="en-GB" dirty="0"/>
              <a:t> Smart contract manages users’ agreement, and stores information about an application like domain registration, membership records, etc.</a:t>
            </a:r>
          </a:p>
          <a:p>
            <a:pPr fontAlgn="base"/>
            <a:r>
              <a:rPr lang="en-GB" b="1" dirty="0"/>
              <a:t>Multi-signature accounts: </a:t>
            </a:r>
            <a:r>
              <a:rPr lang="en-GB" dirty="0"/>
              <a:t>Smart contracts support multi-signature accounts to distribute funds as soon as all the parties involved confirm the agreement</a:t>
            </a:r>
            <a:r>
              <a:rPr lang="en-GB" dirty="0" smtClean="0"/>
              <a:t>.</a:t>
            </a:r>
            <a:endParaRPr lang="en-GB" dirty="0"/>
          </a:p>
        </p:txBody>
      </p:sp>
    </p:spTree>
    <p:extLst>
      <p:ext uri="{BB962C8B-B14F-4D97-AF65-F5344CB8AC3E}">
        <p14:creationId xmlns:p14="http://schemas.microsoft.com/office/powerpoint/2010/main" val="14813015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37531"/>
            <a:ext cx="8930081" cy="7201972"/>
          </a:xfrm>
        </p:spPr>
        <p:txBody>
          <a:bodyPr/>
          <a:lstStyle/>
          <a:p>
            <a:pPr fontAlgn="base"/>
            <a:r>
              <a:rPr lang="en-GB" sz="3600" dirty="0"/>
              <a:t>The idea behind smart contracts is pretty simple. They are executed on a basis of simple logic, IF-THEN for example: </a:t>
            </a:r>
          </a:p>
          <a:p>
            <a:pPr fontAlgn="base"/>
            <a:r>
              <a:rPr lang="en-GB" sz="3600" b="1" dirty="0"/>
              <a:t>IF</a:t>
            </a:r>
            <a:r>
              <a:rPr lang="en-GB" sz="3600" dirty="0"/>
              <a:t> you send object A, </a:t>
            </a:r>
            <a:r>
              <a:rPr lang="en-GB" sz="3600" b="1" dirty="0"/>
              <a:t>THEN</a:t>
            </a:r>
            <a:r>
              <a:rPr lang="en-GB" sz="3600" dirty="0"/>
              <a:t> the sum (of money, in cryptocurrency) will be transferred to you.</a:t>
            </a:r>
          </a:p>
          <a:p>
            <a:pPr fontAlgn="base"/>
            <a:r>
              <a:rPr lang="en-GB" sz="3600" b="1" dirty="0"/>
              <a:t>IF</a:t>
            </a:r>
            <a:r>
              <a:rPr lang="en-GB" sz="3600" dirty="0"/>
              <a:t> you transfer a certain amount of digital assets (cryptocurrency, for example, ether, bitcoin), </a:t>
            </a:r>
            <a:r>
              <a:rPr lang="en-GB" sz="3600" b="1" dirty="0"/>
              <a:t>THEN</a:t>
            </a:r>
            <a:r>
              <a:rPr lang="en-GB" sz="3600" dirty="0"/>
              <a:t> the A object will be transferred to you.</a:t>
            </a:r>
          </a:p>
          <a:p>
            <a:pPr fontAlgn="base"/>
            <a:r>
              <a:rPr lang="en-GB" sz="3600" b="1" dirty="0"/>
              <a:t>IF</a:t>
            </a:r>
            <a:r>
              <a:rPr lang="en-GB" sz="3600" dirty="0"/>
              <a:t> I finish the work, </a:t>
            </a:r>
            <a:r>
              <a:rPr lang="en-GB" sz="3600" b="1" dirty="0"/>
              <a:t>THEN</a:t>
            </a:r>
            <a:r>
              <a:rPr lang="en-GB" sz="3600" dirty="0"/>
              <a:t> the digital assets mentioned in the contract will be transferred to me.</a:t>
            </a:r>
          </a:p>
          <a:p>
            <a:endParaRPr lang="en-GB" sz="3600" dirty="0"/>
          </a:p>
        </p:txBody>
      </p:sp>
    </p:spTree>
    <p:extLst>
      <p:ext uri="{BB962C8B-B14F-4D97-AF65-F5344CB8AC3E}">
        <p14:creationId xmlns:p14="http://schemas.microsoft.com/office/powerpoint/2010/main" val="36897513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26005" y="222917"/>
            <a:ext cx="6846583" cy="689291"/>
          </a:xfrm>
          <a:prstGeom prst="rect">
            <a:avLst/>
          </a:prstGeom>
        </p:spPr>
        <p:txBody>
          <a:bodyPr vert="horz" wrap="square" lIns="0" tIns="12065" rIns="0" bIns="0" rtlCol="0" anchor="ctr">
            <a:spAutoFit/>
          </a:bodyPr>
          <a:lstStyle/>
          <a:p>
            <a:pPr marL="12700">
              <a:lnSpc>
                <a:spcPct val="100000"/>
              </a:lnSpc>
              <a:spcBef>
                <a:spcPts val="95"/>
              </a:spcBef>
            </a:pPr>
            <a:r>
              <a:rPr b="1" spc="-50" dirty="0"/>
              <a:t>Benefits</a:t>
            </a:r>
            <a:r>
              <a:rPr b="1" spc="-145" dirty="0"/>
              <a:t> </a:t>
            </a:r>
            <a:r>
              <a:rPr b="1" spc="-25" dirty="0"/>
              <a:t>of</a:t>
            </a:r>
            <a:r>
              <a:rPr b="1" spc="-125" dirty="0"/>
              <a:t> </a:t>
            </a:r>
            <a:r>
              <a:rPr b="1" spc="-45" dirty="0"/>
              <a:t>smart</a:t>
            </a:r>
            <a:r>
              <a:rPr b="1" spc="-120" dirty="0"/>
              <a:t> </a:t>
            </a:r>
            <a:r>
              <a:rPr b="1" spc="-65" dirty="0"/>
              <a:t>contracts</a:t>
            </a:r>
          </a:p>
        </p:txBody>
      </p:sp>
      <p:sp>
        <p:nvSpPr>
          <p:cNvPr id="4" name="object 4"/>
          <p:cNvSpPr txBox="1"/>
          <p:nvPr/>
        </p:nvSpPr>
        <p:spPr>
          <a:xfrm>
            <a:off x="1686864" y="6547586"/>
            <a:ext cx="1263650" cy="205184"/>
          </a:xfrm>
          <a:prstGeom prst="rect">
            <a:avLst/>
          </a:prstGeom>
        </p:spPr>
        <p:txBody>
          <a:bodyPr vert="horz" wrap="square" lIns="0" tIns="0" rIns="0" bIns="0" rtlCol="0">
            <a:spAutoFit/>
          </a:bodyPr>
          <a:lstStyle/>
          <a:p>
            <a:pPr marL="12700">
              <a:lnSpc>
                <a:spcPts val="1614"/>
              </a:lnSpc>
            </a:pPr>
            <a:r>
              <a:rPr sz="1600" spc="-5" dirty="0">
                <a:solidFill>
                  <a:srgbClr val="FFFFFF"/>
                </a:solidFill>
                <a:latin typeface="Calibri"/>
                <a:cs typeface="Calibri"/>
              </a:rPr>
              <a:t>3.1</a:t>
            </a:r>
            <a:r>
              <a:rPr sz="1600" spc="-45" dirty="0">
                <a:solidFill>
                  <a:srgbClr val="FFFFFF"/>
                </a:solidFill>
                <a:latin typeface="Calibri"/>
                <a:cs typeface="Calibri"/>
              </a:rPr>
              <a:t> </a:t>
            </a:r>
            <a:r>
              <a:rPr sz="1600" spc="-10" dirty="0">
                <a:solidFill>
                  <a:srgbClr val="FFFFFF"/>
                </a:solidFill>
                <a:latin typeface="Calibri"/>
                <a:cs typeface="Calibri"/>
              </a:rPr>
              <a:t>ETHEREUM</a:t>
            </a:r>
            <a:endParaRPr sz="1600">
              <a:latin typeface="Calibri"/>
              <a:cs typeface="Calibri"/>
            </a:endParaRPr>
          </a:p>
        </p:txBody>
      </p:sp>
      <p:sp>
        <p:nvSpPr>
          <p:cNvPr id="3" name="object 3"/>
          <p:cNvSpPr txBox="1"/>
          <p:nvPr/>
        </p:nvSpPr>
        <p:spPr>
          <a:xfrm>
            <a:off x="2426005" y="948264"/>
            <a:ext cx="7408545" cy="4910455"/>
          </a:xfrm>
          <a:prstGeom prst="rect">
            <a:avLst/>
          </a:prstGeom>
        </p:spPr>
        <p:txBody>
          <a:bodyPr vert="horz" wrap="square" lIns="0" tIns="34290" rIns="0" bIns="0" rtlCol="0">
            <a:spAutoFit/>
          </a:bodyPr>
          <a:lstStyle/>
          <a:p>
            <a:pPr marL="12700">
              <a:spcBef>
                <a:spcPts val="270"/>
              </a:spcBef>
            </a:pPr>
            <a:r>
              <a:rPr sz="2800" spc="-15" dirty="0">
                <a:solidFill>
                  <a:srgbClr val="404040"/>
                </a:solidFill>
                <a:latin typeface="Calibri"/>
                <a:cs typeface="Calibri"/>
              </a:rPr>
              <a:t>Compared</a:t>
            </a:r>
            <a:r>
              <a:rPr sz="2800" spc="15" dirty="0">
                <a:solidFill>
                  <a:srgbClr val="404040"/>
                </a:solidFill>
                <a:latin typeface="Calibri"/>
                <a:cs typeface="Calibri"/>
              </a:rPr>
              <a:t> </a:t>
            </a:r>
            <a:r>
              <a:rPr sz="2800" spc="-20" dirty="0">
                <a:solidFill>
                  <a:srgbClr val="404040"/>
                </a:solidFill>
                <a:latin typeface="Calibri"/>
                <a:cs typeface="Calibri"/>
              </a:rPr>
              <a:t>to</a:t>
            </a:r>
            <a:r>
              <a:rPr sz="2800" spc="-10" dirty="0">
                <a:solidFill>
                  <a:srgbClr val="404040"/>
                </a:solidFill>
                <a:latin typeface="Calibri"/>
                <a:cs typeface="Calibri"/>
              </a:rPr>
              <a:t> </a:t>
            </a:r>
            <a:r>
              <a:rPr sz="2800" spc="-5" dirty="0">
                <a:solidFill>
                  <a:srgbClr val="404040"/>
                </a:solidFill>
                <a:latin typeface="Calibri"/>
                <a:cs typeface="Calibri"/>
              </a:rPr>
              <a:t>a </a:t>
            </a:r>
            <a:r>
              <a:rPr sz="2800" spc="-10" dirty="0">
                <a:solidFill>
                  <a:srgbClr val="404040"/>
                </a:solidFill>
                <a:latin typeface="Calibri"/>
                <a:cs typeface="Calibri"/>
              </a:rPr>
              <a:t>human</a:t>
            </a:r>
            <a:r>
              <a:rPr sz="2800" spc="20" dirty="0">
                <a:solidFill>
                  <a:srgbClr val="404040"/>
                </a:solidFill>
                <a:latin typeface="Calibri"/>
                <a:cs typeface="Calibri"/>
              </a:rPr>
              <a:t> </a:t>
            </a:r>
            <a:r>
              <a:rPr sz="2800" spc="-10" dirty="0">
                <a:solidFill>
                  <a:srgbClr val="404040"/>
                </a:solidFill>
                <a:latin typeface="Calibri"/>
                <a:cs typeface="Calibri"/>
              </a:rPr>
              <a:t>intermediary</a:t>
            </a:r>
            <a:endParaRPr sz="2800" dirty="0">
              <a:latin typeface="Calibri"/>
              <a:cs typeface="Calibri"/>
            </a:endParaRPr>
          </a:p>
          <a:p>
            <a:pPr marL="304800" indent="-183515">
              <a:spcBef>
                <a:spcPts val="145"/>
              </a:spcBef>
              <a:buClr>
                <a:srgbClr val="D24717"/>
              </a:buClr>
              <a:buChar char="◦"/>
              <a:tabLst>
                <a:tab pos="305435" algn="l"/>
              </a:tabLst>
            </a:pPr>
            <a:r>
              <a:rPr sz="2400" spc="-5" dirty="0">
                <a:solidFill>
                  <a:srgbClr val="404040"/>
                </a:solidFill>
                <a:latin typeface="Calibri"/>
                <a:cs typeface="Calibri"/>
              </a:rPr>
              <a:t>Cheaper</a:t>
            </a:r>
            <a:endParaRPr sz="2400" dirty="0">
              <a:latin typeface="Calibri"/>
              <a:cs typeface="Calibri"/>
            </a:endParaRPr>
          </a:p>
          <a:p>
            <a:pPr marL="304800" indent="-183515">
              <a:lnSpc>
                <a:spcPts val="2735"/>
              </a:lnSpc>
              <a:spcBef>
                <a:spcPts val="315"/>
              </a:spcBef>
              <a:buClr>
                <a:srgbClr val="D24717"/>
              </a:buClr>
              <a:buChar char="◦"/>
              <a:tabLst>
                <a:tab pos="305435" algn="l"/>
              </a:tabLst>
            </a:pPr>
            <a:r>
              <a:rPr sz="2400" spc="-5" dirty="0">
                <a:solidFill>
                  <a:srgbClr val="404040"/>
                </a:solidFill>
                <a:latin typeface="Calibri"/>
                <a:cs typeface="Calibri"/>
              </a:rPr>
              <a:t>Open </a:t>
            </a:r>
            <a:r>
              <a:rPr sz="2400" dirty="0">
                <a:solidFill>
                  <a:srgbClr val="404040"/>
                </a:solidFill>
                <a:latin typeface="Calibri"/>
                <a:cs typeface="Calibri"/>
              </a:rPr>
              <a:t>and</a:t>
            </a:r>
            <a:r>
              <a:rPr sz="2400" spc="-5" dirty="0">
                <a:solidFill>
                  <a:srgbClr val="404040"/>
                </a:solidFill>
                <a:latin typeface="Calibri"/>
                <a:cs typeface="Calibri"/>
              </a:rPr>
              <a:t> </a:t>
            </a:r>
            <a:r>
              <a:rPr sz="2400" spc="-10" dirty="0">
                <a:solidFill>
                  <a:srgbClr val="404040"/>
                </a:solidFill>
                <a:latin typeface="Calibri"/>
                <a:cs typeface="Calibri"/>
              </a:rPr>
              <a:t>transparent</a:t>
            </a:r>
            <a:r>
              <a:rPr sz="2400" spc="-20" dirty="0">
                <a:solidFill>
                  <a:srgbClr val="404040"/>
                </a:solidFill>
                <a:latin typeface="Calibri"/>
                <a:cs typeface="Calibri"/>
              </a:rPr>
              <a:t> </a:t>
            </a:r>
            <a:r>
              <a:rPr sz="2400" spc="-15" dirty="0">
                <a:solidFill>
                  <a:srgbClr val="404040"/>
                </a:solidFill>
                <a:latin typeface="Calibri"/>
                <a:cs typeface="Calibri"/>
              </a:rPr>
              <a:t>program</a:t>
            </a:r>
            <a:r>
              <a:rPr sz="2400" spc="-20" dirty="0">
                <a:solidFill>
                  <a:srgbClr val="404040"/>
                </a:solidFill>
                <a:latin typeface="Calibri"/>
                <a:cs typeface="Calibri"/>
              </a:rPr>
              <a:t> </a:t>
            </a:r>
            <a:r>
              <a:rPr sz="2400" spc="-10" dirty="0">
                <a:solidFill>
                  <a:srgbClr val="404040"/>
                </a:solidFill>
                <a:latin typeface="Calibri"/>
                <a:cs typeface="Calibri"/>
              </a:rPr>
              <a:t>that</a:t>
            </a:r>
            <a:r>
              <a:rPr sz="2400" spc="-20" dirty="0">
                <a:solidFill>
                  <a:srgbClr val="404040"/>
                </a:solidFill>
                <a:latin typeface="Calibri"/>
                <a:cs typeface="Calibri"/>
              </a:rPr>
              <a:t> </a:t>
            </a:r>
            <a:r>
              <a:rPr sz="2400" spc="-5" dirty="0">
                <a:solidFill>
                  <a:srgbClr val="404040"/>
                </a:solidFill>
                <a:latin typeface="Calibri"/>
                <a:cs typeface="Calibri"/>
              </a:rPr>
              <a:t>fulfils</a:t>
            </a:r>
            <a:r>
              <a:rPr sz="2400" spc="-15" dirty="0">
                <a:solidFill>
                  <a:srgbClr val="404040"/>
                </a:solidFill>
                <a:latin typeface="Calibri"/>
                <a:cs typeface="Calibri"/>
              </a:rPr>
              <a:t> </a:t>
            </a:r>
            <a:r>
              <a:rPr sz="2400" dirty="0">
                <a:solidFill>
                  <a:srgbClr val="404040"/>
                </a:solidFill>
                <a:latin typeface="Calibri"/>
                <a:cs typeface="Calibri"/>
              </a:rPr>
              <a:t>the</a:t>
            </a:r>
            <a:r>
              <a:rPr sz="2400" spc="-5" dirty="0">
                <a:solidFill>
                  <a:srgbClr val="404040"/>
                </a:solidFill>
                <a:latin typeface="Calibri"/>
                <a:cs typeface="Calibri"/>
              </a:rPr>
              <a:t> </a:t>
            </a:r>
            <a:r>
              <a:rPr sz="2400" spc="-15" dirty="0">
                <a:solidFill>
                  <a:srgbClr val="404040"/>
                </a:solidFill>
                <a:latin typeface="Calibri"/>
                <a:cs typeface="Calibri"/>
              </a:rPr>
              <a:t>contract</a:t>
            </a:r>
            <a:endParaRPr sz="2400" dirty="0">
              <a:latin typeface="Calibri"/>
              <a:cs typeface="Calibri"/>
            </a:endParaRPr>
          </a:p>
          <a:p>
            <a:pPr marL="304800">
              <a:lnSpc>
                <a:spcPts val="2735"/>
              </a:lnSpc>
            </a:pPr>
            <a:r>
              <a:rPr sz="2400" dirty="0">
                <a:solidFill>
                  <a:srgbClr val="404040"/>
                </a:solidFill>
                <a:latin typeface="Calibri"/>
                <a:cs typeface="Calibri"/>
              </a:rPr>
              <a:t>and</a:t>
            </a:r>
            <a:r>
              <a:rPr sz="2400" spc="-25" dirty="0">
                <a:solidFill>
                  <a:srgbClr val="404040"/>
                </a:solidFill>
                <a:latin typeface="Calibri"/>
                <a:cs typeface="Calibri"/>
              </a:rPr>
              <a:t> </a:t>
            </a:r>
            <a:r>
              <a:rPr sz="2400" spc="-5" dirty="0">
                <a:solidFill>
                  <a:srgbClr val="404040"/>
                </a:solidFill>
                <a:latin typeface="Calibri"/>
                <a:cs typeface="Calibri"/>
              </a:rPr>
              <a:t>does</a:t>
            </a:r>
            <a:r>
              <a:rPr sz="2400" spc="-25" dirty="0">
                <a:solidFill>
                  <a:srgbClr val="404040"/>
                </a:solidFill>
                <a:latin typeface="Calibri"/>
                <a:cs typeface="Calibri"/>
              </a:rPr>
              <a:t> </a:t>
            </a:r>
            <a:r>
              <a:rPr sz="2400" spc="-5" dirty="0">
                <a:solidFill>
                  <a:srgbClr val="404040"/>
                </a:solidFill>
                <a:latin typeface="Calibri"/>
                <a:cs typeface="Calibri"/>
              </a:rPr>
              <a:t>nothing</a:t>
            </a:r>
            <a:r>
              <a:rPr sz="2400" spc="-15" dirty="0">
                <a:solidFill>
                  <a:srgbClr val="404040"/>
                </a:solidFill>
                <a:latin typeface="Calibri"/>
                <a:cs typeface="Calibri"/>
              </a:rPr>
              <a:t> </a:t>
            </a:r>
            <a:r>
              <a:rPr sz="2400" dirty="0">
                <a:solidFill>
                  <a:srgbClr val="404040"/>
                </a:solidFill>
                <a:latin typeface="Calibri"/>
                <a:cs typeface="Calibri"/>
              </a:rPr>
              <a:t>else</a:t>
            </a:r>
            <a:endParaRPr sz="2400" dirty="0">
              <a:latin typeface="Calibri"/>
              <a:cs typeface="Calibri"/>
            </a:endParaRPr>
          </a:p>
          <a:p>
            <a:pPr marL="487680" lvl="1" indent="-183515">
              <a:spcBef>
                <a:spcPts val="420"/>
              </a:spcBef>
              <a:buClr>
                <a:srgbClr val="D24717"/>
              </a:buClr>
              <a:buChar char="◦"/>
              <a:tabLst>
                <a:tab pos="488315" algn="l"/>
              </a:tabLst>
            </a:pPr>
            <a:r>
              <a:rPr spc="-5" dirty="0">
                <a:solidFill>
                  <a:srgbClr val="404040"/>
                </a:solidFill>
                <a:latin typeface="Calibri"/>
                <a:cs typeface="Calibri"/>
              </a:rPr>
              <a:t>Does</a:t>
            </a:r>
            <a:r>
              <a:rPr spc="5" dirty="0">
                <a:solidFill>
                  <a:srgbClr val="404040"/>
                </a:solidFill>
                <a:latin typeface="Calibri"/>
                <a:cs typeface="Calibri"/>
              </a:rPr>
              <a:t> </a:t>
            </a:r>
            <a:r>
              <a:rPr spc="-5" dirty="0">
                <a:solidFill>
                  <a:srgbClr val="404040"/>
                </a:solidFill>
                <a:latin typeface="Calibri"/>
                <a:cs typeface="Calibri"/>
              </a:rPr>
              <a:t>not</a:t>
            </a:r>
            <a:r>
              <a:rPr spc="-10" dirty="0">
                <a:solidFill>
                  <a:srgbClr val="404040"/>
                </a:solidFill>
                <a:latin typeface="Calibri"/>
                <a:cs typeface="Calibri"/>
              </a:rPr>
              <a:t> </a:t>
            </a:r>
            <a:r>
              <a:rPr spc="-5" dirty="0">
                <a:solidFill>
                  <a:srgbClr val="404040"/>
                </a:solidFill>
                <a:latin typeface="Calibri"/>
                <a:cs typeface="Calibri"/>
              </a:rPr>
              <a:t>peek</a:t>
            </a:r>
            <a:r>
              <a:rPr dirty="0">
                <a:solidFill>
                  <a:srgbClr val="404040"/>
                </a:solidFill>
                <a:latin typeface="Calibri"/>
                <a:cs typeface="Calibri"/>
              </a:rPr>
              <a:t> </a:t>
            </a:r>
            <a:r>
              <a:rPr spc="-10" dirty="0">
                <a:solidFill>
                  <a:srgbClr val="404040"/>
                </a:solidFill>
                <a:latin typeface="Calibri"/>
                <a:cs typeface="Calibri"/>
              </a:rPr>
              <a:t>into your</a:t>
            </a:r>
            <a:r>
              <a:rPr dirty="0">
                <a:solidFill>
                  <a:srgbClr val="404040"/>
                </a:solidFill>
                <a:latin typeface="Calibri"/>
                <a:cs typeface="Calibri"/>
              </a:rPr>
              <a:t> </a:t>
            </a:r>
            <a:r>
              <a:rPr spc="-15" dirty="0">
                <a:solidFill>
                  <a:srgbClr val="404040"/>
                </a:solidFill>
                <a:latin typeface="Calibri"/>
                <a:cs typeface="Calibri"/>
              </a:rPr>
              <a:t>data</a:t>
            </a:r>
            <a:endParaRPr dirty="0">
              <a:latin typeface="Calibri"/>
              <a:cs typeface="Calibri"/>
            </a:endParaRPr>
          </a:p>
          <a:p>
            <a:pPr marL="304800" indent="-183515">
              <a:spcBef>
                <a:spcPts val="275"/>
              </a:spcBef>
              <a:buClr>
                <a:srgbClr val="D24717"/>
              </a:buClr>
              <a:buChar char="◦"/>
              <a:tabLst>
                <a:tab pos="305435" algn="l"/>
              </a:tabLst>
            </a:pPr>
            <a:r>
              <a:rPr sz="2400" spc="-5" dirty="0">
                <a:solidFill>
                  <a:srgbClr val="404040"/>
                </a:solidFill>
                <a:latin typeface="Calibri"/>
                <a:cs typeface="Calibri"/>
              </a:rPr>
              <a:t>Highly</a:t>
            </a:r>
            <a:r>
              <a:rPr sz="2400" spc="-20" dirty="0">
                <a:solidFill>
                  <a:srgbClr val="404040"/>
                </a:solidFill>
                <a:latin typeface="Calibri"/>
                <a:cs typeface="Calibri"/>
              </a:rPr>
              <a:t> </a:t>
            </a:r>
            <a:r>
              <a:rPr sz="2400" spc="-10" dirty="0">
                <a:solidFill>
                  <a:srgbClr val="404040"/>
                </a:solidFill>
                <a:latin typeface="Calibri"/>
                <a:cs typeface="Calibri"/>
              </a:rPr>
              <a:t>resistance</a:t>
            </a:r>
            <a:r>
              <a:rPr sz="2400" spc="-30" dirty="0">
                <a:solidFill>
                  <a:srgbClr val="404040"/>
                </a:solidFill>
                <a:latin typeface="Calibri"/>
                <a:cs typeface="Calibri"/>
              </a:rPr>
              <a:t> </a:t>
            </a:r>
            <a:r>
              <a:rPr sz="2400" spc="-15" dirty="0">
                <a:solidFill>
                  <a:srgbClr val="404040"/>
                </a:solidFill>
                <a:latin typeface="Calibri"/>
                <a:cs typeface="Calibri"/>
              </a:rPr>
              <a:t>to</a:t>
            </a:r>
            <a:r>
              <a:rPr sz="2400" spc="-20" dirty="0">
                <a:solidFill>
                  <a:srgbClr val="404040"/>
                </a:solidFill>
                <a:latin typeface="Calibri"/>
                <a:cs typeface="Calibri"/>
              </a:rPr>
              <a:t> attacks</a:t>
            </a:r>
            <a:endParaRPr sz="2400" dirty="0">
              <a:latin typeface="Calibri"/>
              <a:cs typeface="Calibri"/>
            </a:endParaRPr>
          </a:p>
          <a:p>
            <a:pPr marL="12700">
              <a:spcBef>
                <a:spcPts val="1230"/>
              </a:spcBef>
            </a:pPr>
            <a:r>
              <a:rPr sz="2800" spc="-10" dirty="0">
                <a:solidFill>
                  <a:srgbClr val="404040"/>
                </a:solidFill>
                <a:latin typeface="Calibri"/>
                <a:cs typeface="Calibri"/>
              </a:rPr>
              <a:t>Compared</a:t>
            </a:r>
            <a:r>
              <a:rPr sz="2800" dirty="0">
                <a:solidFill>
                  <a:srgbClr val="404040"/>
                </a:solidFill>
                <a:latin typeface="Calibri"/>
                <a:cs typeface="Calibri"/>
              </a:rPr>
              <a:t> </a:t>
            </a:r>
            <a:r>
              <a:rPr sz="2800" spc="-20" dirty="0">
                <a:solidFill>
                  <a:srgbClr val="404040"/>
                </a:solidFill>
                <a:latin typeface="Calibri"/>
                <a:cs typeface="Calibri"/>
              </a:rPr>
              <a:t>to</a:t>
            </a:r>
            <a:r>
              <a:rPr sz="2800" spc="-15" dirty="0">
                <a:solidFill>
                  <a:srgbClr val="404040"/>
                </a:solidFill>
                <a:latin typeface="Calibri"/>
                <a:cs typeface="Calibri"/>
              </a:rPr>
              <a:t> distributed</a:t>
            </a:r>
            <a:r>
              <a:rPr sz="2800" spc="45" dirty="0">
                <a:solidFill>
                  <a:srgbClr val="404040"/>
                </a:solidFill>
                <a:latin typeface="Calibri"/>
                <a:cs typeface="Calibri"/>
              </a:rPr>
              <a:t> </a:t>
            </a:r>
            <a:r>
              <a:rPr sz="2800" spc="-10" dirty="0">
                <a:solidFill>
                  <a:srgbClr val="404040"/>
                </a:solidFill>
                <a:latin typeface="Calibri"/>
                <a:cs typeface="Calibri"/>
              </a:rPr>
              <a:t>databases</a:t>
            </a:r>
            <a:endParaRPr sz="2800" dirty="0">
              <a:latin typeface="Calibri"/>
              <a:cs typeface="Calibri"/>
            </a:endParaRPr>
          </a:p>
          <a:p>
            <a:pPr marL="304800" indent="-183515">
              <a:spcBef>
                <a:spcPts val="140"/>
              </a:spcBef>
              <a:buClr>
                <a:srgbClr val="D24717"/>
              </a:buClr>
              <a:buChar char="◦"/>
              <a:tabLst>
                <a:tab pos="305435" algn="l"/>
              </a:tabLst>
            </a:pPr>
            <a:r>
              <a:rPr sz="2400" spc="-5" dirty="0">
                <a:solidFill>
                  <a:srgbClr val="404040"/>
                </a:solidFill>
                <a:latin typeface="Calibri"/>
                <a:cs typeface="Calibri"/>
              </a:rPr>
              <a:t>Rule-based</a:t>
            </a:r>
            <a:r>
              <a:rPr sz="2400" spc="-10" dirty="0">
                <a:solidFill>
                  <a:srgbClr val="404040"/>
                </a:solidFill>
                <a:latin typeface="Calibri"/>
                <a:cs typeface="Calibri"/>
              </a:rPr>
              <a:t> </a:t>
            </a:r>
            <a:r>
              <a:rPr sz="2400" spc="-15" dirty="0">
                <a:solidFill>
                  <a:srgbClr val="404040"/>
                </a:solidFill>
                <a:latin typeface="Calibri"/>
                <a:cs typeface="Calibri"/>
              </a:rPr>
              <a:t>rather </a:t>
            </a:r>
            <a:r>
              <a:rPr sz="2400" dirty="0">
                <a:solidFill>
                  <a:srgbClr val="404040"/>
                </a:solidFill>
                <a:latin typeface="Calibri"/>
                <a:cs typeface="Calibri"/>
              </a:rPr>
              <a:t>than </a:t>
            </a:r>
            <a:r>
              <a:rPr sz="2400" spc="-10" dirty="0">
                <a:solidFill>
                  <a:srgbClr val="404040"/>
                </a:solidFill>
                <a:latin typeface="Calibri"/>
                <a:cs typeface="Calibri"/>
              </a:rPr>
              <a:t>data-based</a:t>
            </a:r>
            <a:endParaRPr sz="2400" dirty="0">
              <a:latin typeface="Calibri"/>
              <a:cs typeface="Calibri"/>
            </a:endParaRPr>
          </a:p>
          <a:p>
            <a:pPr marL="304800" indent="-183515">
              <a:spcBef>
                <a:spcPts val="310"/>
              </a:spcBef>
              <a:buClr>
                <a:srgbClr val="D24717"/>
              </a:buClr>
              <a:buChar char="◦"/>
              <a:tabLst>
                <a:tab pos="305435" algn="l"/>
              </a:tabLst>
            </a:pPr>
            <a:r>
              <a:rPr sz="2400" dirty="0">
                <a:solidFill>
                  <a:srgbClr val="404040"/>
                </a:solidFill>
                <a:latin typeface="Calibri"/>
                <a:cs typeface="Calibri"/>
              </a:rPr>
              <a:t>Rich</a:t>
            </a:r>
            <a:r>
              <a:rPr sz="2400" spc="-25" dirty="0">
                <a:solidFill>
                  <a:srgbClr val="404040"/>
                </a:solidFill>
                <a:latin typeface="Calibri"/>
                <a:cs typeface="Calibri"/>
              </a:rPr>
              <a:t> </a:t>
            </a:r>
            <a:r>
              <a:rPr sz="2400" spc="-5" dirty="0">
                <a:solidFill>
                  <a:srgbClr val="404040"/>
                </a:solidFill>
                <a:latin typeface="Calibri"/>
                <a:cs typeface="Calibri"/>
              </a:rPr>
              <a:t>language</a:t>
            </a:r>
            <a:r>
              <a:rPr sz="2400" spc="-10" dirty="0">
                <a:solidFill>
                  <a:srgbClr val="404040"/>
                </a:solidFill>
                <a:latin typeface="Calibri"/>
                <a:cs typeface="Calibri"/>
              </a:rPr>
              <a:t> </a:t>
            </a:r>
            <a:r>
              <a:rPr sz="2400" dirty="0">
                <a:solidFill>
                  <a:srgbClr val="404040"/>
                </a:solidFill>
                <a:latin typeface="Calibri"/>
                <a:cs typeface="Calibri"/>
              </a:rPr>
              <a:t>and</a:t>
            </a:r>
            <a:r>
              <a:rPr sz="2400" spc="-5" dirty="0">
                <a:solidFill>
                  <a:srgbClr val="404040"/>
                </a:solidFill>
                <a:latin typeface="Calibri"/>
                <a:cs typeface="Calibri"/>
              </a:rPr>
              <a:t> </a:t>
            </a:r>
            <a:r>
              <a:rPr sz="2400" spc="-10" dirty="0">
                <a:solidFill>
                  <a:srgbClr val="404040"/>
                </a:solidFill>
                <a:latin typeface="Calibri"/>
                <a:cs typeface="Calibri"/>
              </a:rPr>
              <a:t>(relative)</a:t>
            </a:r>
            <a:r>
              <a:rPr sz="2400" spc="-15" dirty="0">
                <a:solidFill>
                  <a:srgbClr val="404040"/>
                </a:solidFill>
                <a:latin typeface="Calibri"/>
                <a:cs typeface="Calibri"/>
              </a:rPr>
              <a:t> easy</a:t>
            </a:r>
            <a:r>
              <a:rPr sz="2400" dirty="0">
                <a:solidFill>
                  <a:srgbClr val="404040"/>
                </a:solidFill>
                <a:latin typeface="Calibri"/>
                <a:cs typeface="Calibri"/>
              </a:rPr>
              <a:t> </a:t>
            </a:r>
            <a:r>
              <a:rPr sz="2400" spc="-5" dirty="0">
                <a:solidFill>
                  <a:srgbClr val="404040"/>
                </a:solidFill>
                <a:latin typeface="Calibri"/>
                <a:cs typeface="Calibri"/>
              </a:rPr>
              <a:t>of </a:t>
            </a:r>
            <a:r>
              <a:rPr sz="2400" spc="-10" dirty="0">
                <a:solidFill>
                  <a:srgbClr val="404040"/>
                </a:solidFill>
                <a:latin typeface="Calibri"/>
                <a:cs typeface="Calibri"/>
              </a:rPr>
              <a:t>development</a:t>
            </a:r>
            <a:endParaRPr sz="2400" dirty="0">
              <a:latin typeface="Calibri"/>
              <a:cs typeface="Calibri"/>
            </a:endParaRPr>
          </a:p>
          <a:p>
            <a:pPr marL="304800" indent="-183515">
              <a:spcBef>
                <a:spcPts val="315"/>
              </a:spcBef>
              <a:buClr>
                <a:srgbClr val="D24717"/>
              </a:buClr>
              <a:buChar char="◦"/>
              <a:tabLst>
                <a:tab pos="305435" algn="l"/>
              </a:tabLst>
            </a:pPr>
            <a:r>
              <a:rPr sz="2400" spc="-5" dirty="0">
                <a:solidFill>
                  <a:srgbClr val="404040"/>
                </a:solidFill>
                <a:latin typeface="Calibri"/>
                <a:cs typeface="Calibri"/>
              </a:rPr>
              <a:t>The</a:t>
            </a:r>
            <a:r>
              <a:rPr sz="2400" dirty="0">
                <a:solidFill>
                  <a:srgbClr val="404040"/>
                </a:solidFill>
                <a:latin typeface="Calibri"/>
                <a:cs typeface="Calibri"/>
              </a:rPr>
              <a:t> </a:t>
            </a:r>
            <a:r>
              <a:rPr sz="2400" spc="-10" dirty="0">
                <a:solidFill>
                  <a:srgbClr val="404040"/>
                </a:solidFill>
                <a:latin typeface="Calibri"/>
                <a:cs typeface="Calibri"/>
              </a:rPr>
              <a:t>collection</a:t>
            </a:r>
            <a:r>
              <a:rPr sz="2400" spc="-25" dirty="0">
                <a:solidFill>
                  <a:srgbClr val="404040"/>
                </a:solidFill>
                <a:latin typeface="Calibri"/>
                <a:cs typeface="Calibri"/>
              </a:rPr>
              <a:t> </a:t>
            </a:r>
            <a:r>
              <a:rPr sz="2400" spc="-5" dirty="0">
                <a:solidFill>
                  <a:srgbClr val="404040"/>
                </a:solidFill>
                <a:latin typeface="Calibri"/>
                <a:cs typeface="Calibri"/>
              </a:rPr>
              <a:t>of</a:t>
            </a:r>
            <a:r>
              <a:rPr sz="2400" spc="-15" dirty="0">
                <a:solidFill>
                  <a:srgbClr val="404040"/>
                </a:solidFill>
                <a:latin typeface="Calibri"/>
                <a:cs typeface="Calibri"/>
              </a:rPr>
              <a:t> </a:t>
            </a:r>
            <a:r>
              <a:rPr sz="2400" dirty="0">
                <a:solidFill>
                  <a:srgbClr val="404040"/>
                </a:solidFill>
                <a:latin typeface="Calibri"/>
                <a:cs typeface="Calibri"/>
              </a:rPr>
              <a:t>rules</a:t>
            </a:r>
            <a:r>
              <a:rPr sz="2400" spc="-10" dirty="0">
                <a:solidFill>
                  <a:srgbClr val="404040"/>
                </a:solidFill>
                <a:latin typeface="Calibri"/>
                <a:cs typeface="Calibri"/>
              </a:rPr>
              <a:t> </a:t>
            </a:r>
            <a:r>
              <a:rPr sz="2400" dirty="0">
                <a:solidFill>
                  <a:srgbClr val="404040"/>
                </a:solidFill>
                <a:latin typeface="Calibri"/>
                <a:cs typeface="Calibri"/>
              </a:rPr>
              <a:t>is</a:t>
            </a:r>
            <a:r>
              <a:rPr sz="2400" spc="-15" dirty="0">
                <a:solidFill>
                  <a:srgbClr val="404040"/>
                </a:solidFill>
                <a:latin typeface="Calibri"/>
                <a:cs typeface="Calibri"/>
              </a:rPr>
              <a:t> </a:t>
            </a:r>
            <a:r>
              <a:rPr sz="2400" spc="-10" dirty="0">
                <a:solidFill>
                  <a:srgbClr val="404040"/>
                </a:solidFill>
                <a:latin typeface="Calibri"/>
                <a:cs typeface="Calibri"/>
              </a:rPr>
              <a:t>transparent</a:t>
            </a:r>
            <a:r>
              <a:rPr sz="2400" spc="-15" dirty="0">
                <a:solidFill>
                  <a:srgbClr val="404040"/>
                </a:solidFill>
                <a:latin typeface="Calibri"/>
                <a:cs typeface="Calibri"/>
              </a:rPr>
              <a:t> </a:t>
            </a:r>
            <a:r>
              <a:rPr sz="2400" dirty="0">
                <a:solidFill>
                  <a:srgbClr val="404040"/>
                </a:solidFill>
                <a:latin typeface="Calibri"/>
                <a:cs typeface="Calibri"/>
              </a:rPr>
              <a:t>and</a:t>
            </a:r>
            <a:r>
              <a:rPr sz="2400" spc="-10" dirty="0">
                <a:solidFill>
                  <a:srgbClr val="404040"/>
                </a:solidFill>
                <a:latin typeface="Calibri"/>
                <a:cs typeface="Calibri"/>
              </a:rPr>
              <a:t> </a:t>
            </a:r>
            <a:r>
              <a:rPr sz="2400" spc="-5" dirty="0">
                <a:solidFill>
                  <a:srgbClr val="404040"/>
                </a:solidFill>
                <a:latin typeface="Calibri"/>
                <a:cs typeface="Calibri"/>
              </a:rPr>
              <a:t>reusable</a:t>
            </a:r>
            <a:endParaRPr sz="2400" dirty="0">
              <a:latin typeface="Calibri"/>
              <a:cs typeface="Calibri"/>
            </a:endParaRPr>
          </a:p>
          <a:p>
            <a:pPr marL="304800" indent="-183515">
              <a:spcBef>
                <a:spcPts val="310"/>
              </a:spcBef>
              <a:buClr>
                <a:srgbClr val="D24717"/>
              </a:buClr>
              <a:buChar char="◦"/>
              <a:tabLst>
                <a:tab pos="305435" algn="l"/>
              </a:tabLst>
            </a:pPr>
            <a:r>
              <a:rPr sz="2400" spc="-20" dirty="0">
                <a:solidFill>
                  <a:srgbClr val="404040"/>
                </a:solidFill>
                <a:latin typeface="Calibri"/>
                <a:cs typeface="Calibri"/>
              </a:rPr>
              <a:t>May</a:t>
            </a:r>
            <a:r>
              <a:rPr sz="2400" spc="-10" dirty="0">
                <a:solidFill>
                  <a:srgbClr val="404040"/>
                </a:solidFill>
                <a:latin typeface="Calibri"/>
                <a:cs typeface="Calibri"/>
              </a:rPr>
              <a:t> initiate</a:t>
            </a:r>
            <a:r>
              <a:rPr sz="2400" spc="-5" dirty="0">
                <a:solidFill>
                  <a:srgbClr val="404040"/>
                </a:solidFill>
                <a:latin typeface="Calibri"/>
                <a:cs typeface="Calibri"/>
              </a:rPr>
              <a:t> </a:t>
            </a:r>
            <a:r>
              <a:rPr sz="2400" dirty="0">
                <a:solidFill>
                  <a:srgbClr val="404040"/>
                </a:solidFill>
                <a:latin typeface="Calibri"/>
                <a:cs typeface="Calibri"/>
              </a:rPr>
              <a:t>and </a:t>
            </a:r>
            <a:r>
              <a:rPr sz="2400" spc="-20" dirty="0">
                <a:solidFill>
                  <a:srgbClr val="404040"/>
                </a:solidFill>
                <a:latin typeface="Calibri"/>
                <a:cs typeface="Calibri"/>
              </a:rPr>
              <a:t>play</a:t>
            </a:r>
            <a:r>
              <a:rPr sz="2400" spc="5" dirty="0">
                <a:solidFill>
                  <a:srgbClr val="404040"/>
                </a:solidFill>
                <a:latin typeface="Calibri"/>
                <a:cs typeface="Calibri"/>
              </a:rPr>
              <a:t> </a:t>
            </a:r>
            <a:r>
              <a:rPr sz="2400" dirty="0">
                <a:solidFill>
                  <a:srgbClr val="404040"/>
                </a:solidFill>
                <a:latin typeface="Calibri"/>
                <a:cs typeface="Calibri"/>
              </a:rPr>
              <a:t>an</a:t>
            </a:r>
            <a:r>
              <a:rPr sz="2400" spc="-15" dirty="0">
                <a:solidFill>
                  <a:srgbClr val="404040"/>
                </a:solidFill>
                <a:latin typeface="Calibri"/>
                <a:cs typeface="Calibri"/>
              </a:rPr>
              <a:t> </a:t>
            </a:r>
            <a:r>
              <a:rPr sz="2400" spc="-5" dirty="0">
                <a:solidFill>
                  <a:srgbClr val="404040"/>
                </a:solidFill>
                <a:latin typeface="Calibri"/>
                <a:cs typeface="Calibri"/>
              </a:rPr>
              <a:t>active</a:t>
            </a:r>
            <a:r>
              <a:rPr sz="2400" spc="5" dirty="0">
                <a:solidFill>
                  <a:srgbClr val="404040"/>
                </a:solidFill>
                <a:latin typeface="Calibri"/>
                <a:cs typeface="Calibri"/>
              </a:rPr>
              <a:t> </a:t>
            </a:r>
            <a:r>
              <a:rPr sz="2400" spc="-15" dirty="0">
                <a:solidFill>
                  <a:srgbClr val="404040"/>
                </a:solidFill>
                <a:latin typeface="Calibri"/>
                <a:cs typeface="Calibri"/>
              </a:rPr>
              <a:t>role</a:t>
            </a:r>
            <a:r>
              <a:rPr sz="2400" spc="-20" dirty="0">
                <a:solidFill>
                  <a:srgbClr val="404040"/>
                </a:solidFill>
                <a:latin typeface="Calibri"/>
                <a:cs typeface="Calibri"/>
              </a:rPr>
              <a:t> </a:t>
            </a:r>
            <a:r>
              <a:rPr sz="2400" dirty="0">
                <a:solidFill>
                  <a:srgbClr val="404040"/>
                </a:solidFill>
                <a:latin typeface="Calibri"/>
                <a:cs typeface="Calibri"/>
              </a:rPr>
              <a:t>in</a:t>
            </a:r>
            <a:r>
              <a:rPr sz="2400" spc="5" dirty="0">
                <a:solidFill>
                  <a:srgbClr val="404040"/>
                </a:solidFill>
                <a:latin typeface="Calibri"/>
                <a:cs typeface="Calibri"/>
              </a:rPr>
              <a:t> </a:t>
            </a:r>
            <a:r>
              <a:rPr sz="2400" dirty="0">
                <a:solidFill>
                  <a:srgbClr val="404040"/>
                </a:solidFill>
                <a:latin typeface="Calibri"/>
                <a:cs typeface="Calibri"/>
              </a:rPr>
              <a:t>the</a:t>
            </a:r>
            <a:r>
              <a:rPr sz="2400" spc="5" dirty="0">
                <a:solidFill>
                  <a:srgbClr val="404040"/>
                </a:solidFill>
                <a:latin typeface="Calibri"/>
                <a:cs typeface="Calibri"/>
              </a:rPr>
              <a:t> </a:t>
            </a:r>
            <a:r>
              <a:rPr sz="2400" spc="-10" dirty="0">
                <a:solidFill>
                  <a:srgbClr val="404040"/>
                </a:solidFill>
                <a:latin typeface="Calibri"/>
                <a:cs typeface="Calibri"/>
              </a:rPr>
              <a:t>communication</a:t>
            </a:r>
            <a:endParaRPr sz="2400" dirty="0">
              <a:latin typeface="Calibri"/>
              <a:cs typeface="Calibri"/>
            </a:endParaRPr>
          </a:p>
          <a:p>
            <a:pPr marL="304800" indent="-183515">
              <a:spcBef>
                <a:spcPts val="315"/>
              </a:spcBef>
              <a:buClr>
                <a:srgbClr val="D24717"/>
              </a:buClr>
              <a:buChar char="◦"/>
              <a:tabLst>
                <a:tab pos="305435" algn="l"/>
              </a:tabLst>
            </a:pPr>
            <a:r>
              <a:rPr sz="2400" spc="-20" dirty="0">
                <a:solidFill>
                  <a:srgbClr val="404040"/>
                </a:solidFill>
                <a:latin typeface="Calibri"/>
                <a:cs typeface="Calibri"/>
              </a:rPr>
              <a:t>May</a:t>
            </a:r>
            <a:r>
              <a:rPr sz="2400" spc="-15" dirty="0">
                <a:solidFill>
                  <a:srgbClr val="404040"/>
                </a:solidFill>
                <a:latin typeface="Calibri"/>
                <a:cs typeface="Calibri"/>
              </a:rPr>
              <a:t> </a:t>
            </a:r>
            <a:r>
              <a:rPr sz="2400" spc="-20" dirty="0">
                <a:solidFill>
                  <a:srgbClr val="404040"/>
                </a:solidFill>
                <a:latin typeface="Calibri"/>
                <a:cs typeface="Calibri"/>
              </a:rPr>
              <a:t>integrate</a:t>
            </a:r>
            <a:r>
              <a:rPr sz="2400" spc="-10" dirty="0">
                <a:solidFill>
                  <a:srgbClr val="404040"/>
                </a:solidFill>
                <a:latin typeface="Calibri"/>
                <a:cs typeface="Calibri"/>
              </a:rPr>
              <a:t> </a:t>
            </a:r>
            <a:r>
              <a:rPr sz="2400" dirty="0">
                <a:solidFill>
                  <a:srgbClr val="404040"/>
                </a:solidFill>
                <a:latin typeface="Calibri"/>
                <a:cs typeface="Calibri"/>
              </a:rPr>
              <a:t>and</a:t>
            </a:r>
            <a:r>
              <a:rPr sz="2400" spc="-5" dirty="0">
                <a:solidFill>
                  <a:srgbClr val="404040"/>
                </a:solidFill>
                <a:latin typeface="Calibri"/>
                <a:cs typeface="Calibri"/>
              </a:rPr>
              <a:t> fuse </a:t>
            </a:r>
            <a:r>
              <a:rPr sz="2400" spc="-15" dirty="0">
                <a:solidFill>
                  <a:srgbClr val="404040"/>
                </a:solidFill>
                <a:latin typeface="Calibri"/>
                <a:cs typeface="Calibri"/>
              </a:rPr>
              <a:t>data</a:t>
            </a:r>
            <a:r>
              <a:rPr sz="2400" spc="-20" dirty="0">
                <a:solidFill>
                  <a:srgbClr val="404040"/>
                </a:solidFill>
                <a:latin typeface="Calibri"/>
                <a:cs typeface="Calibri"/>
              </a:rPr>
              <a:t> </a:t>
            </a:r>
            <a:r>
              <a:rPr sz="2400" spc="-15" dirty="0">
                <a:solidFill>
                  <a:srgbClr val="404040"/>
                </a:solidFill>
                <a:latin typeface="Calibri"/>
                <a:cs typeface="Calibri"/>
              </a:rPr>
              <a:t>from</a:t>
            </a:r>
            <a:r>
              <a:rPr sz="2400" spc="-5" dirty="0">
                <a:solidFill>
                  <a:srgbClr val="404040"/>
                </a:solidFill>
                <a:latin typeface="Calibri"/>
                <a:cs typeface="Calibri"/>
              </a:rPr>
              <a:t> </a:t>
            </a:r>
            <a:r>
              <a:rPr sz="2400" dirty="0">
                <a:solidFill>
                  <a:srgbClr val="404040"/>
                </a:solidFill>
                <a:latin typeface="Calibri"/>
                <a:cs typeface="Calibri"/>
              </a:rPr>
              <a:t>multiple</a:t>
            </a:r>
            <a:r>
              <a:rPr sz="2400" spc="-15" dirty="0">
                <a:solidFill>
                  <a:srgbClr val="404040"/>
                </a:solidFill>
                <a:latin typeface="Calibri"/>
                <a:cs typeface="Calibri"/>
              </a:rPr>
              <a:t> </a:t>
            </a:r>
            <a:r>
              <a:rPr sz="2400" spc="-10" dirty="0">
                <a:solidFill>
                  <a:srgbClr val="404040"/>
                </a:solidFill>
                <a:latin typeface="Calibri"/>
                <a:cs typeface="Calibri"/>
              </a:rPr>
              <a:t>sources</a:t>
            </a:r>
            <a:endParaRPr sz="2400" dirty="0">
              <a:latin typeface="Calibri"/>
              <a:cs typeface="Calibri"/>
            </a:endParaRPr>
          </a:p>
        </p:txBody>
      </p:sp>
    </p:spTree>
    <p:extLst>
      <p:ext uri="{BB962C8B-B14F-4D97-AF65-F5344CB8AC3E}">
        <p14:creationId xmlns:p14="http://schemas.microsoft.com/office/powerpoint/2010/main" val="4919199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66660" y="3285744"/>
            <a:ext cx="1077595" cy="2842260"/>
          </a:xfrm>
          <a:custGeom>
            <a:avLst/>
            <a:gdLst/>
            <a:ahLst/>
            <a:cxnLst/>
            <a:rect l="l" t="t" r="r" b="b"/>
            <a:pathLst>
              <a:path w="1077595" h="2842260">
                <a:moveTo>
                  <a:pt x="0" y="179577"/>
                </a:moveTo>
                <a:lnTo>
                  <a:pt x="6414" y="131835"/>
                </a:lnTo>
                <a:lnTo>
                  <a:pt x="24515" y="88937"/>
                </a:lnTo>
                <a:lnTo>
                  <a:pt x="52593" y="52593"/>
                </a:lnTo>
                <a:lnTo>
                  <a:pt x="88937" y="24515"/>
                </a:lnTo>
                <a:lnTo>
                  <a:pt x="131835" y="6414"/>
                </a:lnTo>
                <a:lnTo>
                  <a:pt x="179577" y="0"/>
                </a:lnTo>
                <a:lnTo>
                  <a:pt x="897889" y="0"/>
                </a:lnTo>
                <a:lnTo>
                  <a:pt x="945632" y="6414"/>
                </a:lnTo>
                <a:lnTo>
                  <a:pt x="988530" y="24515"/>
                </a:lnTo>
                <a:lnTo>
                  <a:pt x="1024874" y="52593"/>
                </a:lnTo>
                <a:lnTo>
                  <a:pt x="1052952" y="88937"/>
                </a:lnTo>
                <a:lnTo>
                  <a:pt x="1071053" y="131835"/>
                </a:lnTo>
                <a:lnTo>
                  <a:pt x="1077467" y="179577"/>
                </a:lnTo>
                <a:lnTo>
                  <a:pt x="1077467" y="2662681"/>
                </a:lnTo>
                <a:lnTo>
                  <a:pt x="1071053" y="2710419"/>
                </a:lnTo>
                <a:lnTo>
                  <a:pt x="1052952" y="2753316"/>
                </a:lnTo>
                <a:lnTo>
                  <a:pt x="1024874" y="2789661"/>
                </a:lnTo>
                <a:lnTo>
                  <a:pt x="988530" y="2817741"/>
                </a:lnTo>
                <a:lnTo>
                  <a:pt x="945632" y="2835845"/>
                </a:lnTo>
                <a:lnTo>
                  <a:pt x="897889" y="2842260"/>
                </a:lnTo>
                <a:lnTo>
                  <a:pt x="179577" y="2842260"/>
                </a:lnTo>
                <a:lnTo>
                  <a:pt x="131835" y="2835845"/>
                </a:lnTo>
                <a:lnTo>
                  <a:pt x="88937" y="2817741"/>
                </a:lnTo>
                <a:lnTo>
                  <a:pt x="52593" y="2789661"/>
                </a:lnTo>
                <a:lnTo>
                  <a:pt x="24515" y="2753316"/>
                </a:lnTo>
                <a:lnTo>
                  <a:pt x="6414" y="2710419"/>
                </a:lnTo>
                <a:lnTo>
                  <a:pt x="0" y="2662681"/>
                </a:lnTo>
                <a:lnTo>
                  <a:pt x="0" y="179577"/>
                </a:lnTo>
                <a:close/>
              </a:path>
            </a:pathLst>
          </a:custGeom>
          <a:ln w="15240">
            <a:solidFill>
              <a:srgbClr val="D24717"/>
            </a:solidFill>
          </a:ln>
        </p:spPr>
        <p:txBody>
          <a:bodyPr wrap="square" lIns="0" tIns="0" rIns="0" bIns="0" rtlCol="0"/>
          <a:lstStyle/>
          <a:p>
            <a:endParaRPr/>
          </a:p>
        </p:txBody>
      </p:sp>
      <p:sp>
        <p:nvSpPr>
          <p:cNvPr id="3" name="object 3"/>
          <p:cNvSpPr txBox="1"/>
          <p:nvPr/>
        </p:nvSpPr>
        <p:spPr>
          <a:xfrm>
            <a:off x="7828279" y="3471799"/>
            <a:ext cx="556260" cy="228909"/>
          </a:xfrm>
          <a:prstGeom prst="rect">
            <a:avLst/>
          </a:prstGeom>
        </p:spPr>
        <p:txBody>
          <a:bodyPr vert="horz" wrap="square" lIns="0" tIns="13335" rIns="0" bIns="0" rtlCol="0">
            <a:spAutoFit/>
          </a:bodyPr>
          <a:lstStyle/>
          <a:p>
            <a:pPr marL="12700">
              <a:spcBef>
                <a:spcPts val="105"/>
              </a:spcBef>
            </a:pPr>
            <a:r>
              <a:rPr sz="1400" b="1" dirty="0">
                <a:latin typeface="Calibri"/>
                <a:cs typeface="Calibri"/>
              </a:rPr>
              <a:t>Block</a:t>
            </a:r>
            <a:r>
              <a:rPr sz="1400" b="1" spc="-75" dirty="0">
                <a:latin typeface="Calibri"/>
                <a:cs typeface="Calibri"/>
              </a:rPr>
              <a:t> </a:t>
            </a:r>
            <a:r>
              <a:rPr sz="1400" b="1" dirty="0">
                <a:latin typeface="Calibri"/>
                <a:cs typeface="Calibri"/>
              </a:rPr>
              <a:t>4</a:t>
            </a:r>
            <a:endParaRPr sz="1400">
              <a:latin typeface="Calibri"/>
              <a:cs typeface="Calibri"/>
            </a:endParaRPr>
          </a:p>
        </p:txBody>
      </p:sp>
      <p:sp>
        <p:nvSpPr>
          <p:cNvPr id="4" name="object 4"/>
          <p:cNvSpPr txBox="1"/>
          <p:nvPr/>
        </p:nvSpPr>
        <p:spPr>
          <a:xfrm>
            <a:off x="7739888" y="3826891"/>
            <a:ext cx="732790" cy="299720"/>
          </a:xfrm>
          <a:prstGeom prst="rect">
            <a:avLst/>
          </a:prstGeom>
        </p:spPr>
        <p:txBody>
          <a:bodyPr vert="horz" wrap="square" lIns="0" tIns="12700" rIns="0" bIns="0" rtlCol="0">
            <a:spAutoFit/>
          </a:bodyPr>
          <a:lstStyle/>
          <a:p>
            <a:pPr marL="12700">
              <a:spcBef>
                <a:spcPts val="100"/>
              </a:spcBef>
            </a:pPr>
            <a:r>
              <a:rPr sz="900" dirty="0">
                <a:latin typeface="Calibri"/>
                <a:cs typeface="Calibri"/>
              </a:rPr>
              <a:t>Pr</a:t>
            </a:r>
            <a:r>
              <a:rPr sz="900" spc="5" dirty="0">
                <a:latin typeface="Calibri"/>
                <a:cs typeface="Calibri"/>
              </a:rPr>
              <a:t>o</a:t>
            </a:r>
            <a:r>
              <a:rPr sz="900" dirty="0">
                <a:latin typeface="Calibri"/>
                <a:cs typeface="Calibri"/>
              </a:rPr>
              <a:t>of-</a:t>
            </a:r>
            <a:r>
              <a:rPr sz="900" spc="5" dirty="0">
                <a:latin typeface="Calibri"/>
                <a:cs typeface="Calibri"/>
              </a:rPr>
              <a:t>o</a:t>
            </a:r>
            <a:r>
              <a:rPr sz="900" dirty="0">
                <a:latin typeface="Calibri"/>
                <a:cs typeface="Calibri"/>
              </a:rPr>
              <a:t>f-Wor</a:t>
            </a:r>
            <a:r>
              <a:rPr sz="900" spc="-5" dirty="0">
                <a:latin typeface="Calibri"/>
                <a:cs typeface="Calibri"/>
              </a:rPr>
              <a:t>k</a:t>
            </a:r>
            <a:r>
              <a:rPr sz="900" dirty="0">
                <a:latin typeface="Calibri"/>
                <a:cs typeface="Calibri"/>
              </a:rPr>
              <a:t>:</a:t>
            </a:r>
            <a:endParaRPr sz="900">
              <a:latin typeface="Calibri"/>
              <a:cs typeface="Calibri"/>
            </a:endParaRPr>
          </a:p>
          <a:p>
            <a:pPr marL="41275"/>
            <a:r>
              <a:rPr sz="900" i="1" spc="-10" dirty="0">
                <a:latin typeface="Calibri"/>
                <a:cs typeface="Calibri"/>
              </a:rPr>
              <a:t>000000r9d8fjj</a:t>
            </a:r>
            <a:endParaRPr sz="900">
              <a:latin typeface="Calibri"/>
              <a:cs typeface="Calibri"/>
            </a:endParaRPr>
          </a:p>
        </p:txBody>
      </p:sp>
      <p:sp>
        <p:nvSpPr>
          <p:cNvPr id="5" name="object 5"/>
          <p:cNvSpPr txBox="1"/>
          <p:nvPr/>
        </p:nvSpPr>
        <p:spPr>
          <a:xfrm>
            <a:off x="7721600" y="4238370"/>
            <a:ext cx="770890" cy="299720"/>
          </a:xfrm>
          <a:prstGeom prst="rect">
            <a:avLst/>
          </a:prstGeom>
        </p:spPr>
        <p:txBody>
          <a:bodyPr vert="horz" wrap="square" lIns="0" tIns="12700" rIns="0" bIns="0" rtlCol="0">
            <a:spAutoFit/>
          </a:bodyPr>
          <a:lstStyle/>
          <a:p>
            <a:pPr marL="12700" marR="5080" indent="20955">
              <a:spcBef>
                <a:spcPts val="100"/>
              </a:spcBef>
            </a:pPr>
            <a:r>
              <a:rPr sz="900" spc="-5" dirty="0">
                <a:latin typeface="Calibri"/>
                <a:cs typeface="Calibri"/>
              </a:rPr>
              <a:t>Previous block: </a:t>
            </a:r>
            <a:r>
              <a:rPr sz="900" spc="-190" dirty="0">
                <a:latin typeface="Calibri"/>
                <a:cs typeface="Calibri"/>
              </a:rPr>
              <a:t> </a:t>
            </a:r>
            <a:r>
              <a:rPr sz="900" dirty="0">
                <a:latin typeface="Calibri"/>
                <a:cs typeface="Calibri"/>
              </a:rPr>
              <a:t>000000</a:t>
            </a:r>
            <a:r>
              <a:rPr sz="900" spc="-15" dirty="0">
                <a:latin typeface="Calibri"/>
                <a:cs typeface="Calibri"/>
              </a:rPr>
              <a:t>9</a:t>
            </a:r>
            <a:r>
              <a:rPr sz="900" dirty="0">
                <a:latin typeface="Calibri"/>
                <a:cs typeface="Calibri"/>
              </a:rPr>
              <a:t>0</a:t>
            </a:r>
            <a:r>
              <a:rPr sz="900" spc="-5" dirty="0">
                <a:latin typeface="Calibri"/>
                <a:cs typeface="Calibri"/>
              </a:rPr>
              <a:t>b41bx</a:t>
            </a:r>
            <a:endParaRPr sz="900">
              <a:latin typeface="Calibri"/>
              <a:cs typeface="Calibri"/>
            </a:endParaRPr>
          </a:p>
        </p:txBody>
      </p:sp>
      <p:sp>
        <p:nvSpPr>
          <p:cNvPr id="6" name="object 6"/>
          <p:cNvSpPr/>
          <p:nvPr/>
        </p:nvSpPr>
        <p:spPr>
          <a:xfrm>
            <a:off x="6271260" y="3285745"/>
            <a:ext cx="1077595" cy="2868295"/>
          </a:xfrm>
          <a:custGeom>
            <a:avLst/>
            <a:gdLst/>
            <a:ahLst/>
            <a:cxnLst/>
            <a:rect l="l" t="t" r="r" b="b"/>
            <a:pathLst>
              <a:path w="1077595" h="2868295">
                <a:moveTo>
                  <a:pt x="0" y="179577"/>
                </a:moveTo>
                <a:lnTo>
                  <a:pt x="6414" y="131835"/>
                </a:lnTo>
                <a:lnTo>
                  <a:pt x="24515" y="88937"/>
                </a:lnTo>
                <a:lnTo>
                  <a:pt x="52593" y="52593"/>
                </a:lnTo>
                <a:lnTo>
                  <a:pt x="88937" y="24515"/>
                </a:lnTo>
                <a:lnTo>
                  <a:pt x="131835" y="6414"/>
                </a:lnTo>
                <a:lnTo>
                  <a:pt x="179577" y="0"/>
                </a:lnTo>
                <a:lnTo>
                  <a:pt x="897889" y="0"/>
                </a:lnTo>
                <a:lnTo>
                  <a:pt x="945632" y="6414"/>
                </a:lnTo>
                <a:lnTo>
                  <a:pt x="988530" y="24515"/>
                </a:lnTo>
                <a:lnTo>
                  <a:pt x="1024874" y="52593"/>
                </a:lnTo>
                <a:lnTo>
                  <a:pt x="1052952" y="88937"/>
                </a:lnTo>
                <a:lnTo>
                  <a:pt x="1071053" y="131835"/>
                </a:lnTo>
                <a:lnTo>
                  <a:pt x="1077467" y="179577"/>
                </a:lnTo>
                <a:lnTo>
                  <a:pt x="1077467" y="2688590"/>
                </a:lnTo>
                <a:lnTo>
                  <a:pt x="1071053" y="2736327"/>
                </a:lnTo>
                <a:lnTo>
                  <a:pt x="1052952" y="2779224"/>
                </a:lnTo>
                <a:lnTo>
                  <a:pt x="1024874" y="2815569"/>
                </a:lnTo>
                <a:lnTo>
                  <a:pt x="988530" y="2843649"/>
                </a:lnTo>
                <a:lnTo>
                  <a:pt x="945632" y="2861753"/>
                </a:lnTo>
                <a:lnTo>
                  <a:pt x="897889" y="2868167"/>
                </a:lnTo>
                <a:lnTo>
                  <a:pt x="179577" y="2868167"/>
                </a:lnTo>
                <a:lnTo>
                  <a:pt x="131835" y="2861753"/>
                </a:lnTo>
                <a:lnTo>
                  <a:pt x="88937" y="2843649"/>
                </a:lnTo>
                <a:lnTo>
                  <a:pt x="52593" y="2815569"/>
                </a:lnTo>
                <a:lnTo>
                  <a:pt x="24515" y="2779224"/>
                </a:lnTo>
                <a:lnTo>
                  <a:pt x="6414" y="2736327"/>
                </a:lnTo>
                <a:lnTo>
                  <a:pt x="0" y="2688590"/>
                </a:lnTo>
                <a:lnTo>
                  <a:pt x="0" y="179577"/>
                </a:lnTo>
                <a:close/>
              </a:path>
            </a:pathLst>
          </a:custGeom>
          <a:ln w="15240">
            <a:solidFill>
              <a:srgbClr val="000000"/>
            </a:solidFill>
          </a:ln>
        </p:spPr>
        <p:txBody>
          <a:bodyPr wrap="square" lIns="0" tIns="0" rIns="0" bIns="0" rtlCol="0"/>
          <a:lstStyle/>
          <a:p>
            <a:endParaRPr/>
          </a:p>
        </p:txBody>
      </p:sp>
      <p:sp>
        <p:nvSpPr>
          <p:cNvPr id="7" name="object 7"/>
          <p:cNvSpPr txBox="1"/>
          <p:nvPr/>
        </p:nvSpPr>
        <p:spPr>
          <a:xfrm>
            <a:off x="6532245" y="3553206"/>
            <a:ext cx="556260" cy="228909"/>
          </a:xfrm>
          <a:prstGeom prst="rect">
            <a:avLst/>
          </a:prstGeom>
        </p:spPr>
        <p:txBody>
          <a:bodyPr vert="horz" wrap="square" lIns="0" tIns="13335" rIns="0" bIns="0" rtlCol="0">
            <a:spAutoFit/>
          </a:bodyPr>
          <a:lstStyle/>
          <a:p>
            <a:pPr marL="12700">
              <a:spcBef>
                <a:spcPts val="105"/>
              </a:spcBef>
            </a:pPr>
            <a:r>
              <a:rPr sz="1400" b="1" dirty="0">
                <a:latin typeface="Calibri"/>
                <a:cs typeface="Calibri"/>
              </a:rPr>
              <a:t>Block</a:t>
            </a:r>
            <a:r>
              <a:rPr sz="1400" b="1" spc="-75" dirty="0">
                <a:latin typeface="Calibri"/>
                <a:cs typeface="Calibri"/>
              </a:rPr>
              <a:t> </a:t>
            </a:r>
            <a:r>
              <a:rPr sz="1400" b="1" dirty="0">
                <a:latin typeface="Calibri"/>
                <a:cs typeface="Calibri"/>
              </a:rPr>
              <a:t>3</a:t>
            </a:r>
            <a:endParaRPr sz="1400">
              <a:latin typeface="Calibri"/>
              <a:cs typeface="Calibri"/>
            </a:endParaRPr>
          </a:p>
        </p:txBody>
      </p:sp>
      <p:sp>
        <p:nvSpPr>
          <p:cNvPr id="8" name="object 8"/>
          <p:cNvSpPr txBox="1"/>
          <p:nvPr/>
        </p:nvSpPr>
        <p:spPr>
          <a:xfrm>
            <a:off x="6425565" y="3908297"/>
            <a:ext cx="770890" cy="299720"/>
          </a:xfrm>
          <a:prstGeom prst="rect">
            <a:avLst/>
          </a:prstGeom>
        </p:spPr>
        <p:txBody>
          <a:bodyPr vert="horz" wrap="square" lIns="0" tIns="12700" rIns="0" bIns="0" rtlCol="0">
            <a:spAutoFit/>
          </a:bodyPr>
          <a:lstStyle/>
          <a:p>
            <a:pPr marL="12700" marR="5080" indent="17780">
              <a:spcBef>
                <a:spcPts val="100"/>
              </a:spcBef>
            </a:pPr>
            <a:r>
              <a:rPr sz="900" dirty="0">
                <a:latin typeface="Calibri"/>
                <a:cs typeface="Calibri"/>
              </a:rPr>
              <a:t>Proof-of-Work: </a:t>
            </a:r>
            <a:r>
              <a:rPr sz="900" spc="-190" dirty="0">
                <a:latin typeface="Calibri"/>
                <a:cs typeface="Calibri"/>
              </a:rPr>
              <a:t> </a:t>
            </a:r>
            <a:r>
              <a:rPr sz="900" dirty="0">
                <a:latin typeface="Calibri"/>
                <a:cs typeface="Calibri"/>
              </a:rPr>
              <a:t>000000</a:t>
            </a:r>
            <a:r>
              <a:rPr sz="900" spc="-15" dirty="0">
                <a:latin typeface="Calibri"/>
                <a:cs typeface="Calibri"/>
              </a:rPr>
              <a:t>9</a:t>
            </a:r>
            <a:r>
              <a:rPr sz="900" dirty="0">
                <a:latin typeface="Calibri"/>
                <a:cs typeface="Calibri"/>
              </a:rPr>
              <a:t>0</a:t>
            </a:r>
            <a:r>
              <a:rPr sz="900" spc="-5" dirty="0">
                <a:latin typeface="Calibri"/>
                <a:cs typeface="Calibri"/>
              </a:rPr>
              <a:t>b41bx</a:t>
            </a:r>
            <a:endParaRPr sz="900">
              <a:latin typeface="Calibri"/>
              <a:cs typeface="Calibri"/>
            </a:endParaRPr>
          </a:p>
        </p:txBody>
      </p:sp>
      <p:grpSp>
        <p:nvGrpSpPr>
          <p:cNvPr id="9" name="object 9"/>
          <p:cNvGrpSpPr/>
          <p:nvPr/>
        </p:nvGrpSpPr>
        <p:grpSpPr>
          <a:xfrm>
            <a:off x="6313678" y="4027932"/>
            <a:ext cx="1379220" cy="958850"/>
            <a:chOff x="4789678" y="4027932"/>
            <a:chExt cx="1379220" cy="958850"/>
          </a:xfrm>
        </p:grpSpPr>
        <p:sp>
          <p:nvSpPr>
            <p:cNvPr id="10" name="object 10"/>
            <p:cNvSpPr/>
            <p:nvPr/>
          </p:nvSpPr>
          <p:spPr>
            <a:xfrm>
              <a:off x="5707380" y="4027932"/>
              <a:ext cx="461645" cy="404495"/>
            </a:xfrm>
            <a:custGeom>
              <a:avLst/>
              <a:gdLst/>
              <a:ahLst/>
              <a:cxnLst/>
              <a:rect l="l" t="t" r="r" b="b"/>
              <a:pathLst>
                <a:path w="461645" h="404495">
                  <a:moveTo>
                    <a:pt x="61634" y="45311"/>
                  </a:moveTo>
                  <a:lnTo>
                    <a:pt x="53236" y="54945"/>
                  </a:lnTo>
                  <a:lnTo>
                    <a:pt x="453009" y="403987"/>
                  </a:lnTo>
                  <a:lnTo>
                    <a:pt x="461391" y="394462"/>
                  </a:lnTo>
                  <a:lnTo>
                    <a:pt x="61634" y="45311"/>
                  </a:lnTo>
                  <a:close/>
                </a:path>
                <a:path w="461645" h="404495">
                  <a:moveTo>
                    <a:pt x="0" y="0"/>
                  </a:moveTo>
                  <a:lnTo>
                    <a:pt x="32385" y="78867"/>
                  </a:lnTo>
                  <a:lnTo>
                    <a:pt x="53236" y="54945"/>
                  </a:lnTo>
                  <a:lnTo>
                    <a:pt x="43687" y="46609"/>
                  </a:lnTo>
                  <a:lnTo>
                    <a:pt x="52070" y="36957"/>
                  </a:lnTo>
                  <a:lnTo>
                    <a:pt x="68917" y="36957"/>
                  </a:lnTo>
                  <a:lnTo>
                    <a:pt x="82423" y="21463"/>
                  </a:lnTo>
                  <a:lnTo>
                    <a:pt x="0" y="0"/>
                  </a:lnTo>
                  <a:close/>
                </a:path>
                <a:path w="461645" h="404495">
                  <a:moveTo>
                    <a:pt x="52070" y="36957"/>
                  </a:moveTo>
                  <a:lnTo>
                    <a:pt x="43687" y="46609"/>
                  </a:lnTo>
                  <a:lnTo>
                    <a:pt x="53236" y="54945"/>
                  </a:lnTo>
                  <a:lnTo>
                    <a:pt x="61634" y="45311"/>
                  </a:lnTo>
                  <a:lnTo>
                    <a:pt x="52070" y="36957"/>
                  </a:lnTo>
                  <a:close/>
                </a:path>
                <a:path w="461645" h="404495">
                  <a:moveTo>
                    <a:pt x="68917" y="36957"/>
                  </a:moveTo>
                  <a:lnTo>
                    <a:pt x="52070" y="36957"/>
                  </a:lnTo>
                  <a:lnTo>
                    <a:pt x="61634" y="45311"/>
                  </a:lnTo>
                  <a:lnTo>
                    <a:pt x="68917" y="36957"/>
                  </a:lnTo>
                  <a:close/>
                </a:path>
              </a:pathLst>
            </a:custGeom>
            <a:solidFill>
              <a:srgbClr val="D24717"/>
            </a:solidFill>
          </p:spPr>
          <p:txBody>
            <a:bodyPr wrap="square" lIns="0" tIns="0" rIns="0" bIns="0" rtlCol="0"/>
            <a:lstStyle/>
            <a:p>
              <a:endParaRPr/>
            </a:p>
          </p:txBody>
        </p:sp>
        <p:pic>
          <p:nvPicPr>
            <p:cNvPr id="11" name="object 11"/>
            <p:cNvPicPr/>
            <p:nvPr/>
          </p:nvPicPr>
          <p:blipFill>
            <a:blip r:embed="rId2" cstate="print"/>
            <a:stretch>
              <a:fillRect/>
            </a:stretch>
          </p:blipFill>
          <p:spPr>
            <a:xfrm>
              <a:off x="4796028" y="4600956"/>
              <a:ext cx="978408" cy="379475"/>
            </a:xfrm>
            <a:prstGeom prst="rect">
              <a:avLst/>
            </a:prstGeom>
          </p:spPr>
        </p:pic>
        <p:sp>
          <p:nvSpPr>
            <p:cNvPr id="12" name="object 12"/>
            <p:cNvSpPr/>
            <p:nvPr/>
          </p:nvSpPr>
          <p:spPr>
            <a:xfrm>
              <a:off x="4796028" y="4600956"/>
              <a:ext cx="978535" cy="379730"/>
            </a:xfrm>
            <a:custGeom>
              <a:avLst/>
              <a:gdLst/>
              <a:ahLst/>
              <a:cxnLst/>
              <a:rect l="l" t="t" r="r" b="b"/>
              <a:pathLst>
                <a:path w="978535" h="379729">
                  <a:moveTo>
                    <a:pt x="0" y="63246"/>
                  </a:moveTo>
                  <a:lnTo>
                    <a:pt x="4970" y="38629"/>
                  </a:lnTo>
                  <a:lnTo>
                    <a:pt x="18526" y="18526"/>
                  </a:lnTo>
                  <a:lnTo>
                    <a:pt x="38629" y="4970"/>
                  </a:lnTo>
                  <a:lnTo>
                    <a:pt x="63246" y="0"/>
                  </a:lnTo>
                  <a:lnTo>
                    <a:pt x="915162" y="0"/>
                  </a:lnTo>
                  <a:lnTo>
                    <a:pt x="939778" y="4970"/>
                  </a:lnTo>
                  <a:lnTo>
                    <a:pt x="959881" y="18526"/>
                  </a:lnTo>
                  <a:lnTo>
                    <a:pt x="973437" y="38629"/>
                  </a:lnTo>
                  <a:lnTo>
                    <a:pt x="978408" y="63246"/>
                  </a:lnTo>
                  <a:lnTo>
                    <a:pt x="978408" y="316230"/>
                  </a:lnTo>
                  <a:lnTo>
                    <a:pt x="973437" y="340846"/>
                  </a:lnTo>
                  <a:lnTo>
                    <a:pt x="959881" y="360949"/>
                  </a:lnTo>
                  <a:lnTo>
                    <a:pt x="939778" y="374505"/>
                  </a:lnTo>
                  <a:lnTo>
                    <a:pt x="915162" y="379476"/>
                  </a:lnTo>
                  <a:lnTo>
                    <a:pt x="63246" y="379476"/>
                  </a:lnTo>
                  <a:lnTo>
                    <a:pt x="38629" y="374505"/>
                  </a:lnTo>
                  <a:lnTo>
                    <a:pt x="18526" y="360949"/>
                  </a:lnTo>
                  <a:lnTo>
                    <a:pt x="4970" y="340846"/>
                  </a:lnTo>
                  <a:lnTo>
                    <a:pt x="0" y="316230"/>
                  </a:lnTo>
                  <a:lnTo>
                    <a:pt x="0" y="63246"/>
                  </a:lnTo>
                  <a:close/>
                </a:path>
              </a:pathLst>
            </a:custGeom>
            <a:ln w="12192">
              <a:solidFill>
                <a:srgbClr val="D24717"/>
              </a:solidFill>
            </a:ln>
          </p:spPr>
          <p:txBody>
            <a:bodyPr wrap="square" lIns="0" tIns="0" rIns="0" bIns="0" rtlCol="0"/>
            <a:lstStyle/>
            <a:p>
              <a:endParaRPr/>
            </a:p>
          </p:txBody>
        </p:sp>
      </p:grpSp>
      <p:sp>
        <p:nvSpPr>
          <p:cNvPr id="13" name="object 13"/>
          <p:cNvSpPr txBox="1"/>
          <p:nvPr/>
        </p:nvSpPr>
        <p:spPr>
          <a:xfrm>
            <a:off x="6451472" y="4319778"/>
            <a:ext cx="718820" cy="614680"/>
          </a:xfrm>
          <a:prstGeom prst="rect">
            <a:avLst/>
          </a:prstGeom>
        </p:spPr>
        <p:txBody>
          <a:bodyPr vert="horz" wrap="square" lIns="0" tIns="12700" rIns="0" bIns="0" rtlCol="0">
            <a:spAutoFit/>
          </a:bodyPr>
          <a:lstStyle/>
          <a:p>
            <a:pPr algn="ctr">
              <a:spcBef>
                <a:spcPts val="100"/>
              </a:spcBef>
            </a:pPr>
            <a:r>
              <a:rPr sz="900" dirty="0">
                <a:latin typeface="Calibri"/>
                <a:cs typeface="Calibri"/>
              </a:rPr>
              <a:t>Pr</a:t>
            </a:r>
            <a:r>
              <a:rPr sz="900" spc="-5" dirty="0">
                <a:latin typeface="Calibri"/>
                <a:cs typeface="Calibri"/>
              </a:rPr>
              <a:t>e</a:t>
            </a:r>
            <a:r>
              <a:rPr sz="900" dirty="0">
                <a:latin typeface="Calibri"/>
                <a:cs typeface="Calibri"/>
              </a:rPr>
              <a:t>vio</a:t>
            </a:r>
            <a:r>
              <a:rPr sz="900" spc="-5" dirty="0">
                <a:latin typeface="Calibri"/>
                <a:cs typeface="Calibri"/>
              </a:rPr>
              <a:t>u</a:t>
            </a:r>
            <a:r>
              <a:rPr sz="900" dirty="0">
                <a:latin typeface="Calibri"/>
                <a:cs typeface="Calibri"/>
              </a:rPr>
              <a:t>s</a:t>
            </a:r>
            <a:r>
              <a:rPr sz="900" spc="5" dirty="0">
                <a:latin typeface="Calibri"/>
                <a:cs typeface="Calibri"/>
              </a:rPr>
              <a:t> </a:t>
            </a:r>
            <a:r>
              <a:rPr sz="900" dirty="0">
                <a:latin typeface="Calibri"/>
                <a:cs typeface="Calibri"/>
              </a:rPr>
              <a:t>P</a:t>
            </a:r>
            <a:r>
              <a:rPr sz="900" spc="5" dirty="0">
                <a:latin typeface="Calibri"/>
                <a:cs typeface="Calibri"/>
              </a:rPr>
              <a:t>O</a:t>
            </a:r>
            <a:r>
              <a:rPr sz="900" dirty="0">
                <a:latin typeface="Calibri"/>
                <a:cs typeface="Calibri"/>
              </a:rPr>
              <a:t>W:</a:t>
            </a:r>
            <a:endParaRPr sz="900">
              <a:latin typeface="Calibri"/>
              <a:cs typeface="Calibri"/>
            </a:endParaRPr>
          </a:p>
          <a:p>
            <a:pPr algn="ctr">
              <a:lnSpc>
                <a:spcPct val="100000"/>
              </a:lnSpc>
            </a:pPr>
            <a:r>
              <a:rPr sz="900" spc="-5" dirty="0">
                <a:latin typeface="Calibri"/>
                <a:cs typeface="Calibri"/>
              </a:rPr>
              <a:t>000000948fixf</a:t>
            </a:r>
            <a:endParaRPr sz="900">
              <a:latin typeface="Calibri"/>
              <a:cs typeface="Calibri"/>
            </a:endParaRPr>
          </a:p>
          <a:p>
            <a:pPr marL="155575" marR="147320" indent="-635" algn="ctr">
              <a:spcBef>
                <a:spcPts val="315"/>
              </a:spcBef>
            </a:pPr>
            <a:r>
              <a:rPr sz="900" spc="-5" dirty="0">
                <a:latin typeface="Calibri"/>
                <a:cs typeface="Calibri"/>
              </a:rPr>
              <a:t>C</a:t>
            </a:r>
            <a:r>
              <a:rPr sz="900" spc="5" dirty="0">
                <a:latin typeface="Calibri"/>
                <a:cs typeface="Calibri"/>
              </a:rPr>
              <a:t>o</a:t>
            </a:r>
            <a:r>
              <a:rPr sz="900" spc="-5" dirty="0">
                <a:latin typeface="Calibri"/>
                <a:cs typeface="Calibri"/>
              </a:rPr>
              <a:t>n</a:t>
            </a:r>
            <a:r>
              <a:rPr sz="900" dirty="0">
                <a:latin typeface="Calibri"/>
                <a:cs typeface="Calibri"/>
              </a:rPr>
              <a:t>t</a:t>
            </a:r>
            <a:r>
              <a:rPr sz="900" spc="-5" dirty="0">
                <a:latin typeface="Calibri"/>
                <a:cs typeface="Calibri"/>
              </a:rPr>
              <a:t>r</a:t>
            </a:r>
            <a:r>
              <a:rPr sz="900" dirty="0">
                <a:latin typeface="Calibri"/>
                <a:cs typeface="Calibri"/>
              </a:rPr>
              <a:t>act  </a:t>
            </a:r>
            <a:r>
              <a:rPr sz="900" spc="-5" dirty="0">
                <a:latin typeface="Calibri"/>
                <a:cs typeface="Calibri"/>
              </a:rPr>
              <a:t>102890</a:t>
            </a:r>
            <a:r>
              <a:rPr sz="900" dirty="0">
                <a:latin typeface="Calibri"/>
                <a:cs typeface="Calibri"/>
              </a:rPr>
              <a:t>h</a:t>
            </a:r>
            <a:endParaRPr sz="900">
              <a:latin typeface="Calibri"/>
              <a:cs typeface="Calibri"/>
            </a:endParaRPr>
          </a:p>
        </p:txBody>
      </p:sp>
      <p:grpSp>
        <p:nvGrpSpPr>
          <p:cNvPr id="14" name="object 14"/>
          <p:cNvGrpSpPr/>
          <p:nvPr/>
        </p:nvGrpSpPr>
        <p:grpSpPr>
          <a:xfrm>
            <a:off x="6313679" y="5004561"/>
            <a:ext cx="991235" cy="393700"/>
            <a:chOff x="4789678" y="5004561"/>
            <a:chExt cx="991235" cy="393700"/>
          </a:xfrm>
        </p:grpSpPr>
        <p:pic>
          <p:nvPicPr>
            <p:cNvPr id="15" name="object 15"/>
            <p:cNvPicPr/>
            <p:nvPr/>
          </p:nvPicPr>
          <p:blipFill>
            <a:blip r:embed="rId3" cstate="print"/>
            <a:stretch>
              <a:fillRect/>
            </a:stretch>
          </p:blipFill>
          <p:spPr>
            <a:xfrm>
              <a:off x="4796028" y="5010911"/>
              <a:ext cx="978408" cy="381000"/>
            </a:xfrm>
            <a:prstGeom prst="rect">
              <a:avLst/>
            </a:prstGeom>
          </p:spPr>
        </p:pic>
        <p:sp>
          <p:nvSpPr>
            <p:cNvPr id="16" name="object 16"/>
            <p:cNvSpPr/>
            <p:nvPr/>
          </p:nvSpPr>
          <p:spPr>
            <a:xfrm>
              <a:off x="4796028" y="5010911"/>
              <a:ext cx="978535" cy="381000"/>
            </a:xfrm>
            <a:custGeom>
              <a:avLst/>
              <a:gdLst/>
              <a:ahLst/>
              <a:cxnLst/>
              <a:rect l="l" t="t" r="r" b="b"/>
              <a:pathLst>
                <a:path w="978535" h="381000">
                  <a:moveTo>
                    <a:pt x="0" y="63500"/>
                  </a:moveTo>
                  <a:lnTo>
                    <a:pt x="4992" y="38790"/>
                  </a:lnTo>
                  <a:lnTo>
                    <a:pt x="18605" y="18605"/>
                  </a:lnTo>
                  <a:lnTo>
                    <a:pt x="38790" y="4992"/>
                  </a:lnTo>
                  <a:lnTo>
                    <a:pt x="63500" y="0"/>
                  </a:lnTo>
                  <a:lnTo>
                    <a:pt x="914908" y="0"/>
                  </a:lnTo>
                  <a:lnTo>
                    <a:pt x="939617" y="4992"/>
                  </a:lnTo>
                  <a:lnTo>
                    <a:pt x="959802" y="18605"/>
                  </a:lnTo>
                  <a:lnTo>
                    <a:pt x="973415" y="38790"/>
                  </a:lnTo>
                  <a:lnTo>
                    <a:pt x="978408" y="63500"/>
                  </a:lnTo>
                  <a:lnTo>
                    <a:pt x="978408" y="317500"/>
                  </a:lnTo>
                  <a:lnTo>
                    <a:pt x="973415" y="342209"/>
                  </a:lnTo>
                  <a:lnTo>
                    <a:pt x="959802" y="362394"/>
                  </a:lnTo>
                  <a:lnTo>
                    <a:pt x="939617" y="376007"/>
                  </a:lnTo>
                  <a:lnTo>
                    <a:pt x="914908" y="381000"/>
                  </a:lnTo>
                  <a:lnTo>
                    <a:pt x="63500" y="381000"/>
                  </a:lnTo>
                  <a:lnTo>
                    <a:pt x="38790" y="376007"/>
                  </a:lnTo>
                  <a:lnTo>
                    <a:pt x="18605" y="362394"/>
                  </a:lnTo>
                  <a:lnTo>
                    <a:pt x="4992" y="342209"/>
                  </a:lnTo>
                  <a:lnTo>
                    <a:pt x="0" y="317500"/>
                  </a:lnTo>
                  <a:lnTo>
                    <a:pt x="0" y="63500"/>
                  </a:lnTo>
                  <a:close/>
                </a:path>
              </a:pathLst>
            </a:custGeom>
            <a:ln w="12192">
              <a:solidFill>
                <a:srgbClr val="A18E6A"/>
              </a:solidFill>
            </a:ln>
          </p:spPr>
          <p:txBody>
            <a:bodyPr wrap="square" lIns="0" tIns="0" rIns="0" bIns="0" rtlCol="0"/>
            <a:lstStyle/>
            <a:p>
              <a:endParaRPr/>
            </a:p>
          </p:txBody>
        </p:sp>
      </p:grpSp>
      <p:sp>
        <p:nvSpPr>
          <p:cNvPr id="17" name="object 17"/>
          <p:cNvSpPr txBox="1"/>
          <p:nvPr/>
        </p:nvSpPr>
        <p:spPr>
          <a:xfrm>
            <a:off x="6526149" y="5045202"/>
            <a:ext cx="568325" cy="299720"/>
          </a:xfrm>
          <a:prstGeom prst="rect">
            <a:avLst/>
          </a:prstGeom>
        </p:spPr>
        <p:txBody>
          <a:bodyPr vert="horz" wrap="square" lIns="0" tIns="12700" rIns="0" bIns="0" rtlCol="0">
            <a:spAutoFit/>
          </a:bodyPr>
          <a:lstStyle/>
          <a:p>
            <a:pPr marL="71755" marR="5080" indent="-59690">
              <a:spcBef>
                <a:spcPts val="100"/>
              </a:spcBef>
            </a:pPr>
            <a:r>
              <a:rPr sz="900" dirty="0">
                <a:latin typeface="Calibri"/>
                <a:cs typeface="Calibri"/>
              </a:rPr>
              <a:t>Tra</a:t>
            </a:r>
            <a:r>
              <a:rPr sz="900" spc="-10" dirty="0">
                <a:latin typeface="Calibri"/>
                <a:cs typeface="Calibri"/>
              </a:rPr>
              <a:t>n</a:t>
            </a:r>
            <a:r>
              <a:rPr sz="900" spc="-5" dirty="0">
                <a:latin typeface="Calibri"/>
                <a:cs typeface="Calibri"/>
              </a:rPr>
              <a:t>s</a:t>
            </a:r>
            <a:r>
              <a:rPr sz="900" dirty="0">
                <a:latin typeface="Calibri"/>
                <a:cs typeface="Calibri"/>
              </a:rPr>
              <a:t>act</a:t>
            </a:r>
            <a:r>
              <a:rPr sz="900" spc="-5" dirty="0">
                <a:latin typeface="Calibri"/>
                <a:cs typeface="Calibri"/>
              </a:rPr>
              <a:t>i</a:t>
            </a:r>
            <a:r>
              <a:rPr sz="900" dirty="0">
                <a:latin typeface="Calibri"/>
                <a:cs typeface="Calibri"/>
              </a:rPr>
              <a:t>on  </a:t>
            </a:r>
            <a:r>
              <a:rPr sz="900" spc="-5" dirty="0">
                <a:latin typeface="Calibri"/>
                <a:cs typeface="Calibri"/>
              </a:rPr>
              <a:t>1236foer</a:t>
            </a:r>
            <a:endParaRPr sz="900">
              <a:latin typeface="Calibri"/>
              <a:cs typeface="Calibri"/>
            </a:endParaRPr>
          </a:p>
        </p:txBody>
      </p:sp>
      <p:grpSp>
        <p:nvGrpSpPr>
          <p:cNvPr id="18" name="object 18"/>
          <p:cNvGrpSpPr/>
          <p:nvPr/>
        </p:nvGrpSpPr>
        <p:grpSpPr>
          <a:xfrm>
            <a:off x="6313679" y="5409946"/>
            <a:ext cx="991235" cy="392430"/>
            <a:chOff x="4789678" y="5409946"/>
            <a:chExt cx="991235" cy="392430"/>
          </a:xfrm>
        </p:grpSpPr>
        <p:pic>
          <p:nvPicPr>
            <p:cNvPr id="19" name="object 19"/>
            <p:cNvPicPr/>
            <p:nvPr/>
          </p:nvPicPr>
          <p:blipFill>
            <a:blip r:embed="rId4" cstate="print"/>
            <a:stretch>
              <a:fillRect/>
            </a:stretch>
          </p:blipFill>
          <p:spPr>
            <a:xfrm>
              <a:off x="4796028" y="5416296"/>
              <a:ext cx="978408" cy="379475"/>
            </a:xfrm>
            <a:prstGeom prst="rect">
              <a:avLst/>
            </a:prstGeom>
          </p:spPr>
        </p:pic>
        <p:sp>
          <p:nvSpPr>
            <p:cNvPr id="20" name="object 20"/>
            <p:cNvSpPr/>
            <p:nvPr/>
          </p:nvSpPr>
          <p:spPr>
            <a:xfrm>
              <a:off x="4796028" y="5416296"/>
              <a:ext cx="978535" cy="379730"/>
            </a:xfrm>
            <a:custGeom>
              <a:avLst/>
              <a:gdLst/>
              <a:ahLst/>
              <a:cxnLst/>
              <a:rect l="l" t="t" r="r" b="b"/>
              <a:pathLst>
                <a:path w="978535" h="379729">
                  <a:moveTo>
                    <a:pt x="0" y="63245"/>
                  </a:moveTo>
                  <a:lnTo>
                    <a:pt x="4970" y="38629"/>
                  </a:lnTo>
                  <a:lnTo>
                    <a:pt x="18526" y="18526"/>
                  </a:lnTo>
                  <a:lnTo>
                    <a:pt x="38629" y="4970"/>
                  </a:lnTo>
                  <a:lnTo>
                    <a:pt x="63246" y="0"/>
                  </a:lnTo>
                  <a:lnTo>
                    <a:pt x="915162" y="0"/>
                  </a:lnTo>
                  <a:lnTo>
                    <a:pt x="939778" y="4970"/>
                  </a:lnTo>
                  <a:lnTo>
                    <a:pt x="959881" y="18526"/>
                  </a:lnTo>
                  <a:lnTo>
                    <a:pt x="973437" y="38629"/>
                  </a:lnTo>
                  <a:lnTo>
                    <a:pt x="978408" y="63245"/>
                  </a:lnTo>
                  <a:lnTo>
                    <a:pt x="978408" y="316229"/>
                  </a:lnTo>
                  <a:lnTo>
                    <a:pt x="973437" y="340846"/>
                  </a:lnTo>
                  <a:lnTo>
                    <a:pt x="959881" y="360949"/>
                  </a:lnTo>
                  <a:lnTo>
                    <a:pt x="939778" y="374505"/>
                  </a:lnTo>
                  <a:lnTo>
                    <a:pt x="915162" y="379475"/>
                  </a:lnTo>
                  <a:lnTo>
                    <a:pt x="63246" y="379475"/>
                  </a:lnTo>
                  <a:lnTo>
                    <a:pt x="38629" y="374505"/>
                  </a:lnTo>
                  <a:lnTo>
                    <a:pt x="18526" y="360949"/>
                  </a:lnTo>
                  <a:lnTo>
                    <a:pt x="4970" y="340846"/>
                  </a:lnTo>
                  <a:lnTo>
                    <a:pt x="0" y="316229"/>
                  </a:lnTo>
                  <a:lnTo>
                    <a:pt x="0" y="63245"/>
                  </a:lnTo>
                  <a:close/>
                </a:path>
              </a:pathLst>
            </a:custGeom>
            <a:ln w="12192">
              <a:solidFill>
                <a:srgbClr val="A18E6A"/>
              </a:solidFill>
            </a:ln>
          </p:spPr>
          <p:txBody>
            <a:bodyPr wrap="square" lIns="0" tIns="0" rIns="0" bIns="0" rtlCol="0"/>
            <a:lstStyle/>
            <a:p>
              <a:endParaRPr/>
            </a:p>
          </p:txBody>
        </p:sp>
      </p:grpSp>
      <p:sp>
        <p:nvSpPr>
          <p:cNvPr id="21" name="object 21"/>
          <p:cNvSpPr txBox="1"/>
          <p:nvPr/>
        </p:nvSpPr>
        <p:spPr>
          <a:xfrm>
            <a:off x="6526149" y="5449316"/>
            <a:ext cx="568325" cy="299720"/>
          </a:xfrm>
          <a:prstGeom prst="rect">
            <a:avLst/>
          </a:prstGeom>
        </p:spPr>
        <p:txBody>
          <a:bodyPr vert="horz" wrap="square" lIns="0" tIns="12700" rIns="0" bIns="0" rtlCol="0">
            <a:spAutoFit/>
          </a:bodyPr>
          <a:lstStyle/>
          <a:p>
            <a:pPr marL="70485" marR="5080" indent="-58419">
              <a:spcBef>
                <a:spcPts val="100"/>
              </a:spcBef>
            </a:pPr>
            <a:r>
              <a:rPr sz="900" dirty="0">
                <a:latin typeface="Calibri"/>
                <a:cs typeface="Calibri"/>
              </a:rPr>
              <a:t>Tra</a:t>
            </a:r>
            <a:r>
              <a:rPr sz="900" spc="-10" dirty="0">
                <a:latin typeface="Calibri"/>
                <a:cs typeface="Calibri"/>
              </a:rPr>
              <a:t>n</a:t>
            </a:r>
            <a:r>
              <a:rPr sz="900" spc="-5" dirty="0">
                <a:latin typeface="Calibri"/>
                <a:cs typeface="Calibri"/>
              </a:rPr>
              <a:t>s</a:t>
            </a:r>
            <a:r>
              <a:rPr sz="900" dirty="0">
                <a:latin typeface="Calibri"/>
                <a:cs typeface="Calibri"/>
              </a:rPr>
              <a:t>act</a:t>
            </a:r>
            <a:r>
              <a:rPr sz="900" spc="-5" dirty="0">
                <a:latin typeface="Calibri"/>
                <a:cs typeface="Calibri"/>
              </a:rPr>
              <a:t>i</a:t>
            </a:r>
            <a:r>
              <a:rPr sz="900" dirty="0">
                <a:latin typeface="Calibri"/>
                <a:cs typeface="Calibri"/>
              </a:rPr>
              <a:t>on  </a:t>
            </a:r>
            <a:r>
              <a:rPr sz="900" spc="-5" dirty="0">
                <a:latin typeface="Calibri"/>
                <a:cs typeface="Calibri"/>
              </a:rPr>
              <a:t>4364rote</a:t>
            </a:r>
            <a:endParaRPr sz="900">
              <a:latin typeface="Calibri"/>
              <a:cs typeface="Calibri"/>
            </a:endParaRPr>
          </a:p>
        </p:txBody>
      </p:sp>
      <p:sp>
        <p:nvSpPr>
          <p:cNvPr id="22" name="object 22"/>
          <p:cNvSpPr txBox="1">
            <a:spLocks noGrp="1"/>
          </p:cNvSpPr>
          <p:nvPr>
            <p:ph type="title"/>
          </p:nvPr>
        </p:nvSpPr>
        <p:spPr>
          <a:xfrm>
            <a:off x="2426004" y="222917"/>
            <a:ext cx="4141038" cy="689291"/>
          </a:xfrm>
          <a:prstGeom prst="rect">
            <a:avLst/>
          </a:prstGeom>
        </p:spPr>
        <p:txBody>
          <a:bodyPr vert="horz" wrap="square" lIns="0" tIns="12065" rIns="0" bIns="0" rtlCol="0" anchor="ctr">
            <a:spAutoFit/>
          </a:bodyPr>
          <a:lstStyle/>
          <a:p>
            <a:pPr marL="12700">
              <a:lnSpc>
                <a:spcPct val="100000"/>
              </a:lnSpc>
              <a:spcBef>
                <a:spcPts val="95"/>
              </a:spcBef>
            </a:pPr>
            <a:r>
              <a:rPr b="1" spc="-45" dirty="0"/>
              <a:t>Smart</a:t>
            </a:r>
            <a:r>
              <a:rPr b="1" spc="-165" dirty="0"/>
              <a:t> </a:t>
            </a:r>
            <a:r>
              <a:rPr b="1" spc="-60" dirty="0"/>
              <a:t>Contracts</a:t>
            </a:r>
          </a:p>
        </p:txBody>
      </p:sp>
      <p:grpSp>
        <p:nvGrpSpPr>
          <p:cNvPr id="23" name="object 23"/>
          <p:cNvGrpSpPr/>
          <p:nvPr/>
        </p:nvGrpSpPr>
        <p:grpSpPr>
          <a:xfrm>
            <a:off x="6313679" y="5819902"/>
            <a:ext cx="991235" cy="302260"/>
            <a:chOff x="4789678" y="5819902"/>
            <a:chExt cx="991235" cy="302260"/>
          </a:xfrm>
        </p:grpSpPr>
        <p:pic>
          <p:nvPicPr>
            <p:cNvPr id="24" name="object 24"/>
            <p:cNvPicPr/>
            <p:nvPr/>
          </p:nvPicPr>
          <p:blipFill>
            <a:blip r:embed="rId5" cstate="print"/>
            <a:stretch>
              <a:fillRect/>
            </a:stretch>
          </p:blipFill>
          <p:spPr>
            <a:xfrm>
              <a:off x="4796028" y="5826252"/>
              <a:ext cx="978408" cy="289559"/>
            </a:xfrm>
            <a:prstGeom prst="rect">
              <a:avLst/>
            </a:prstGeom>
          </p:spPr>
        </p:pic>
        <p:sp>
          <p:nvSpPr>
            <p:cNvPr id="25" name="object 25"/>
            <p:cNvSpPr/>
            <p:nvPr/>
          </p:nvSpPr>
          <p:spPr>
            <a:xfrm>
              <a:off x="4796028" y="5826252"/>
              <a:ext cx="978535" cy="289560"/>
            </a:xfrm>
            <a:custGeom>
              <a:avLst/>
              <a:gdLst/>
              <a:ahLst/>
              <a:cxnLst/>
              <a:rect l="l" t="t" r="r" b="b"/>
              <a:pathLst>
                <a:path w="978535" h="289560">
                  <a:moveTo>
                    <a:pt x="0" y="48260"/>
                  </a:moveTo>
                  <a:lnTo>
                    <a:pt x="3790" y="29473"/>
                  </a:lnTo>
                  <a:lnTo>
                    <a:pt x="14128" y="14133"/>
                  </a:lnTo>
                  <a:lnTo>
                    <a:pt x="29467" y="3791"/>
                  </a:lnTo>
                  <a:lnTo>
                    <a:pt x="48260" y="0"/>
                  </a:lnTo>
                  <a:lnTo>
                    <a:pt x="930148" y="0"/>
                  </a:lnTo>
                  <a:lnTo>
                    <a:pt x="948940" y="3791"/>
                  </a:lnTo>
                  <a:lnTo>
                    <a:pt x="964279" y="14133"/>
                  </a:lnTo>
                  <a:lnTo>
                    <a:pt x="974617" y="29473"/>
                  </a:lnTo>
                  <a:lnTo>
                    <a:pt x="978408" y="48260"/>
                  </a:lnTo>
                  <a:lnTo>
                    <a:pt x="978408" y="241300"/>
                  </a:lnTo>
                  <a:lnTo>
                    <a:pt x="974617" y="260086"/>
                  </a:lnTo>
                  <a:lnTo>
                    <a:pt x="964279" y="275426"/>
                  </a:lnTo>
                  <a:lnTo>
                    <a:pt x="948940" y="285768"/>
                  </a:lnTo>
                  <a:lnTo>
                    <a:pt x="930148" y="289560"/>
                  </a:lnTo>
                  <a:lnTo>
                    <a:pt x="48260" y="289560"/>
                  </a:lnTo>
                  <a:lnTo>
                    <a:pt x="29467" y="285768"/>
                  </a:lnTo>
                  <a:lnTo>
                    <a:pt x="14128" y="275426"/>
                  </a:lnTo>
                  <a:lnTo>
                    <a:pt x="3790" y="260086"/>
                  </a:lnTo>
                  <a:lnTo>
                    <a:pt x="0" y="241300"/>
                  </a:lnTo>
                  <a:lnTo>
                    <a:pt x="0" y="48260"/>
                  </a:lnTo>
                  <a:close/>
                </a:path>
              </a:pathLst>
            </a:custGeom>
            <a:ln w="12191">
              <a:solidFill>
                <a:srgbClr val="9B2C1F"/>
              </a:solidFill>
            </a:ln>
          </p:spPr>
          <p:txBody>
            <a:bodyPr wrap="square" lIns="0" tIns="0" rIns="0" bIns="0" rtlCol="0"/>
            <a:lstStyle/>
            <a:p>
              <a:endParaRPr/>
            </a:p>
          </p:txBody>
        </p:sp>
      </p:grpSp>
      <p:sp>
        <p:nvSpPr>
          <p:cNvPr id="26" name="object 26"/>
          <p:cNvSpPr txBox="1"/>
          <p:nvPr/>
        </p:nvSpPr>
        <p:spPr>
          <a:xfrm>
            <a:off x="6567042" y="5814771"/>
            <a:ext cx="487680" cy="299720"/>
          </a:xfrm>
          <a:prstGeom prst="rect">
            <a:avLst/>
          </a:prstGeom>
        </p:spPr>
        <p:txBody>
          <a:bodyPr vert="horz" wrap="square" lIns="0" tIns="12700" rIns="0" bIns="0" rtlCol="0">
            <a:spAutoFit/>
          </a:bodyPr>
          <a:lstStyle/>
          <a:p>
            <a:pPr marL="12700" marR="5080" indent="88265">
              <a:spcBef>
                <a:spcPts val="100"/>
              </a:spcBef>
            </a:pPr>
            <a:r>
              <a:rPr sz="900" spc="-5" dirty="0">
                <a:latin typeface="Calibri"/>
                <a:cs typeface="Calibri"/>
              </a:rPr>
              <a:t>nonce </a:t>
            </a:r>
            <a:r>
              <a:rPr sz="900" dirty="0">
                <a:latin typeface="Calibri"/>
                <a:cs typeface="Calibri"/>
              </a:rPr>
              <a:t> 878749</a:t>
            </a:r>
            <a:r>
              <a:rPr sz="900" spc="-15" dirty="0">
                <a:latin typeface="Calibri"/>
                <a:cs typeface="Calibri"/>
              </a:rPr>
              <a:t>5</a:t>
            </a:r>
            <a:r>
              <a:rPr sz="900" dirty="0">
                <a:latin typeface="Calibri"/>
                <a:cs typeface="Calibri"/>
              </a:rPr>
              <a:t>1</a:t>
            </a:r>
            <a:endParaRPr sz="900">
              <a:latin typeface="Calibri"/>
              <a:cs typeface="Calibri"/>
            </a:endParaRPr>
          </a:p>
        </p:txBody>
      </p:sp>
      <p:grpSp>
        <p:nvGrpSpPr>
          <p:cNvPr id="27" name="object 27"/>
          <p:cNvGrpSpPr/>
          <p:nvPr/>
        </p:nvGrpSpPr>
        <p:grpSpPr>
          <a:xfrm>
            <a:off x="7616698" y="4576317"/>
            <a:ext cx="991235" cy="393700"/>
            <a:chOff x="6092697" y="4576317"/>
            <a:chExt cx="991235" cy="393700"/>
          </a:xfrm>
        </p:grpSpPr>
        <p:pic>
          <p:nvPicPr>
            <p:cNvPr id="28" name="object 28"/>
            <p:cNvPicPr/>
            <p:nvPr/>
          </p:nvPicPr>
          <p:blipFill>
            <a:blip r:embed="rId3" cstate="print"/>
            <a:stretch>
              <a:fillRect/>
            </a:stretch>
          </p:blipFill>
          <p:spPr>
            <a:xfrm>
              <a:off x="6099047" y="4582667"/>
              <a:ext cx="978407" cy="381000"/>
            </a:xfrm>
            <a:prstGeom prst="rect">
              <a:avLst/>
            </a:prstGeom>
          </p:spPr>
        </p:pic>
        <p:sp>
          <p:nvSpPr>
            <p:cNvPr id="29" name="object 29"/>
            <p:cNvSpPr/>
            <p:nvPr/>
          </p:nvSpPr>
          <p:spPr>
            <a:xfrm>
              <a:off x="6099047" y="4582667"/>
              <a:ext cx="978535" cy="381000"/>
            </a:xfrm>
            <a:custGeom>
              <a:avLst/>
              <a:gdLst/>
              <a:ahLst/>
              <a:cxnLst/>
              <a:rect l="l" t="t" r="r" b="b"/>
              <a:pathLst>
                <a:path w="978534" h="381000">
                  <a:moveTo>
                    <a:pt x="0" y="63499"/>
                  </a:moveTo>
                  <a:lnTo>
                    <a:pt x="4992" y="38790"/>
                  </a:lnTo>
                  <a:lnTo>
                    <a:pt x="18605" y="18605"/>
                  </a:lnTo>
                  <a:lnTo>
                    <a:pt x="38790" y="4992"/>
                  </a:lnTo>
                  <a:lnTo>
                    <a:pt x="63500" y="0"/>
                  </a:lnTo>
                  <a:lnTo>
                    <a:pt x="914907" y="0"/>
                  </a:lnTo>
                  <a:lnTo>
                    <a:pt x="939617" y="4992"/>
                  </a:lnTo>
                  <a:lnTo>
                    <a:pt x="959802" y="18605"/>
                  </a:lnTo>
                  <a:lnTo>
                    <a:pt x="973415" y="38790"/>
                  </a:lnTo>
                  <a:lnTo>
                    <a:pt x="978407" y="63499"/>
                  </a:lnTo>
                  <a:lnTo>
                    <a:pt x="978407" y="317499"/>
                  </a:lnTo>
                  <a:lnTo>
                    <a:pt x="973415" y="342209"/>
                  </a:lnTo>
                  <a:lnTo>
                    <a:pt x="959802" y="362394"/>
                  </a:lnTo>
                  <a:lnTo>
                    <a:pt x="939617" y="376007"/>
                  </a:lnTo>
                  <a:lnTo>
                    <a:pt x="914907" y="380999"/>
                  </a:lnTo>
                  <a:lnTo>
                    <a:pt x="63500" y="380999"/>
                  </a:lnTo>
                  <a:lnTo>
                    <a:pt x="38790" y="376007"/>
                  </a:lnTo>
                  <a:lnTo>
                    <a:pt x="18605" y="362394"/>
                  </a:lnTo>
                  <a:lnTo>
                    <a:pt x="4992" y="342209"/>
                  </a:lnTo>
                  <a:lnTo>
                    <a:pt x="0" y="317499"/>
                  </a:lnTo>
                  <a:lnTo>
                    <a:pt x="0" y="63499"/>
                  </a:lnTo>
                  <a:close/>
                </a:path>
              </a:pathLst>
            </a:custGeom>
            <a:ln w="12192">
              <a:solidFill>
                <a:srgbClr val="A18E6A"/>
              </a:solidFill>
            </a:ln>
          </p:spPr>
          <p:txBody>
            <a:bodyPr wrap="square" lIns="0" tIns="0" rIns="0" bIns="0" rtlCol="0"/>
            <a:lstStyle/>
            <a:p>
              <a:endParaRPr/>
            </a:p>
          </p:txBody>
        </p:sp>
      </p:grpSp>
      <p:sp>
        <p:nvSpPr>
          <p:cNvPr id="30" name="object 30"/>
          <p:cNvSpPr txBox="1"/>
          <p:nvPr/>
        </p:nvSpPr>
        <p:spPr>
          <a:xfrm>
            <a:off x="7828535" y="4616577"/>
            <a:ext cx="568325" cy="299720"/>
          </a:xfrm>
          <a:prstGeom prst="rect">
            <a:avLst/>
          </a:prstGeom>
        </p:spPr>
        <p:txBody>
          <a:bodyPr vert="horz" wrap="square" lIns="0" tIns="12700" rIns="0" bIns="0" rtlCol="0">
            <a:spAutoFit/>
          </a:bodyPr>
          <a:lstStyle/>
          <a:p>
            <a:pPr marL="248285" marR="5080" indent="-236220">
              <a:spcBef>
                <a:spcPts val="100"/>
              </a:spcBef>
            </a:pPr>
            <a:r>
              <a:rPr sz="900" dirty="0">
                <a:latin typeface="Calibri"/>
                <a:cs typeface="Calibri"/>
              </a:rPr>
              <a:t>Tra</a:t>
            </a:r>
            <a:r>
              <a:rPr sz="900" spc="-10" dirty="0">
                <a:latin typeface="Calibri"/>
                <a:cs typeface="Calibri"/>
              </a:rPr>
              <a:t>n</a:t>
            </a:r>
            <a:r>
              <a:rPr sz="900" spc="-5" dirty="0">
                <a:latin typeface="Calibri"/>
                <a:cs typeface="Calibri"/>
              </a:rPr>
              <a:t>s</a:t>
            </a:r>
            <a:r>
              <a:rPr sz="900" dirty="0">
                <a:latin typeface="Calibri"/>
                <a:cs typeface="Calibri"/>
              </a:rPr>
              <a:t>act</a:t>
            </a:r>
            <a:r>
              <a:rPr sz="900" spc="-5" dirty="0">
                <a:latin typeface="Calibri"/>
                <a:cs typeface="Calibri"/>
              </a:rPr>
              <a:t>i</a:t>
            </a:r>
            <a:r>
              <a:rPr sz="900" dirty="0">
                <a:latin typeface="Calibri"/>
                <a:cs typeface="Calibri"/>
              </a:rPr>
              <a:t>on  D</a:t>
            </a:r>
            <a:endParaRPr sz="900">
              <a:latin typeface="Calibri"/>
              <a:cs typeface="Calibri"/>
            </a:endParaRPr>
          </a:p>
        </p:txBody>
      </p:sp>
      <p:grpSp>
        <p:nvGrpSpPr>
          <p:cNvPr id="31" name="object 31"/>
          <p:cNvGrpSpPr/>
          <p:nvPr/>
        </p:nvGrpSpPr>
        <p:grpSpPr>
          <a:xfrm>
            <a:off x="7616698" y="4987797"/>
            <a:ext cx="991235" cy="392430"/>
            <a:chOff x="6092697" y="4987797"/>
            <a:chExt cx="991235" cy="392430"/>
          </a:xfrm>
        </p:grpSpPr>
        <p:pic>
          <p:nvPicPr>
            <p:cNvPr id="32" name="object 32"/>
            <p:cNvPicPr/>
            <p:nvPr/>
          </p:nvPicPr>
          <p:blipFill>
            <a:blip r:embed="rId6" cstate="print"/>
            <a:stretch>
              <a:fillRect/>
            </a:stretch>
          </p:blipFill>
          <p:spPr>
            <a:xfrm>
              <a:off x="6099047" y="4994147"/>
              <a:ext cx="978407" cy="379475"/>
            </a:xfrm>
            <a:prstGeom prst="rect">
              <a:avLst/>
            </a:prstGeom>
          </p:spPr>
        </p:pic>
        <p:sp>
          <p:nvSpPr>
            <p:cNvPr id="33" name="object 33"/>
            <p:cNvSpPr/>
            <p:nvPr/>
          </p:nvSpPr>
          <p:spPr>
            <a:xfrm>
              <a:off x="6099047" y="4994147"/>
              <a:ext cx="978535" cy="379730"/>
            </a:xfrm>
            <a:custGeom>
              <a:avLst/>
              <a:gdLst/>
              <a:ahLst/>
              <a:cxnLst/>
              <a:rect l="l" t="t" r="r" b="b"/>
              <a:pathLst>
                <a:path w="978534" h="379729">
                  <a:moveTo>
                    <a:pt x="0" y="63245"/>
                  </a:moveTo>
                  <a:lnTo>
                    <a:pt x="4970" y="38629"/>
                  </a:lnTo>
                  <a:lnTo>
                    <a:pt x="18526" y="18526"/>
                  </a:lnTo>
                  <a:lnTo>
                    <a:pt x="38629" y="4970"/>
                  </a:lnTo>
                  <a:lnTo>
                    <a:pt x="63246" y="0"/>
                  </a:lnTo>
                  <a:lnTo>
                    <a:pt x="915161" y="0"/>
                  </a:lnTo>
                  <a:lnTo>
                    <a:pt x="939778" y="4970"/>
                  </a:lnTo>
                  <a:lnTo>
                    <a:pt x="959881" y="18526"/>
                  </a:lnTo>
                  <a:lnTo>
                    <a:pt x="973437" y="38629"/>
                  </a:lnTo>
                  <a:lnTo>
                    <a:pt x="978407" y="63245"/>
                  </a:lnTo>
                  <a:lnTo>
                    <a:pt x="978407" y="316229"/>
                  </a:lnTo>
                  <a:lnTo>
                    <a:pt x="973437" y="340846"/>
                  </a:lnTo>
                  <a:lnTo>
                    <a:pt x="959881" y="360949"/>
                  </a:lnTo>
                  <a:lnTo>
                    <a:pt x="939778" y="374505"/>
                  </a:lnTo>
                  <a:lnTo>
                    <a:pt x="915161" y="379475"/>
                  </a:lnTo>
                  <a:lnTo>
                    <a:pt x="63246" y="379475"/>
                  </a:lnTo>
                  <a:lnTo>
                    <a:pt x="38629" y="374505"/>
                  </a:lnTo>
                  <a:lnTo>
                    <a:pt x="18526" y="360949"/>
                  </a:lnTo>
                  <a:lnTo>
                    <a:pt x="4970" y="340846"/>
                  </a:lnTo>
                  <a:lnTo>
                    <a:pt x="0" y="316229"/>
                  </a:lnTo>
                  <a:lnTo>
                    <a:pt x="0" y="63245"/>
                  </a:lnTo>
                  <a:close/>
                </a:path>
              </a:pathLst>
            </a:custGeom>
            <a:ln w="12192">
              <a:solidFill>
                <a:srgbClr val="A18E6A"/>
              </a:solidFill>
            </a:ln>
          </p:spPr>
          <p:txBody>
            <a:bodyPr wrap="square" lIns="0" tIns="0" rIns="0" bIns="0" rtlCol="0"/>
            <a:lstStyle/>
            <a:p>
              <a:endParaRPr/>
            </a:p>
          </p:txBody>
        </p:sp>
      </p:grpSp>
      <p:sp>
        <p:nvSpPr>
          <p:cNvPr id="34" name="object 34"/>
          <p:cNvSpPr txBox="1"/>
          <p:nvPr/>
        </p:nvSpPr>
        <p:spPr>
          <a:xfrm>
            <a:off x="7828535" y="5027421"/>
            <a:ext cx="568325" cy="299720"/>
          </a:xfrm>
          <a:prstGeom prst="rect">
            <a:avLst/>
          </a:prstGeom>
        </p:spPr>
        <p:txBody>
          <a:bodyPr vert="horz" wrap="square" lIns="0" tIns="12700" rIns="0" bIns="0" rtlCol="0">
            <a:spAutoFit/>
          </a:bodyPr>
          <a:lstStyle/>
          <a:p>
            <a:pPr marL="247015" marR="5080" indent="-234950">
              <a:spcBef>
                <a:spcPts val="100"/>
              </a:spcBef>
            </a:pPr>
            <a:r>
              <a:rPr sz="900" dirty="0">
                <a:latin typeface="Calibri"/>
                <a:cs typeface="Calibri"/>
              </a:rPr>
              <a:t>Tra</a:t>
            </a:r>
            <a:r>
              <a:rPr sz="900" spc="-10" dirty="0">
                <a:latin typeface="Calibri"/>
                <a:cs typeface="Calibri"/>
              </a:rPr>
              <a:t>n</a:t>
            </a:r>
            <a:r>
              <a:rPr sz="900" spc="-5" dirty="0">
                <a:latin typeface="Calibri"/>
                <a:cs typeface="Calibri"/>
              </a:rPr>
              <a:t>s</a:t>
            </a:r>
            <a:r>
              <a:rPr sz="900" dirty="0">
                <a:latin typeface="Calibri"/>
                <a:cs typeface="Calibri"/>
              </a:rPr>
              <a:t>act</a:t>
            </a:r>
            <a:r>
              <a:rPr sz="900" spc="-5" dirty="0">
                <a:latin typeface="Calibri"/>
                <a:cs typeface="Calibri"/>
              </a:rPr>
              <a:t>i</a:t>
            </a:r>
            <a:r>
              <a:rPr sz="900" dirty="0">
                <a:latin typeface="Calibri"/>
                <a:cs typeface="Calibri"/>
              </a:rPr>
              <a:t>on  N</a:t>
            </a:r>
            <a:endParaRPr sz="900">
              <a:latin typeface="Calibri"/>
              <a:cs typeface="Calibri"/>
            </a:endParaRPr>
          </a:p>
        </p:txBody>
      </p:sp>
      <p:grpSp>
        <p:nvGrpSpPr>
          <p:cNvPr id="35" name="object 35"/>
          <p:cNvGrpSpPr/>
          <p:nvPr/>
        </p:nvGrpSpPr>
        <p:grpSpPr>
          <a:xfrm>
            <a:off x="7616698" y="5391658"/>
            <a:ext cx="991235" cy="392430"/>
            <a:chOff x="6092697" y="5391658"/>
            <a:chExt cx="991235" cy="392430"/>
          </a:xfrm>
        </p:grpSpPr>
        <p:pic>
          <p:nvPicPr>
            <p:cNvPr id="36" name="object 36"/>
            <p:cNvPicPr/>
            <p:nvPr/>
          </p:nvPicPr>
          <p:blipFill>
            <a:blip r:embed="rId4" cstate="print"/>
            <a:stretch>
              <a:fillRect/>
            </a:stretch>
          </p:blipFill>
          <p:spPr>
            <a:xfrm>
              <a:off x="6099047" y="5398008"/>
              <a:ext cx="978407" cy="379475"/>
            </a:xfrm>
            <a:prstGeom prst="rect">
              <a:avLst/>
            </a:prstGeom>
          </p:spPr>
        </p:pic>
        <p:sp>
          <p:nvSpPr>
            <p:cNvPr id="37" name="object 37"/>
            <p:cNvSpPr/>
            <p:nvPr/>
          </p:nvSpPr>
          <p:spPr>
            <a:xfrm>
              <a:off x="6099047" y="5398008"/>
              <a:ext cx="978535" cy="379730"/>
            </a:xfrm>
            <a:custGeom>
              <a:avLst/>
              <a:gdLst/>
              <a:ahLst/>
              <a:cxnLst/>
              <a:rect l="l" t="t" r="r" b="b"/>
              <a:pathLst>
                <a:path w="978534" h="379729">
                  <a:moveTo>
                    <a:pt x="0" y="63245"/>
                  </a:moveTo>
                  <a:lnTo>
                    <a:pt x="4970" y="38629"/>
                  </a:lnTo>
                  <a:lnTo>
                    <a:pt x="18526" y="18526"/>
                  </a:lnTo>
                  <a:lnTo>
                    <a:pt x="38629" y="4970"/>
                  </a:lnTo>
                  <a:lnTo>
                    <a:pt x="63246" y="0"/>
                  </a:lnTo>
                  <a:lnTo>
                    <a:pt x="915161" y="0"/>
                  </a:lnTo>
                  <a:lnTo>
                    <a:pt x="939778" y="4970"/>
                  </a:lnTo>
                  <a:lnTo>
                    <a:pt x="959881" y="18526"/>
                  </a:lnTo>
                  <a:lnTo>
                    <a:pt x="973437" y="38629"/>
                  </a:lnTo>
                  <a:lnTo>
                    <a:pt x="978407" y="63245"/>
                  </a:lnTo>
                  <a:lnTo>
                    <a:pt x="978407" y="316229"/>
                  </a:lnTo>
                  <a:lnTo>
                    <a:pt x="973437" y="340846"/>
                  </a:lnTo>
                  <a:lnTo>
                    <a:pt x="959881" y="360949"/>
                  </a:lnTo>
                  <a:lnTo>
                    <a:pt x="939778" y="374505"/>
                  </a:lnTo>
                  <a:lnTo>
                    <a:pt x="915161" y="379475"/>
                  </a:lnTo>
                  <a:lnTo>
                    <a:pt x="63246" y="379475"/>
                  </a:lnTo>
                  <a:lnTo>
                    <a:pt x="38629" y="374505"/>
                  </a:lnTo>
                  <a:lnTo>
                    <a:pt x="18526" y="360949"/>
                  </a:lnTo>
                  <a:lnTo>
                    <a:pt x="4970" y="340846"/>
                  </a:lnTo>
                  <a:lnTo>
                    <a:pt x="0" y="316229"/>
                  </a:lnTo>
                  <a:lnTo>
                    <a:pt x="0" y="63245"/>
                  </a:lnTo>
                  <a:close/>
                </a:path>
              </a:pathLst>
            </a:custGeom>
            <a:ln w="12192">
              <a:solidFill>
                <a:srgbClr val="A18E6A"/>
              </a:solidFill>
            </a:ln>
          </p:spPr>
          <p:txBody>
            <a:bodyPr wrap="square" lIns="0" tIns="0" rIns="0" bIns="0" rtlCol="0"/>
            <a:lstStyle/>
            <a:p>
              <a:endParaRPr/>
            </a:p>
          </p:txBody>
        </p:sp>
      </p:grpSp>
      <p:sp>
        <p:nvSpPr>
          <p:cNvPr id="38" name="object 38"/>
          <p:cNvSpPr txBox="1"/>
          <p:nvPr/>
        </p:nvSpPr>
        <p:spPr>
          <a:xfrm>
            <a:off x="7828535" y="5431663"/>
            <a:ext cx="568325" cy="299720"/>
          </a:xfrm>
          <a:prstGeom prst="rect">
            <a:avLst/>
          </a:prstGeom>
        </p:spPr>
        <p:txBody>
          <a:bodyPr vert="horz" wrap="square" lIns="0" tIns="12700" rIns="0" bIns="0" rtlCol="0">
            <a:spAutoFit/>
          </a:bodyPr>
          <a:lstStyle/>
          <a:p>
            <a:pPr marL="253365" marR="5080" indent="-241300">
              <a:spcBef>
                <a:spcPts val="100"/>
              </a:spcBef>
            </a:pPr>
            <a:r>
              <a:rPr sz="900" dirty="0">
                <a:latin typeface="Calibri"/>
                <a:cs typeface="Calibri"/>
              </a:rPr>
              <a:t>Tra</a:t>
            </a:r>
            <a:r>
              <a:rPr sz="900" spc="-10" dirty="0">
                <a:latin typeface="Calibri"/>
                <a:cs typeface="Calibri"/>
              </a:rPr>
              <a:t>n</a:t>
            </a:r>
            <a:r>
              <a:rPr sz="900" spc="-5" dirty="0">
                <a:latin typeface="Calibri"/>
                <a:cs typeface="Calibri"/>
              </a:rPr>
              <a:t>s</a:t>
            </a:r>
            <a:r>
              <a:rPr sz="900" dirty="0">
                <a:latin typeface="Calibri"/>
                <a:cs typeface="Calibri"/>
              </a:rPr>
              <a:t>act</a:t>
            </a:r>
            <a:r>
              <a:rPr sz="900" spc="-5" dirty="0">
                <a:latin typeface="Calibri"/>
                <a:cs typeface="Calibri"/>
              </a:rPr>
              <a:t>i</a:t>
            </a:r>
            <a:r>
              <a:rPr sz="900" dirty="0">
                <a:latin typeface="Calibri"/>
                <a:cs typeface="Calibri"/>
              </a:rPr>
              <a:t>on  C</a:t>
            </a:r>
            <a:endParaRPr sz="900">
              <a:latin typeface="Calibri"/>
              <a:cs typeface="Calibri"/>
            </a:endParaRPr>
          </a:p>
        </p:txBody>
      </p:sp>
      <p:grpSp>
        <p:nvGrpSpPr>
          <p:cNvPr id="39" name="object 39"/>
          <p:cNvGrpSpPr/>
          <p:nvPr/>
        </p:nvGrpSpPr>
        <p:grpSpPr>
          <a:xfrm>
            <a:off x="7616952" y="5801867"/>
            <a:ext cx="990600" cy="303530"/>
            <a:chOff x="6092952" y="5801867"/>
            <a:chExt cx="990600" cy="303530"/>
          </a:xfrm>
        </p:grpSpPr>
        <p:pic>
          <p:nvPicPr>
            <p:cNvPr id="40" name="object 40"/>
            <p:cNvPicPr/>
            <p:nvPr/>
          </p:nvPicPr>
          <p:blipFill>
            <a:blip r:embed="rId7" cstate="print"/>
            <a:stretch>
              <a:fillRect/>
            </a:stretch>
          </p:blipFill>
          <p:spPr>
            <a:xfrm>
              <a:off x="6099048" y="5807963"/>
              <a:ext cx="978407" cy="291084"/>
            </a:xfrm>
            <a:prstGeom prst="rect">
              <a:avLst/>
            </a:prstGeom>
          </p:spPr>
        </p:pic>
        <p:sp>
          <p:nvSpPr>
            <p:cNvPr id="41" name="object 41"/>
            <p:cNvSpPr/>
            <p:nvPr/>
          </p:nvSpPr>
          <p:spPr>
            <a:xfrm>
              <a:off x="6099048" y="5807963"/>
              <a:ext cx="978535" cy="291465"/>
            </a:xfrm>
            <a:custGeom>
              <a:avLst/>
              <a:gdLst/>
              <a:ahLst/>
              <a:cxnLst/>
              <a:rect l="l" t="t" r="r" b="b"/>
              <a:pathLst>
                <a:path w="978534" h="291464">
                  <a:moveTo>
                    <a:pt x="0" y="48514"/>
                  </a:moveTo>
                  <a:lnTo>
                    <a:pt x="3811" y="29628"/>
                  </a:lnTo>
                  <a:lnTo>
                    <a:pt x="14208" y="14208"/>
                  </a:lnTo>
                  <a:lnTo>
                    <a:pt x="29628" y="3811"/>
                  </a:lnTo>
                  <a:lnTo>
                    <a:pt x="48513" y="0"/>
                  </a:lnTo>
                  <a:lnTo>
                    <a:pt x="929894" y="0"/>
                  </a:lnTo>
                  <a:lnTo>
                    <a:pt x="948779" y="3811"/>
                  </a:lnTo>
                  <a:lnTo>
                    <a:pt x="964199" y="14208"/>
                  </a:lnTo>
                  <a:lnTo>
                    <a:pt x="974596" y="29628"/>
                  </a:lnTo>
                  <a:lnTo>
                    <a:pt x="978407" y="48514"/>
                  </a:lnTo>
                  <a:lnTo>
                    <a:pt x="978407" y="242570"/>
                  </a:lnTo>
                  <a:lnTo>
                    <a:pt x="974596" y="261455"/>
                  </a:lnTo>
                  <a:lnTo>
                    <a:pt x="964199" y="276875"/>
                  </a:lnTo>
                  <a:lnTo>
                    <a:pt x="948779" y="287272"/>
                  </a:lnTo>
                  <a:lnTo>
                    <a:pt x="929894" y="291084"/>
                  </a:lnTo>
                  <a:lnTo>
                    <a:pt x="48513" y="291084"/>
                  </a:lnTo>
                  <a:lnTo>
                    <a:pt x="29628" y="287272"/>
                  </a:lnTo>
                  <a:lnTo>
                    <a:pt x="14208" y="276875"/>
                  </a:lnTo>
                  <a:lnTo>
                    <a:pt x="3811" y="261455"/>
                  </a:lnTo>
                  <a:lnTo>
                    <a:pt x="0" y="242570"/>
                  </a:lnTo>
                  <a:lnTo>
                    <a:pt x="0" y="48514"/>
                  </a:lnTo>
                  <a:close/>
                </a:path>
              </a:pathLst>
            </a:custGeom>
            <a:ln w="12192">
              <a:solidFill>
                <a:srgbClr val="9B2C1F"/>
              </a:solidFill>
            </a:ln>
          </p:spPr>
          <p:txBody>
            <a:bodyPr wrap="square" lIns="0" tIns="0" rIns="0" bIns="0" rtlCol="0"/>
            <a:lstStyle/>
            <a:p>
              <a:endParaRPr/>
            </a:p>
          </p:txBody>
        </p:sp>
      </p:grpSp>
      <p:sp>
        <p:nvSpPr>
          <p:cNvPr id="42" name="object 42"/>
          <p:cNvSpPr txBox="1"/>
          <p:nvPr/>
        </p:nvSpPr>
        <p:spPr>
          <a:xfrm>
            <a:off x="7869682" y="5797092"/>
            <a:ext cx="487680" cy="299720"/>
          </a:xfrm>
          <a:prstGeom prst="rect">
            <a:avLst/>
          </a:prstGeom>
        </p:spPr>
        <p:txBody>
          <a:bodyPr vert="horz" wrap="square" lIns="0" tIns="12700" rIns="0" bIns="0" rtlCol="0">
            <a:spAutoFit/>
          </a:bodyPr>
          <a:lstStyle/>
          <a:p>
            <a:pPr marL="12700" marR="5080" indent="88265">
              <a:spcBef>
                <a:spcPts val="100"/>
              </a:spcBef>
            </a:pPr>
            <a:r>
              <a:rPr sz="900" spc="-5" dirty="0">
                <a:latin typeface="Calibri"/>
                <a:cs typeface="Calibri"/>
              </a:rPr>
              <a:t>nonce </a:t>
            </a:r>
            <a:r>
              <a:rPr sz="900" dirty="0">
                <a:latin typeface="Calibri"/>
                <a:cs typeface="Calibri"/>
              </a:rPr>
              <a:t> 791465</a:t>
            </a:r>
            <a:r>
              <a:rPr sz="900" spc="-15" dirty="0">
                <a:latin typeface="Calibri"/>
                <a:cs typeface="Calibri"/>
              </a:rPr>
              <a:t>1</a:t>
            </a:r>
            <a:r>
              <a:rPr sz="900" dirty="0">
                <a:latin typeface="Calibri"/>
                <a:cs typeface="Calibri"/>
              </a:rPr>
              <a:t>2</a:t>
            </a:r>
            <a:endParaRPr sz="900">
              <a:latin typeface="Calibri"/>
              <a:cs typeface="Calibri"/>
            </a:endParaRPr>
          </a:p>
        </p:txBody>
      </p:sp>
      <p:sp>
        <p:nvSpPr>
          <p:cNvPr id="43" name="object 43"/>
          <p:cNvSpPr/>
          <p:nvPr/>
        </p:nvSpPr>
        <p:spPr>
          <a:xfrm>
            <a:off x="8823959" y="3285744"/>
            <a:ext cx="1574800" cy="2725420"/>
          </a:xfrm>
          <a:custGeom>
            <a:avLst/>
            <a:gdLst/>
            <a:ahLst/>
            <a:cxnLst/>
            <a:rect l="l" t="t" r="r" b="b"/>
            <a:pathLst>
              <a:path w="1574800" h="2725420">
                <a:moveTo>
                  <a:pt x="1574292" y="454151"/>
                </a:moveTo>
                <a:lnTo>
                  <a:pt x="1565757" y="521264"/>
                </a:lnTo>
                <a:lnTo>
                  <a:pt x="1540964" y="585318"/>
                </a:lnTo>
                <a:lnTo>
                  <a:pt x="1501131" y="645612"/>
                </a:lnTo>
                <a:lnTo>
                  <a:pt x="1447475" y="701444"/>
                </a:lnTo>
                <a:lnTo>
                  <a:pt x="1415845" y="727466"/>
                </a:lnTo>
                <a:lnTo>
                  <a:pt x="1381215" y="752110"/>
                </a:lnTo>
                <a:lnTo>
                  <a:pt x="1343739" y="775287"/>
                </a:lnTo>
                <a:lnTo>
                  <a:pt x="1303568" y="796909"/>
                </a:lnTo>
                <a:lnTo>
                  <a:pt x="1260855" y="816889"/>
                </a:lnTo>
                <a:lnTo>
                  <a:pt x="1215751" y="835138"/>
                </a:lnTo>
                <a:lnTo>
                  <a:pt x="1168410" y="851569"/>
                </a:lnTo>
                <a:lnTo>
                  <a:pt x="1118983" y="866094"/>
                </a:lnTo>
                <a:lnTo>
                  <a:pt x="1067623" y="878626"/>
                </a:lnTo>
                <a:lnTo>
                  <a:pt x="1014481" y="889075"/>
                </a:lnTo>
                <a:lnTo>
                  <a:pt x="959710" y="897356"/>
                </a:lnTo>
                <a:lnTo>
                  <a:pt x="903462" y="903379"/>
                </a:lnTo>
                <a:lnTo>
                  <a:pt x="845890" y="907058"/>
                </a:lnTo>
                <a:lnTo>
                  <a:pt x="787146" y="908303"/>
                </a:lnTo>
                <a:lnTo>
                  <a:pt x="728401" y="907058"/>
                </a:lnTo>
                <a:lnTo>
                  <a:pt x="670829" y="903379"/>
                </a:lnTo>
                <a:lnTo>
                  <a:pt x="614581" y="897356"/>
                </a:lnTo>
                <a:lnTo>
                  <a:pt x="559810" y="889075"/>
                </a:lnTo>
                <a:lnTo>
                  <a:pt x="506668" y="878626"/>
                </a:lnTo>
                <a:lnTo>
                  <a:pt x="455308" y="866094"/>
                </a:lnTo>
                <a:lnTo>
                  <a:pt x="405881" y="851569"/>
                </a:lnTo>
                <a:lnTo>
                  <a:pt x="358540" y="835138"/>
                </a:lnTo>
                <a:lnTo>
                  <a:pt x="313436" y="816889"/>
                </a:lnTo>
                <a:lnTo>
                  <a:pt x="270723" y="796909"/>
                </a:lnTo>
                <a:lnTo>
                  <a:pt x="230552" y="775287"/>
                </a:lnTo>
                <a:lnTo>
                  <a:pt x="193076" y="752110"/>
                </a:lnTo>
                <a:lnTo>
                  <a:pt x="158446" y="727466"/>
                </a:lnTo>
                <a:lnTo>
                  <a:pt x="126816" y="701444"/>
                </a:lnTo>
                <a:lnTo>
                  <a:pt x="98336" y="674130"/>
                </a:lnTo>
                <a:lnTo>
                  <a:pt x="51440" y="615979"/>
                </a:lnTo>
                <a:lnTo>
                  <a:pt x="18975" y="553717"/>
                </a:lnTo>
                <a:lnTo>
                  <a:pt x="2159" y="488046"/>
                </a:lnTo>
                <a:lnTo>
                  <a:pt x="0" y="454151"/>
                </a:lnTo>
              </a:path>
              <a:path w="1574800" h="2725420">
                <a:moveTo>
                  <a:pt x="0" y="454151"/>
                </a:moveTo>
                <a:lnTo>
                  <a:pt x="8534" y="387039"/>
                </a:lnTo>
                <a:lnTo>
                  <a:pt x="33327" y="322985"/>
                </a:lnTo>
                <a:lnTo>
                  <a:pt x="73160" y="262691"/>
                </a:lnTo>
                <a:lnTo>
                  <a:pt x="126816" y="206859"/>
                </a:lnTo>
                <a:lnTo>
                  <a:pt x="158446" y="180837"/>
                </a:lnTo>
                <a:lnTo>
                  <a:pt x="193076" y="156193"/>
                </a:lnTo>
                <a:lnTo>
                  <a:pt x="230552" y="133016"/>
                </a:lnTo>
                <a:lnTo>
                  <a:pt x="270723" y="111394"/>
                </a:lnTo>
                <a:lnTo>
                  <a:pt x="313436" y="91414"/>
                </a:lnTo>
                <a:lnTo>
                  <a:pt x="358540" y="73165"/>
                </a:lnTo>
                <a:lnTo>
                  <a:pt x="405881" y="56734"/>
                </a:lnTo>
                <a:lnTo>
                  <a:pt x="455308" y="42209"/>
                </a:lnTo>
                <a:lnTo>
                  <a:pt x="506668" y="29677"/>
                </a:lnTo>
                <a:lnTo>
                  <a:pt x="559810" y="19228"/>
                </a:lnTo>
                <a:lnTo>
                  <a:pt x="614581" y="10947"/>
                </a:lnTo>
                <a:lnTo>
                  <a:pt x="670829" y="4924"/>
                </a:lnTo>
                <a:lnTo>
                  <a:pt x="728401" y="1245"/>
                </a:lnTo>
                <a:lnTo>
                  <a:pt x="787146" y="0"/>
                </a:lnTo>
                <a:lnTo>
                  <a:pt x="845890" y="1245"/>
                </a:lnTo>
                <a:lnTo>
                  <a:pt x="903462" y="4924"/>
                </a:lnTo>
                <a:lnTo>
                  <a:pt x="959710" y="10947"/>
                </a:lnTo>
                <a:lnTo>
                  <a:pt x="1014481" y="19228"/>
                </a:lnTo>
                <a:lnTo>
                  <a:pt x="1067623" y="29677"/>
                </a:lnTo>
                <a:lnTo>
                  <a:pt x="1118983" y="42209"/>
                </a:lnTo>
                <a:lnTo>
                  <a:pt x="1168410" y="56734"/>
                </a:lnTo>
                <a:lnTo>
                  <a:pt x="1215751" y="73165"/>
                </a:lnTo>
                <a:lnTo>
                  <a:pt x="1260855" y="91414"/>
                </a:lnTo>
                <a:lnTo>
                  <a:pt x="1303568" y="111394"/>
                </a:lnTo>
                <a:lnTo>
                  <a:pt x="1343739" y="133016"/>
                </a:lnTo>
                <a:lnTo>
                  <a:pt x="1381215" y="156193"/>
                </a:lnTo>
                <a:lnTo>
                  <a:pt x="1415845" y="180837"/>
                </a:lnTo>
                <a:lnTo>
                  <a:pt x="1447475" y="206859"/>
                </a:lnTo>
                <a:lnTo>
                  <a:pt x="1475955" y="234173"/>
                </a:lnTo>
                <a:lnTo>
                  <a:pt x="1522851" y="292324"/>
                </a:lnTo>
                <a:lnTo>
                  <a:pt x="1555316" y="354586"/>
                </a:lnTo>
                <a:lnTo>
                  <a:pt x="1572132" y="420257"/>
                </a:lnTo>
                <a:lnTo>
                  <a:pt x="1574292" y="454151"/>
                </a:lnTo>
                <a:lnTo>
                  <a:pt x="1574292" y="2270759"/>
                </a:lnTo>
                <a:lnTo>
                  <a:pt x="1565757" y="2337872"/>
                </a:lnTo>
                <a:lnTo>
                  <a:pt x="1540964" y="2401926"/>
                </a:lnTo>
                <a:lnTo>
                  <a:pt x="1501131" y="2462220"/>
                </a:lnTo>
                <a:lnTo>
                  <a:pt x="1447475" y="2518052"/>
                </a:lnTo>
                <a:lnTo>
                  <a:pt x="1415845" y="2544074"/>
                </a:lnTo>
                <a:lnTo>
                  <a:pt x="1381215" y="2568718"/>
                </a:lnTo>
                <a:lnTo>
                  <a:pt x="1343739" y="2591895"/>
                </a:lnTo>
                <a:lnTo>
                  <a:pt x="1303568" y="2613517"/>
                </a:lnTo>
                <a:lnTo>
                  <a:pt x="1260855" y="2633497"/>
                </a:lnTo>
                <a:lnTo>
                  <a:pt x="1215751" y="2651746"/>
                </a:lnTo>
                <a:lnTo>
                  <a:pt x="1168410" y="2668177"/>
                </a:lnTo>
                <a:lnTo>
                  <a:pt x="1118983" y="2682702"/>
                </a:lnTo>
                <a:lnTo>
                  <a:pt x="1067623" y="2695234"/>
                </a:lnTo>
                <a:lnTo>
                  <a:pt x="1014481" y="2705683"/>
                </a:lnTo>
                <a:lnTo>
                  <a:pt x="959710" y="2713964"/>
                </a:lnTo>
                <a:lnTo>
                  <a:pt x="903462" y="2719987"/>
                </a:lnTo>
                <a:lnTo>
                  <a:pt x="845890" y="2723666"/>
                </a:lnTo>
                <a:lnTo>
                  <a:pt x="787146" y="2724911"/>
                </a:lnTo>
                <a:lnTo>
                  <a:pt x="728401" y="2723666"/>
                </a:lnTo>
                <a:lnTo>
                  <a:pt x="670829" y="2719987"/>
                </a:lnTo>
                <a:lnTo>
                  <a:pt x="614581" y="2713964"/>
                </a:lnTo>
                <a:lnTo>
                  <a:pt x="559810" y="2705683"/>
                </a:lnTo>
                <a:lnTo>
                  <a:pt x="506668" y="2695234"/>
                </a:lnTo>
                <a:lnTo>
                  <a:pt x="455308" y="2682702"/>
                </a:lnTo>
                <a:lnTo>
                  <a:pt x="405881" y="2668177"/>
                </a:lnTo>
                <a:lnTo>
                  <a:pt x="358540" y="2651746"/>
                </a:lnTo>
                <a:lnTo>
                  <a:pt x="313436" y="2633497"/>
                </a:lnTo>
                <a:lnTo>
                  <a:pt x="270723" y="2613517"/>
                </a:lnTo>
                <a:lnTo>
                  <a:pt x="230552" y="2591895"/>
                </a:lnTo>
                <a:lnTo>
                  <a:pt x="193076" y="2568718"/>
                </a:lnTo>
                <a:lnTo>
                  <a:pt x="158446" y="2544074"/>
                </a:lnTo>
                <a:lnTo>
                  <a:pt x="126816" y="2518052"/>
                </a:lnTo>
                <a:lnTo>
                  <a:pt x="98336" y="2490738"/>
                </a:lnTo>
                <a:lnTo>
                  <a:pt x="51440" y="2432587"/>
                </a:lnTo>
                <a:lnTo>
                  <a:pt x="18975" y="2370325"/>
                </a:lnTo>
                <a:lnTo>
                  <a:pt x="2159" y="2304654"/>
                </a:lnTo>
                <a:lnTo>
                  <a:pt x="0" y="2270759"/>
                </a:lnTo>
                <a:lnTo>
                  <a:pt x="0" y="454151"/>
                </a:lnTo>
                <a:close/>
              </a:path>
            </a:pathLst>
          </a:custGeom>
          <a:ln w="15240">
            <a:solidFill>
              <a:srgbClr val="000000"/>
            </a:solidFill>
          </a:ln>
        </p:spPr>
        <p:txBody>
          <a:bodyPr wrap="square" lIns="0" tIns="0" rIns="0" bIns="0" rtlCol="0"/>
          <a:lstStyle/>
          <a:p>
            <a:endParaRPr/>
          </a:p>
        </p:txBody>
      </p:sp>
      <p:sp>
        <p:nvSpPr>
          <p:cNvPr id="44" name="object 44"/>
          <p:cNvSpPr txBox="1"/>
          <p:nvPr/>
        </p:nvSpPr>
        <p:spPr>
          <a:xfrm>
            <a:off x="9110219" y="4574541"/>
            <a:ext cx="1004569" cy="574675"/>
          </a:xfrm>
          <a:prstGeom prst="rect">
            <a:avLst/>
          </a:prstGeom>
        </p:spPr>
        <p:txBody>
          <a:bodyPr vert="horz" wrap="square" lIns="0" tIns="12700" rIns="0" bIns="0" rtlCol="0">
            <a:spAutoFit/>
          </a:bodyPr>
          <a:lstStyle/>
          <a:p>
            <a:pPr marL="12700">
              <a:spcBef>
                <a:spcPts val="100"/>
              </a:spcBef>
            </a:pPr>
            <a:r>
              <a:rPr spc="-15" dirty="0">
                <a:latin typeface="Calibri"/>
                <a:cs typeface="Calibri"/>
              </a:rPr>
              <a:t>Chainstate</a:t>
            </a:r>
            <a:endParaRPr>
              <a:latin typeface="Calibri"/>
              <a:cs typeface="Calibri"/>
            </a:endParaRPr>
          </a:p>
          <a:p>
            <a:pPr marL="68580"/>
            <a:r>
              <a:rPr spc="-10" dirty="0">
                <a:latin typeface="Calibri"/>
                <a:cs typeface="Calibri"/>
              </a:rPr>
              <a:t>Database</a:t>
            </a:r>
            <a:endParaRPr>
              <a:latin typeface="Calibri"/>
              <a:cs typeface="Calibri"/>
            </a:endParaRPr>
          </a:p>
        </p:txBody>
      </p:sp>
      <p:sp>
        <p:nvSpPr>
          <p:cNvPr id="45" name="object 45"/>
          <p:cNvSpPr txBox="1"/>
          <p:nvPr/>
        </p:nvSpPr>
        <p:spPr>
          <a:xfrm>
            <a:off x="1686864" y="6547586"/>
            <a:ext cx="1263650" cy="205184"/>
          </a:xfrm>
          <a:prstGeom prst="rect">
            <a:avLst/>
          </a:prstGeom>
        </p:spPr>
        <p:txBody>
          <a:bodyPr vert="horz" wrap="square" lIns="0" tIns="0" rIns="0" bIns="0" rtlCol="0">
            <a:spAutoFit/>
          </a:bodyPr>
          <a:lstStyle/>
          <a:p>
            <a:pPr marL="12700">
              <a:lnSpc>
                <a:spcPts val="1614"/>
              </a:lnSpc>
            </a:pPr>
            <a:r>
              <a:rPr sz="1600" spc="-5" dirty="0">
                <a:solidFill>
                  <a:srgbClr val="FFFFFF"/>
                </a:solidFill>
                <a:latin typeface="Calibri"/>
                <a:cs typeface="Calibri"/>
              </a:rPr>
              <a:t>3.1</a:t>
            </a:r>
            <a:r>
              <a:rPr sz="1600" spc="-45" dirty="0">
                <a:solidFill>
                  <a:srgbClr val="FFFFFF"/>
                </a:solidFill>
                <a:latin typeface="Calibri"/>
                <a:cs typeface="Calibri"/>
              </a:rPr>
              <a:t> </a:t>
            </a:r>
            <a:r>
              <a:rPr sz="1600" spc="-10" dirty="0">
                <a:solidFill>
                  <a:srgbClr val="FFFFFF"/>
                </a:solidFill>
                <a:latin typeface="Calibri"/>
                <a:cs typeface="Calibri"/>
              </a:rPr>
              <a:t>ETHEREUM</a:t>
            </a:r>
            <a:endParaRPr sz="1600">
              <a:latin typeface="Calibri"/>
              <a:cs typeface="Calibri"/>
            </a:endParaRPr>
          </a:p>
        </p:txBody>
      </p:sp>
      <p:sp>
        <p:nvSpPr>
          <p:cNvPr id="47" name="object 47"/>
          <p:cNvSpPr txBox="1"/>
          <p:nvPr/>
        </p:nvSpPr>
        <p:spPr>
          <a:xfrm>
            <a:off x="9625330" y="6547586"/>
            <a:ext cx="229870" cy="205184"/>
          </a:xfrm>
          <a:prstGeom prst="rect">
            <a:avLst/>
          </a:prstGeom>
        </p:spPr>
        <p:txBody>
          <a:bodyPr vert="horz" wrap="square" lIns="0" tIns="0" rIns="0" bIns="0" rtlCol="0">
            <a:spAutoFit/>
          </a:bodyPr>
          <a:lstStyle/>
          <a:p>
            <a:pPr marL="12700">
              <a:lnSpc>
                <a:spcPts val="1614"/>
              </a:lnSpc>
            </a:pPr>
            <a:r>
              <a:rPr sz="1600" spc="-10" dirty="0">
                <a:solidFill>
                  <a:srgbClr val="FFFFFF"/>
                </a:solidFill>
                <a:latin typeface="Calibri"/>
                <a:cs typeface="Calibri"/>
              </a:rPr>
              <a:t>52</a:t>
            </a:r>
            <a:endParaRPr sz="1600">
              <a:latin typeface="Calibri"/>
              <a:cs typeface="Calibri"/>
            </a:endParaRPr>
          </a:p>
        </p:txBody>
      </p:sp>
    </p:spTree>
    <p:extLst>
      <p:ext uri="{BB962C8B-B14F-4D97-AF65-F5344CB8AC3E}">
        <p14:creationId xmlns:p14="http://schemas.microsoft.com/office/powerpoint/2010/main" val="38643425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66660" y="3285744"/>
            <a:ext cx="1077595" cy="2842260"/>
          </a:xfrm>
          <a:custGeom>
            <a:avLst/>
            <a:gdLst/>
            <a:ahLst/>
            <a:cxnLst/>
            <a:rect l="l" t="t" r="r" b="b"/>
            <a:pathLst>
              <a:path w="1077595" h="2842260">
                <a:moveTo>
                  <a:pt x="0" y="179577"/>
                </a:moveTo>
                <a:lnTo>
                  <a:pt x="6414" y="131835"/>
                </a:lnTo>
                <a:lnTo>
                  <a:pt x="24515" y="88937"/>
                </a:lnTo>
                <a:lnTo>
                  <a:pt x="52593" y="52593"/>
                </a:lnTo>
                <a:lnTo>
                  <a:pt x="88937" y="24515"/>
                </a:lnTo>
                <a:lnTo>
                  <a:pt x="131835" y="6414"/>
                </a:lnTo>
                <a:lnTo>
                  <a:pt x="179577" y="0"/>
                </a:lnTo>
                <a:lnTo>
                  <a:pt x="897889" y="0"/>
                </a:lnTo>
                <a:lnTo>
                  <a:pt x="945632" y="6414"/>
                </a:lnTo>
                <a:lnTo>
                  <a:pt x="988530" y="24515"/>
                </a:lnTo>
                <a:lnTo>
                  <a:pt x="1024874" y="52593"/>
                </a:lnTo>
                <a:lnTo>
                  <a:pt x="1052952" y="88937"/>
                </a:lnTo>
                <a:lnTo>
                  <a:pt x="1071053" y="131835"/>
                </a:lnTo>
                <a:lnTo>
                  <a:pt x="1077467" y="179577"/>
                </a:lnTo>
                <a:lnTo>
                  <a:pt x="1077467" y="2662681"/>
                </a:lnTo>
                <a:lnTo>
                  <a:pt x="1071053" y="2710419"/>
                </a:lnTo>
                <a:lnTo>
                  <a:pt x="1052952" y="2753316"/>
                </a:lnTo>
                <a:lnTo>
                  <a:pt x="1024874" y="2789661"/>
                </a:lnTo>
                <a:lnTo>
                  <a:pt x="988530" y="2817741"/>
                </a:lnTo>
                <a:lnTo>
                  <a:pt x="945632" y="2835845"/>
                </a:lnTo>
                <a:lnTo>
                  <a:pt x="897889" y="2842260"/>
                </a:lnTo>
                <a:lnTo>
                  <a:pt x="179577" y="2842260"/>
                </a:lnTo>
                <a:lnTo>
                  <a:pt x="131835" y="2835845"/>
                </a:lnTo>
                <a:lnTo>
                  <a:pt x="88937" y="2817741"/>
                </a:lnTo>
                <a:lnTo>
                  <a:pt x="52593" y="2789661"/>
                </a:lnTo>
                <a:lnTo>
                  <a:pt x="24515" y="2753316"/>
                </a:lnTo>
                <a:lnTo>
                  <a:pt x="6414" y="2710419"/>
                </a:lnTo>
                <a:lnTo>
                  <a:pt x="0" y="2662681"/>
                </a:lnTo>
                <a:lnTo>
                  <a:pt x="0" y="179577"/>
                </a:lnTo>
                <a:close/>
              </a:path>
            </a:pathLst>
          </a:custGeom>
          <a:ln w="15240">
            <a:solidFill>
              <a:srgbClr val="D24717"/>
            </a:solidFill>
          </a:ln>
        </p:spPr>
        <p:txBody>
          <a:bodyPr wrap="square" lIns="0" tIns="0" rIns="0" bIns="0" rtlCol="0"/>
          <a:lstStyle/>
          <a:p>
            <a:endParaRPr/>
          </a:p>
        </p:txBody>
      </p:sp>
      <p:sp>
        <p:nvSpPr>
          <p:cNvPr id="3" name="object 3"/>
          <p:cNvSpPr txBox="1"/>
          <p:nvPr/>
        </p:nvSpPr>
        <p:spPr>
          <a:xfrm>
            <a:off x="7828279" y="3471799"/>
            <a:ext cx="556260" cy="228909"/>
          </a:xfrm>
          <a:prstGeom prst="rect">
            <a:avLst/>
          </a:prstGeom>
        </p:spPr>
        <p:txBody>
          <a:bodyPr vert="horz" wrap="square" lIns="0" tIns="13335" rIns="0" bIns="0" rtlCol="0">
            <a:spAutoFit/>
          </a:bodyPr>
          <a:lstStyle/>
          <a:p>
            <a:pPr marL="12700">
              <a:spcBef>
                <a:spcPts val="105"/>
              </a:spcBef>
            </a:pPr>
            <a:r>
              <a:rPr sz="1400" b="1" dirty="0">
                <a:latin typeface="Calibri"/>
                <a:cs typeface="Calibri"/>
              </a:rPr>
              <a:t>Block</a:t>
            </a:r>
            <a:r>
              <a:rPr sz="1400" b="1" spc="-75" dirty="0">
                <a:latin typeface="Calibri"/>
                <a:cs typeface="Calibri"/>
              </a:rPr>
              <a:t> </a:t>
            </a:r>
            <a:r>
              <a:rPr sz="1400" b="1" dirty="0">
                <a:latin typeface="Calibri"/>
                <a:cs typeface="Calibri"/>
              </a:rPr>
              <a:t>4</a:t>
            </a:r>
            <a:endParaRPr sz="1400">
              <a:latin typeface="Calibri"/>
              <a:cs typeface="Calibri"/>
            </a:endParaRPr>
          </a:p>
        </p:txBody>
      </p:sp>
      <p:sp>
        <p:nvSpPr>
          <p:cNvPr id="4" name="object 4"/>
          <p:cNvSpPr txBox="1"/>
          <p:nvPr/>
        </p:nvSpPr>
        <p:spPr>
          <a:xfrm>
            <a:off x="7739888" y="3826891"/>
            <a:ext cx="732790" cy="299720"/>
          </a:xfrm>
          <a:prstGeom prst="rect">
            <a:avLst/>
          </a:prstGeom>
        </p:spPr>
        <p:txBody>
          <a:bodyPr vert="horz" wrap="square" lIns="0" tIns="12700" rIns="0" bIns="0" rtlCol="0">
            <a:spAutoFit/>
          </a:bodyPr>
          <a:lstStyle/>
          <a:p>
            <a:pPr marL="12700">
              <a:spcBef>
                <a:spcPts val="100"/>
              </a:spcBef>
            </a:pPr>
            <a:r>
              <a:rPr sz="900" dirty="0">
                <a:latin typeface="Calibri"/>
                <a:cs typeface="Calibri"/>
              </a:rPr>
              <a:t>Pr</a:t>
            </a:r>
            <a:r>
              <a:rPr sz="900" spc="5" dirty="0">
                <a:latin typeface="Calibri"/>
                <a:cs typeface="Calibri"/>
              </a:rPr>
              <a:t>o</a:t>
            </a:r>
            <a:r>
              <a:rPr sz="900" dirty="0">
                <a:latin typeface="Calibri"/>
                <a:cs typeface="Calibri"/>
              </a:rPr>
              <a:t>of-</a:t>
            </a:r>
            <a:r>
              <a:rPr sz="900" spc="5" dirty="0">
                <a:latin typeface="Calibri"/>
                <a:cs typeface="Calibri"/>
              </a:rPr>
              <a:t>o</a:t>
            </a:r>
            <a:r>
              <a:rPr sz="900" dirty="0">
                <a:latin typeface="Calibri"/>
                <a:cs typeface="Calibri"/>
              </a:rPr>
              <a:t>f-Wor</a:t>
            </a:r>
            <a:r>
              <a:rPr sz="900" spc="-5" dirty="0">
                <a:latin typeface="Calibri"/>
                <a:cs typeface="Calibri"/>
              </a:rPr>
              <a:t>k</a:t>
            </a:r>
            <a:r>
              <a:rPr sz="900" dirty="0">
                <a:latin typeface="Calibri"/>
                <a:cs typeface="Calibri"/>
              </a:rPr>
              <a:t>:</a:t>
            </a:r>
            <a:endParaRPr sz="900">
              <a:latin typeface="Calibri"/>
              <a:cs typeface="Calibri"/>
            </a:endParaRPr>
          </a:p>
          <a:p>
            <a:pPr marL="41275"/>
            <a:r>
              <a:rPr sz="900" i="1" spc="-10" dirty="0">
                <a:latin typeface="Calibri"/>
                <a:cs typeface="Calibri"/>
              </a:rPr>
              <a:t>000000r9d8fjj</a:t>
            </a:r>
            <a:endParaRPr sz="900">
              <a:latin typeface="Calibri"/>
              <a:cs typeface="Calibri"/>
            </a:endParaRPr>
          </a:p>
        </p:txBody>
      </p:sp>
      <p:sp>
        <p:nvSpPr>
          <p:cNvPr id="5" name="object 5"/>
          <p:cNvSpPr txBox="1"/>
          <p:nvPr/>
        </p:nvSpPr>
        <p:spPr>
          <a:xfrm>
            <a:off x="7721600" y="4238370"/>
            <a:ext cx="770890" cy="299720"/>
          </a:xfrm>
          <a:prstGeom prst="rect">
            <a:avLst/>
          </a:prstGeom>
        </p:spPr>
        <p:txBody>
          <a:bodyPr vert="horz" wrap="square" lIns="0" tIns="12700" rIns="0" bIns="0" rtlCol="0">
            <a:spAutoFit/>
          </a:bodyPr>
          <a:lstStyle/>
          <a:p>
            <a:pPr marL="12700" marR="5080" indent="20955">
              <a:spcBef>
                <a:spcPts val="100"/>
              </a:spcBef>
            </a:pPr>
            <a:r>
              <a:rPr sz="900" spc="-5" dirty="0">
                <a:latin typeface="Calibri"/>
                <a:cs typeface="Calibri"/>
              </a:rPr>
              <a:t>Previous block: </a:t>
            </a:r>
            <a:r>
              <a:rPr sz="900" spc="-190" dirty="0">
                <a:latin typeface="Calibri"/>
                <a:cs typeface="Calibri"/>
              </a:rPr>
              <a:t> </a:t>
            </a:r>
            <a:r>
              <a:rPr sz="900" dirty="0">
                <a:latin typeface="Calibri"/>
                <a:cs typeface="Calibri"/>
              </a:rPr>
              <a:t>000000</a:t>
            </a:r>
            <a:r>
              <a:rPr sz="900" spc="-15" dirty="0">
                <a:latin typeface="Calibri"/>
                <a:cs typeface="Calibri"/>
              </a:rPr>
              <a:t>9</a:t>
            </a:r>
            <a:r>
              <a:rPr sz="900" dirty="0">
                <a:latin typeface="Calibri"/>
                <a:cs typeface="Calibri"/>
              </a:rPr>
              <a:t>0</a:t>
            </a:r>
            <a:r>
              <a:rPr sz="900" spc="-5" dirty="0">
                <a:latin typeface="Calibri"/>
                <a:cs typeface="Calibri"/>
              </a:rPr>
              <a:t>b41bx</a:t>
            </a:r>
            <a:endParaRPr sz="900">
              <a:latin typeface="Calibri"/>
              <a:cs typeface="Calibri"/>
            </a:endParaRPr>
          </a:p>
        </p:txBody>
      </p:sp>
      <p:sp>
        <p:nvSpPr>
          <p:cNvPr id="6" name="object 6"/>
          <p:cNvSpPr/>
          <p:nvPr/>
        </p:nvSpPr>
        <p:spPr>
          <a:xfrm>
            <a:off x="6271260" y="3285745"/>
            <a:ext cx="1077595" cy="2868295"/>
          </a:xfrm>
          <a:custGeom>
            <a:avLst/>
            <a:gdLst/>
            <a:ahLst/>
            <a:cxnLst/>
            <a:rect l="l" t="t" r="r" b="b"/>
            <a:pathLst>
              <a:path w="1077595" h="2868295">
                <a:moveTo>
                  <a:pt x="0" y="179577"/>
                </a:moveTo>
                <a:lnTo>
                  <a:pt x="6414" y="131835"/>
                </a:lnTo>
                <a:lnTo>
                  <a:pt x="24515" y="88937"/>
                </a:lnTo>
                <a:lnTo>
                  <a:pt x="52593" y="52593"/>
                </a:lnTo>
                <a:lnTo>
                  <a:pt x="88937" y="24515"/>
                </a:lnTo>
                <a:lnTo>
                  <a:pt x="131835" y="6414"/>
                </a:lnTo>
                <a:lnTo>
                  <a:pt x="179577" y="0"/>
                </a:lnTo>
                <a:lnTo>
                  <a:pt x="897889" y="0"/>
                </a:lnTo>
                <a:lnTo>
                  <a:pt x="945632" y="6414"/>
                </a:lnTo>
                <a:lnTo>
                  <a:pt x="988530" y="24515"/>
                </a:lnTo>
                <a:lnTo>
                  <a:pt x="1024874" y="52593"/>
                </a:lnTo>
                <a:lnTo>
                  <a:pt x="1052952" y="88937"/>
                </a:lnTo>
                <a:lnTo>
                  <a:pt x="1071053" y="131835"/>
                </a:lnTo>
                <a:lnTo>
                  <a:pt x="1077467" y="179577"/>
                </a:lnTo>
                <a:lnTo>
                  <a:pt x="1077467" y="2688590"/>
                </a:lnTo>
                <a:lnTo>
                  <a:pt x="1071053" y="2736327"/>
                </a:lnTo>
                <a:lnTo>
                  <a:pt x="1052952" y="2779224"/>
                </a:lnTo>
                <a:lnTo>
                  <a:pt x="1024874" y="2815569"/>
                </a:lnTo>
                <a:lnTo>
                  <a:pt x="988530" y="2843649"/>
                </a:lnTo>
                <a:lnTo>
                  <a:pt x="945632" y="2861753"/>
                </a:lnTo>
                <a:lnTo>
                  <a:pt x="897889" y="2868167"/>
                </a:lnTo>
                <a:lnTo>
                  <a:pt x="179577" y="2868167"/>
                </a:lnTo>
                <a:lnTo>
                  <a:pt x="131835" y="2861753"/>
                </a:lnTo>
                <a:lnTo>
                  <a:pt x="88937" y="2843649"/>
                </a:lnTo>
                <a:lnTo>
                  <a:pt x="52593" y="2815569"/>
                </a:lnTo>
                <a:lnTo>
                  <a:pt x="24515" y="2779224"/>
                </a:lnTo>
                <a:lnTo>
                  <a:pt x="6414" y="2736327"/>
                </a:lnTo>
                <a:lnTo>
                  <a:pt x="0" y="2688590"/>
                </a:lnTo>
                <a:lnTo>
                  <a:pt x="0" y="179577"/>
                </a:lnTo>
                <a:close/>
              </a:path>
            </a:pathLst>
          </a:custGeom>
          <a:ln w="15240">
            <a:solidFill>
              <a:srgbClr val="000000"/>
            </a:solidFill>
          </a:ln>
        </p:spPr>
        <p:txBody>
          <a:bodyPr wrap="square" lIns="0" tIns="0" rIns="0" bIns="0" rtlCol="0"/>
          <a:lstStyle/>
          <a:p>
            <a:endParaRPr/>
          </a:p>
        </p:txBody>
      </p:sp>
      <p:sp>
        <p:nvSpPr>
          <p:cNvPr id="7" name="object 7"/>
          <p:cNvSpPr txBox="1"/>
          <p:nvPr/>
        </p:nvSpPr>
        <p:spPr>
          <a:xfrm>
            <a:off x="6532245" y="3553206"/>
            <a:ext cx="556260" cy="228909"/>
          </a:xfrm>
          <a:prstGeom prst="rect">
            <a:avLst/>
          </a:prstGeom>
        </p:spPr>
        <p:txBody>
          <a:bodyPr vert="horz" wrap="square" lIns="0" tIns="13335" rIns="0" bIns="0" rtlCol="0">
            <a:spAutoFit/>
          </a:bodyPr>
          <a:lstStyle/>
          <a:p>
            <a:pPr marL="12700">
              <a:spcBef>
                <a:spcPts val="105"/>
              </a:spcBef>
            </a:pPr>
            <a:r>
              <a:rPr sz="1400" b="1" dirty="0">
                <a:latin typeface="Calibri"/>
                <a:cs typeface="Calibri"/>
              </a:rPr>
              <a:t>Block</a:t>
            </a:r>
            <a:r>
              <a:rPr sz="1400" b="1" spc="-75" dirty="0">
                <a:latin typeface="Calibri"/>
                <a:cs typeface="Calibri"/>
              </a:rPr>
              <a:t> </a:t>
            </a:r>
            <a:r>
              <a:rPr sz="1400" b="1" dirty="0">
                <a:latin typeface="Calibri"/>
                <a:cs typeface="Calibri"/>
              </a:rPr>
              <a:t>3</a:t>
            </a:r>
            <a:endParaRPr sz="1400">
              <a:latin typeface="Calibri"/>
              <a:cs typeface="Calibri"/>
            </a:endParaRPr>
          </a:p>
        </p:txBody>
      </p:sp>
      <p:sp>
        <p:nvSpPr>
          <p:cNvPr id="8" name="object 8"/>
          <p:cNvSpPr txBox="1"/>
          <p:nvPr/>
        </p:nvSpPr>
        <p:spPr>
          <a:xfrm>
            <a:off x="6425565" y="3908297"/>
            <a:ext cx="770890" cy="299720"/>
          </a:xfrm>
          <a:prstGeom prst="rect">
            <a:avLst/>
          </a:prstGeom>
        </p:spPr>
        <p:txBody>
          <a:bodyPr vert="horz" wrap="square" lIns="0" tIns="12700" rIns="0" bIns="0" rtlCol="0">
            <a:spAutoFit/>
          </a:bodyPr>
          <a:lstStyle/>
          <a:p>
            <a:pPr marL="12700" marR="5080" indent="17780">
              <a:spcBef>
                <a:spcPts val="100"/>
              </a:spcBef>
            </a:pPr>
            <a:r>
              <a:rPr sz="900" dirty="0">
                <a:latin typeface="Calibri"/>
                <a:cs typeface="Calibri"/>
              </a:rPr>
              <a:t>Proof-of-Work: </a:t>
            </a:r>
            <a:r>
              <a:rPr sz="900" spc="-190" dirty="0">
                <a:latin typeface="Calibri"/>
                <a:cs typeface="Calibri"/>
              </a:rPr>
              <a:t> </a:t>
            </a:r>
            <a:r>
              <a:rPr sz="900" dirty="0">
                <a:latin typeface="Calibri"/>
                <a:cs typeface="Calibri"/>
              </a:rPr>
              <a:t>000000</a:t>
            </a:r>
            <a:r>
              <a:rPr sz="900" spc="-15" dirty="0">
                <a:latin typeface="Calibri"/>
                <a:cs typeface="Calibri"/>
              </a:rPr>
              <a:t>9</a:t>
            </a:r>
            <a:r>
              <a:rPr sz="900" dirty="0">
                <a:latin typeface="Calibri"/>
                <a:cs typeface="Calibri"/>
              </a:rPr>
              <a:t>0</a:t>
            </a:r>
            <a:r>
              <a:rPr sz="900" spc="-5" dirty="0">
                <a:latin typeface="Calibri"/>
                <a:cs typeface="Calibri"/>
              </a:rPr>
              <a:t>b41bx</a:t>
            </a:r>
            <a:endParaRPr sz="900">
              <a:latin typeface="Calibri"/>
              <a:cs typeface="Calibri"/>
            </a:endParaRPr>
          </a:p>
        </p:txBody>
      </p:sp>
      <p:grpSp>
        <p:nvGrpSpPr>
          <p:cNvPr id="9" name="object 9"/>
          <p:cNvGrpSpPr/>
          <p:nvPr/>
        </p:nvGrpSpPr>
        <p:grpSpPr>
          <a:xfrm>
            <a:off x="6313678" y="4027932"/>
            <a:ext cx="1379220" cy="958850"/>
            <a:chOff x="4789678" y="4027932"/>
            <a:chExt cx="1379220" cy="958850"/>
          </a:xfrm>
        </p:grpSpPr>
        <p:sp>
          <p:nvSpPr>
            <p:cNvPr id="10" name="object 10"/>
            <p:cNvSpPr/>
            <p:nvPr/>
          </p:nvSpPr>
          <p:spPr>
            <a:xfrm>
              <a:off x="5707380" y="4027932"/>
              <a:ext cx="461645" cy="404495"/>
            </a:xfrm>
            <a:custGeom>
              <a:avLst/>
              <a:gdLst/>
              <a:ahLst/>
              <a:cxnLst/>
              <a:rect l="l" t="t" r="r" b="b"/>
              <a:pathLst>
                <a:path w="461645" h="404495">
                  <a:moveTo>
                    <a:pt x="61634" y="45311"/>
                  </a:moveTo>
                  <a:lnTo>
                    <a:pt x="53236" y="54945"/>
                  </a:lnTo>
                  <a:lnTo>
                    <a:pt x="453009" y="403987"/>
                  </a:lnTo>
                  <a:lnTo>
                    <a:pt x="461391" y="394462"/>
                  </a:lnTo>
                  <a:lnTo>
                    <a:pt x="61634" y="45311"/>
                  </a:lnTo>
                  <a:close/>
                </a:path>
                <a:path w="461645" h="404495">
                  <a:moveTo>
                    <a:pt x="0" y="0"/>
                  </a:moveTo>
                  <a:lnTo>
                    <a:pt x="32385" y="78867"/>
                  </a:lnTo>
                  <a:lnTo>
                    <a:pt x="53236" y="54945"/>
                  </a:lnTo>
                  <a:lnTo>
                    <a:pt x="43687" y="46609"/>
                  </a:lnTo>
                  <a:lnTo>
                    <a:pt x="52070" y="36957"/>
                  </a:lnTo>
                  <a:lnTo>
                    <a:pt x="68917" y="36957"/>
                  </a:lnTo>
                  <a:lnTo>
                    <a:pt x="82423" y="21463"/>
                  </a:lnTo>
                  <a:lnTo>
                    <a:pt x="0" y="0"/>
                  </a:lnTo>
                  <a:close/>
                </a:path>
                <a:path w="461645" h="404495">
                  <a:moveTo>
                    <a:pt x="52070" y="36957"/>
                  </a:moveTo>
                  <a:lnTo>
                    <a:pt x="43687" y="46609"/>
                  </a:lnTo>
                  <a:lnTo>
                    <a:pt x="53236" y="54945"/>
                  </a:lnTo>
                  <a:lnTo>
                    <a:pt x="61634" y="45311"/>
                  </a:lnTo>
                  <a:lnTo>
                    <a:pt x="52070" y="36957"/>
                  </a:lnTo>
                  <a:close/>
                </a:path>
                <a:path w="461645" h="404495">
                  <a:moveTo>
                    <a:pt x="68917" y="36957"/>
                  </a:moveTo>
                  <a:lnTo>
                    <a:pt x="52070" y="36957"/>
                  </a:lnTo>
                  <a:lnTo>
                    <a:pt x="61634" y="45311"/>
                  </a:lnTo>
                  <a:lnTo>
                    <a:pt x="68917" y="36957"/>
                  </a:lnTo>
                  <a:close/>
                </a:path>
              </a:pathLst>
            </a:custGeom>
            <a:solidFill>
              <a:srgbClr val="D24717"/>
            </a:solidFill>
          </p:spPr>
          <p:txBody>
            <a:bodyPr wrap="square" lIns="0" tIns="0" rIns="0" bIns="0" rtlCol="0"/>
            <a:lstStyle/>
            <a:p>
              <a:endParaRPr/>
            </a:p>
          </p:txBody>
        </p:sp>
        <p:pic>
          <p:nvPicPr>
            <p:cNvPr id="11" name="object 11"/>
            <p:cNvPicPr/>
            <p:nvPr/>
          </p:nvPicPr>
          <p:blipFill>
            <a:blip r:embed="rId2" cstate="print"/>
            <a:stretch>
              <a:fillRect/>
            </a:stretch>
          </p:blipFill>
          <p:spPr>
            <a:xfrm>
              <a:off x="4796028" y="4600956"/>
              <a:ext cx="978408" cy="379475"/>
            </a:xfrm>
            <a:prstGeom prst="rect">
              <a:avLst/>
            </a:prstGeom>
          </p:spPr>
        </p:pic>
        <p:sp>
          <p:nvSpPr>
            <p:cNvPr id="12" name="object 12"/>
            <p:cNvSpPr/>
            <p:nvPr/>
          </p:nvSpPr>
          <p:spPr>
            <a:xfrm>
              <a:off x="4796028" y="4600956"/>
              <a:ext cx="978535" cy="379730"/>
            </a:xfrm>
            <a:custGeom>
              <a:avLst/>
              <a:gdLst/>
              <a:ahLst/>
              <a:cxnLst/>
              <a:rect l="l" t="t" r="r" b="b"/>
              <a:pathLst>
                <a:path w="978535" h="379729">
                  <a:moveTo>
                    <a:pt x="0" y="63246"/>
                  </a:moveTo>
                  <a:lnTo>
                    <a:pt x="4970" y="38629"/>
                  </a:lnTo>
                  <a:lnTo>
                    <a:pt x="18526" y="18526"/>
                  </a:lnTo>
                  <a:lnTo>
                    <a:pt x="38629" y="4970"/>
                  </a:lnTo>
                  <a:lnTo>
                    <a:pt x="63246" y="0"/>
                  </a:lnTo>
                  <a:lnTo>
                    <a:pt x="915162" y="0"/>
                  </a:lnTo>
                  <a:lnTo>
                    <a:pt x="939778" y="4970"/>
                  </a:lnTo>
                  <a:lnTo>
                    <a:pt x="959881" y="18526"/>
                  </a:lnTo>
                  <a:lnTo>
                    <a:pt x="973437" y="38629"/>
                  </a:lnTo>
                  <a:lnTo>
                    <a:pt x="978408" y="63246"/>
                  </a:lnTo>
                  <a:lnTo>
                    <a:pt x="978408" y="316230"/>
                  </a:lnTo>
                  <a:lnTo>
                    <a:pt x="973437" y="340846"/>
                  </a:lnTo>
                  <a:lnTo>
                    <a:pt x="959881" y="360949"/>
                  </a:lnTo>
                  <a:lnTo>
                    <a:pt x="939778" y="374505"/>
                  </a:lnTo>
                  <a:lnTo>
                    <a:pt x="915162" y="379476"/>
                  </a:lnTo>
                  <a:lnTo>
                    <a:pt x="63246" y="379476"/>
                  </a:lnTo>
                  <a:lnTo>
                    <a:pt x="38629" y="374505"/>
                  </a:lnTo>
                  <a:lnTo>
                    <a:pt x="18526" y="360949"/>
                  </a:lnTo>
                  <a:lnTo>
                    <a:pt x="4970" y="340846"/>
                  </a:lnTo>
                  <a:lnTo>
                    <a:pt x="0" y="316230"/>
                  </a:lnTo>
                  <a:lnTo>
                    <a:pt x="0" y="63246"/>
                  </a:lnTo>
                  <a:close/>
                </a:path>
              </a:pathLst>
            </a:custGeom>
            <a:ln w="12192">
              <a:solidFill>
                <a:srgbClr val="D24717"/>
              </a:solidFill>
            </a:ln>
          </p:spPr>
          <p:txBody>
            <a:bodyPr wrap="square" lIns="0" tIns="0" rIns="0" bIns="0" rtlCol="0"/>
            <a:lstStyle/>
            <a:p>
              <a:endParaRPr/>
            </a:p>
          </p:txBody>
        </p:sp>
      </p:grpSp>
      <p:sp>
        <p:nvSpPr>
          <p:cNvPr id="13" name="object 13"/>
          <p:cNvSpPr txBox="1"/>
          <p:nvPr/>
        </p:nvSpPr>
        <p:spPr>
          <a:xfrm>
            <a:off x="6451472" y="4319778"/>
            <a:ext cx="718820" cy="614680"/>
          </a:xfrm>
          <a:prstGeom prst="rect">
            <a:avLst/>
          </a:prstGeom>
        </p:spPr>
        <p:txBody>
          <a:bodyPr vert="horz" wrap="square" lIns="0" tIns="12700" rIns="0" bIns="0" rtlCol="0">
            <a:spAutoFit/>
          </a:bodyPr>
          <a:lstStyle/>
          <a:p>
            <a:pPr algn="ctr">
              <a:spcBef>
                <a:spcPts val="100"/>
              </a:spcBef>
            </a:pPr>
            <a:r>
              <a:rPr sz="900" dirty="0">
                <a:latin typeface="Calibri"/>
                <a:cs typeface="Calibri"/>
              </a:rPr>
              <a:t>Pr</a:t>
            </a:r>
            <a:r>
              <a:rPr sz="900" spc="-5" dirty="0">
                <a:latin typeface="Calibri"/>
                <a:cs typeface="Calibri"/>
              </a:rPr>
              <a:t>e</a:t>
            </a:r>
            <a:r>
              <a:rPr sz="900" dirty="0">
                <a:latin typeface="Calibri"/>
                <a:cs typeface="Calibri"/>
              </a:rPr>
              <a:t>vio</a:t>
            </a:r>
            <a:r>
              <a:rPr sz="900" spc="-5" dirty="0">
                <a:latin typeface="Calibri"/>
                <a:cs typeface="Calibri"/>
              </a:rPr>
              <a:t>u</a:t>
            </a:r>
            <a:r>
              <a:rPr sz="900" dirty="0">
                <a:latin typeface="Calibri"/>
                <a:cs typeface="Calibri"/>
              </a:rPr>
              <a:t>s</a:t>
            </a:r>
            <a:r>
              <a:rPr sz="900" spc="5" dirty="0">
                <a:latin typeface="Calibri"/>
                <a:cs typeface="Calibri"/>
              </a:rPr>
              <a:t> </a:t>
            </a:r>
            <a:r>
              <a:rPr sz="900" dirty="0">
                <a:latin typeface="Calibri"/>
                <a:cs typeface="Calibri"/>
              </a:rPr>
              <a:t>P</a:t>
            </a:r>
            <a:r>
              <a:rPr sz="900" spc="5" dirty="0">
                <a:latin typeface="Calibri"/>
                <a:cs typeface="Calibri"/>
              </a:rPr>
              <a:t>O</a:t>
            </a:r>
            <a:r>
              <a:rPr sz="900" dirty="0">
                <a:latin typeface="Calibri"/>
                <a:cs typeface="Calibri"/>
              </a:rPr>
              <a:t>W:</a:t>
            </a:r>
            <a:endParaRPr sz="900">
              <a:latin typeface="Calibri"/>
              <a:cs typeface="Calibri"/>
            </a:endParaRPr>
          </a:p>
          <a:p>
            <a:pPr algn="ctr">
              <a:lnSpc>
                <a:spcPct val="100000"/>
              </a:lnSpc>
            </a:pPr>
            <a:r>
              <a:rPr sz="900" spc="-5" dirty="0">
                <a:latin typeface="Calibri"/>
                <a:cs typeface="Calibri"/>
              </a:rPr>
              <a:t>000000948fixf</a:t>
            </a:r>
            <a:endParaRPr sz="900">
              <a:latin typeface="Calibri"/>
              <a:cs typeface="Calibri"/>
            </a:endParaRPr>
          </a:p>
          <a:p>
            <a:pPr marL="155575" marR="147320" indent="-635" algn="ctr">
              <a:spcBef>
                <a:spcPts val="315"/>
              </a:spcBef>
            </a:pPr>
            <a:r>
              <a:rPr sz="900" spc="-5" dirty="0">
                <a:latin typeface="Calibri"/>
                <a:cs typeface="Calibri"/>
              </a:rPr>
              <a:t>C</a:t>
            </a:r>
            <a:r>
              <a:rPr sz="900" spc="5" dirty="0">
                <a:latin typeface="Calibri"/>
                <a:cs typeface="Calibri"/>
              </a:rPr>
              <a:t>o</a:t>
            </a:r>
            <a:r>
              <a:rPr sz="900" spc="-5" dirty="0">
                <a:latin typeface="Calibri"/>
                <a:cs typeface="Calibri"/>
              </a:rPr>
              <a:t>n</a:t>
            </a:r>
            <a:r>
              <a:rPr sz="900" dirty="0">
                <a:latin typeface="Calibri"/>
                <a:cs typeface="Calibri"/>
              </a:rPr>
              <a:t>t</a:t>
            </a:r>
            <a:r>
              <a:rPr sz="900" spc="-5" dirty="0">
                <a:latin typeface="Calibri"/>
                <a:cs typeface="Calibri"/>
              </a:rPr>
              <a:t>r</a:t>
            </a:r>
            <a:r>
              <a:rPr sz="900" dirty="0">
                <a:latin typeface="Calibri"/>
                <a:cs typeface="Calibri"/>
              </a:rPr>
              <a:t>act  </a:t>
            </a:r>
            <a:r>
              <a:rPr sz="900" spc="-5" dirty="0">
                <a:latin typeface="Calibri"/>
                <a:cs typeface="Calibri"/>
              </a:rPr>
              <a:t>102890</a:t>
            </a:r>
            <a:r>
              <a:rPr sz="900" dirty="0">
                <a:latin typeface="Calibri"/>
                <a:cs typeface="Calibri"/>
              </a:rPr>
              <a:t>h</a:t>
            </a:r>
            <a:endParaRPr sz="900">
              <a:latin typeface="Calibri"/>
              <a:cs typeface="Calibri"/>
            </a:endParaRPr>
          </a:p>
        </p:txBody>
      </p:sp>
      <p:grpSp>
        <p:nvGrpSpPr>
          <p:cNvPr id="14" name="object 14"/>
          <p:cNvGrpSpPr/>
          <p:nvPr/>
        </p:nvGrpSpPr>
        <p:grpSpPr>
          <a:xfrm>
            <a:off x="6313679" y="5004561"/>
            <a:ext cx="991235" cy="393700"/>
            <a:chOff x="4789678" y="5004561"/>
            <a:chExt cx="991235" cy="393700"/>
          </a:xfrm>
        </p:grpSpPr>
        <p:pic>
          <p:nvPicPr>
            <p:cNvPr id="15" name="object 15"/>
            <p:cNvPicPr/>
            <p:nvPr/>
          </p:nvPicPr>
          <p:blipFill>
            <a:blip r:embed="rId3" cstate="print"/>
            <a:stretch>
              <a:fillRect/>
            </a:stretch>
          </p:blipFill>
          <p:spPr>
            <a:xfrm>
              <a:off x="4796028" y="5010911"/>
              <a:ext cx="978408" cy="381000"/>
            </a:xfrm>
            <a:prstGeom prst="rect">
              <a:avLst/>
            </a:prstGeom>
          </p:spPr>
        </p:pic>
        <p:sp>
          <p:nvSpPr>
            <p:cNvPr id="16" name="object 16"/>
            <p:cNvSpPr/>
            <p:nvPr/>
          </p:nvSpPr>
          <p:spPr>
            <a:xfrm>
              <a:off x="4796028" y="5010911"/>
              <a:ext cx="978535" cy="381000"/>
            </a:xfrm>
            <a:custGeom>
              <a:avLst/>
              <a:gdLst/>
              <a:ahLst/>
              <a:cxnLst/>
              <a:rect l="l" t="t" r="r" b="b"/>
              <a:pathLst>
                <a:path w="978535" h="381000">
                  <a:moveTo>
                    <a:pt x="0" y="63500"/>
                  </a:moveTo>
                  <a:lnTo>
                    <a:pt x="4992" y="38790"/>
                  </a:lnTo>
                  <a:lnTo>
                    <a:pt x="18605" y="18605"/>
                  </a:lnTo>
                  <a:lnTo>
                    <a:pt x="38790" y="4992"/>
                  </a:lnTo>
                  <a:lnTo>
                    <a:pt x="63500" y="0"/>
                  </a:lnTo>
                  <a:lnTo>
                    <a:pt x="914908" y="0"/>
                  </a:lnTo>
                  <a:lnTo>
                    <a:pt x="939617" y="4992"/>
                  </a:lnTo>
                  <a:lnTo>
                    <a:pt x="959802" y="18605"/>
                  </a:lnTo>
                  <a:lnTo>
                    <a:pt x="973415" y="38790"/>
                  </a:lnTo>
                  <a:lnTo>
                    <a:pt x="978408" y="63500"/>
                  </a:lnTo>
                  <a:lnTo>
                    <a:pt x="978408" y="317500"/>
                  </a:lnTo>
                  <a:lnTo>
                    <a:pt x="973415" y="342209"/>
                  </a:lnTo>
                  <a:lnTo>
                    <a:pt x="959802" y="362394"/>
                  </a:lnTo>
                  <a:lnTo>
                    <a:pt x="939617" y="376007"/>
                  </a:lnTo>
                  <a:lnTo>
                    <a:pt x="914908" y="381000"/>
                  </a:lnTo>
                  <a:lnTo>
                    <a:pt x="63500" y="381000"/>
                  </a:lnTo>
                  <a:lnTo>
                    <a:pt x="38790" y="376007"/>
                  </a:lnTo>
                  <a:lnTo>
                    <a:pt x="18605" y="362394"/>
                  </a:lnTo>
                  <a:lnTo>
                    <a:pt x="4992" y="342209"/>
                  </a:lnTo>
                  <a:lnTo>
                    <a:pt x="0" y="317500"/>
                  </a:lnTo>
                  <a:lnTo>
                    <a:pt x="0" y="63500"/>
                  </a:lnTo>
                  <a:close/>
                </a:path>
              </a:pathLst>
            </a:custGeom>
            <a:ln w="12192">
              <a:solidFill>
                <a:srgbClr val="A18E6A"/>
              </a:solidFill>
            </a:ln>
          </p:spPr>
          <p:txBody>
            <a:bodyPr wrap="square" lIns="0" tIns="0" rIns="0" bIns="0" rtlCol="0"/>
            <a:lstStyle/>
            <a:p>
              <a:endParaRPr/>
            </a:p>
          </p:txBody>
        </p:sp>
      </p:grpSp>
      <p:sp>
        <p:nvSpPr>
          <p:cNvPr id="17" name="object 17"/>
          <p:cNvSpPr txBox="1"/>
          <p:nvPr/>
        </p:nvSpPr>
        <p:spPr>
          <a:xfrm>
            <a:off x="6526149" y="5045202"/>
            <a:ext cx="568325" cy="299720"/>
          </a:xfrm>
          <a:prstGeom prst="rect">
            <a:avLst/>
          </a:prstGeom>
        </p:spPr>
        <p:txBody>
          <a:bodyPr vert="horz" wrap="square" lIns="0" tIns="12700" rIns="0" bIns="0" rtlCol="0">
            <a:spAutoFit/>
          </a:bodyPr>
          <a:lstStyle/>
          <a:p>
            <a:pPr marL="71755" marR="5080" indent="-59690">
              <a:spcBef>
                <a:spcPts val="100"/>
              </a:spcBef>
            </a:pPr>
            <a:r>
              <a:rPr sz="900" dirty="0">
                <a:latin typeface="Calibri"/>
                <a:cs typeface="Calibri"/>
              </a:rPr>
              <a:t>Tra</a:t>
            </a:r>
            <a:r>
              <a:rPr sz="900" spc="-10" dirty="0">
                <a:latin typeface="Calibri"/>
                <a:cs typeface="Calibri"/>
              </a:rPr>
              <a:t>n</a:t>
            </a:r>
            <a:r>
              <a:rPr sz="900" spc="-5" dirty="0">
                <a:latin typeface="Calibri"/>
                <a:cs typeface="Calibri"/>
              </a:rPr>
              <a:t>s</a:t>
            </a:r>
            <a:r>
              <a:rPr sz="900" dirty="0">
                <a:latin typeface="Calibri"/>
                <a:cs typeface="Calibri"/>
              </a:rPr>
              <a:t>act</a:t>
            </a:r>
            <a:r>
              <a:rPr sz="900" spc="-5" dirty="0">
                <a:latin typeface="Calibri"/>
                <a:cs typeface="Calibri"/>
              </a:rPr>
              <a:t>i</a:t>
            </a:r>
            <a:r>
              <a:rPr sz="900" dirty="0">
                <a:latin typeface="Calibri"/>
                <a:cs typeface="Calibri"/>
              </a:rPr>
              <a:t>on  </a:t>
            </a:r>
            <a:r>
              <a:rPr sz="900" spc="-5" dirty="0">
                <a:latin typeface="Calibri"/>
                <a:cs typeface="Calibri"/>
              </a:rPr>
              <a:t>1236foer</a:t>
            </a:r>
            <a:endParaRPr sz="900">
              <a:latin typeface="Calibri"/>
              <a:cs typeface="Calibri"/>
            </a:endParaRPr>
          </a:p>
        </p:txBody>
      </p:sp>
      <p:grpSp>
        <p:nvGrpSpPr>
          <p:cNvPr id="18" name="object 18"/>
          <p:cNvGrpSpPr/>
          <p:nvPr/>
        </p:nvGrpSpPr>
        <p:grpSpPr>
          <a:xfrm>
            <a:off x="6313679" y="5409946"/>
            <a:ext cx="991235" cy="392430"/>
            <a:chOff x="4789678" y="5409946"/>
            <a:chExt cx="991235" cy="392430"/>
          </a:xfrm>
        </p:grpSpPr>
        <p:pic>
          <p:nvPicPr>
            <p:cNvPr id="19" name="object 19"/>
            <p:cNvPicPr/>
            <p:nvPr/>
          </p:nvPicPr>
          <p:blipFill>
            <a:blip r:embed="rId4" cstate="print"/>
            <a:stretch>
              <a:fillRect/>
            </a:stretch>
          </p:blipFill>
          <p:spPr>
            <a:xfrm>
              <a:off x="4796028" y="5416296"/>
              <a:ext cx="978408" cy="379475"/>
            </a:xfrm>
            <a:prstGeom prst="rect">
              <a:avLst/>
            </a:prstGeom>
          </p:spPr>
        </p:pic>
        <p:sp>
          <p:nvSpPr>
            <p:cNvPr id="20" name="object 20"/>
            <p:cNvSpPr/>
            <p:nvPr/>
          </p:nvSpPr>
          <p:spPr>
            <a:xfrm>
              <a:off x="4796028" y="5416296"/>
              <a:ext cx="978535" cy="379730"/>
            </a:xfrm>
            <a:custGeom>
              <a:avLst/>
              <a:gdLst/>
              <a:ahLst/>
              <a:cxnLst/>
              <a:rect l="l" t="t" r="r" b="b"/>
              <a:pathLst>
                <a:path w="978535" h="379729">
                  <a:moveTo>
                    <a:pt x="0" y="63245"/>
                  </a:moveTo>
                  <a:lnTo>
                    <a:pt x="4970" y="38629"/>
                  </a:lnTo>
                  <a:lnTo>
                    <a:pt x="18526" y="18526"/>
                  </a:lnTo>
                  <a:lnTo>
                    <a:pt x="38629" y="4970"/>
                  </a:lnTo>
                  <a:lnTo>
                    <a:pt x="63246" y="0"/>
                  </a:lnTo>
                  <a:lnTo>
                    <a:pt x="915162" y="0"/>
                  </a:lnTo>
                  <a:lnTo>
                    <a:pt x="939778" y="4970"/>
                  </a:lnTo>
                  <a:lnTo>
                    <a:pt x="959881" y="18526"/>
                  </a:lnTo>
                  <a:lnTo>
                    <a:pt x="973437" y="38629"/>
                  </a:lnTo>
                  <a:lnTo>
                    <a:pt x="978408" y="63245"/>
                  </a:lnTo>
                  <a:lnTo>
                    <a:pt x="978408" y="316229"/>
                  </a:lnTo>
                  <a:lnTo>
                    <a:pt x="973437" y="340846"/>
                  </a:lnTo>
                  <a:lnTo>
                    <a:pt x="959881" y="360949"/>
                  </a:lnTo>
                  <a:lnTo>
                    <a:pt x="939778" y="374505"/>
                  </a:lnTo>
                  <a:lnTo>
                    <a:pt x="915162" y="379475"/>
                  </a:lnTo>
                  <a:lnTo>
                    <a:pt x="63246" y="379475"/>
                  </a:lnTo>
                  <a:lnTo>
                    <a:pt x="38629" y="374505"/>
                  </a:lnTo>
                  <a:lnTo>
                    <a:pt x="18526" y="360949"/>
                  </a:lnTo>
                  <a:lnTo>
                    <a:pt x="4970" y="340846"/>
                  </a:lnTo>
                  <a:lnTo>
                    <a:pt x="0" y="316229"/>
                  </a:lnTo>
                  <a:lnTo>
                    <a:pt x="0" y="63245"/>
                  </a:lnTo>
                  <a:close/>
                </a:path>
              </a:pathLst>
            </a:custGeom>
            <a:ln w="12192">
              <a:solidFill>
                <a:srgbClr val="A18E6A"/>
              </a:solidFill>
            </a:ln>
          </p:spPr>
          <p:txBody>
            <a:bodyPr wrap="square" lIns="0" tIns="0" rIns="0" bIns="0" rtlCol="0"/>
            <a:lstStyle/>
            <a:p>
              <a:endParaRPr/>
            </a:p>
          </p:txBody>
        </p:sp>
      </p:grpSp>
      <p:sp>
        <p:nvSpPr>
          <p:cNvPr id="21" name="object 21"/>
          <p:cNvSpPr txBox="1"/>
          <p:nvPr/>
        </p:nvSpPr>
        <p:spPr>
          <a:xfrm>
            <a:off x="6526149" y="5449316"/>
            <a:ext cx="568325" cy="299720"/>
          </a:xfrm>
          <a:prstGeom prst="rect">
            <a:avLst/>
          </a:prstGeom>
        </p:spPr>
        <p:txBody>
          <a:bodyPr vert="horz" wrap="square" lIns="0" tIns="12700" rIns="0" bIns="0" rtlCol="0">
            <a:spAutoFit/>
          </a:bodyPr>
          <a:lstStyle/>
          <a:p>
            <a:pPr marL="70485" marR="5080" indent="-58419">
              <a:spcBef>
                <a:spcPts val="100"/>
              </a:spcBef>
            </a:pPr>
            <a:r>
              <a:rPr sz="900" dirty="0">
                <a:latin typeface="Calibri"/>
                <a:cs typeface="Calibri"/>
              </a:rPr>
              <a:t>Tra</a:t>
            </a:r>
            <a:r>
              <a:rPr sz="900" spc="-10" dirty="0">
                <a:latin typeface="Calibri"/>
                <a:cs typeface="Calibri"/>
              </a:rPr>
              <a:t>n</a:t>
            </a:r>
            <a:r>
              <a:rPr sz="900" spc="-5" dirty="0">
                <a:latin typeface="Calibri"/>
                <a:cs typeface="Calibri"/>
              </a:rPr>
              <a:t>s</a:t>
            </a:r>
            <a:r>
              <a:rPr sz="900" dirty="0">
                <a:latin typeface="Calibri"/>
                <a:cs typeface="Calibri"/>
              </a:rPr>
              <a:t>act</a:t>
            </a:r>
            <a:r>
              <a:rPr sz="900" spc="-5" dirty="0">
                <a:latin typeface="Calibri"/>
                <a:cs typeface="Calibri"/>
              </a:rPr>
              <a:t>i</a:t>
            </a:r>
            <a:r>
              <a:rPr sz="900" dirty="0">
                <a:latin typeface="Calibri"/>
                <a:cs typeface="Calibri"/>
              </a:rPr>
              <a:t>on  </a:t>
            </a:r>
            <a:r>
              <a:rPr sz="900" spc="-5" dirty="0">
                <a:latin typeface="Calibri"/>
                <a:cs typeface="Calibri"/>
              </a:rPr>
              <a:t>4364rote</a:t>
            </a:r>
            <a:endParaRPr sz="900">
              <a:latin typeface="Calibri"/>
              <a:cs typeface="Calibri"/>
            </a:endParaRPr>
          </a:p>
        </p:txBody>
      </p:sp>
      <p:sp>
        <p:nvSpPr>
          <p:cNvPr id="22" name="object 22"/>
          <p:cNvSpPr txBox="1">
            <a:spLocks noGrp="1"/>
          </p:cNvSpPr>
          <p:nvPr>
            <p:ph type="title"/>
          </p:nvPr>
        </p:nvSpPr>
        <p:spPr>
          <a:xfrm>
            <a:off x="2426003" y="222917"/>
            <a:ext cx="4662501" cy="689291"/>
          </a:xfrm>
          <a:prstGeom prst="rect">
            <a:avLst/>
          </a:prstGeom>
        </p:spPr>
        <p:txBody>
          <a:bodyPr vert="horz" wrap="square" lIns="0" tIns="12065" rIns="0" bIns="0" rtlCol="0" anchor="ctr">
            <a:spAutoFit/>
          </a:bodyPr>
          <a:lstStyle/>
          <a:p>
            <a:pPr marL="12700">
              <a:lnSpc>
                <a:spcPct val="100000"/>
              </a:lnSpc>
              <a:spcBef>
                <a:spcPts val="95"/>
              </a:spcBef>
            </a:pPr>
            <a:r>
              <a:rPr b="1" spc="-45" dirty="0"/>
              <a:t>Smart</a:t>
            </a:r>
            <a:r>
              <a:rPr b="1" spc="-165" dirty="0"/>
              <a:t> </a:t>
            </a:r>
            <a:r>
              <a:rPr b="1" spc="-60" dirty="0"/>
              <a:t>Contracts</a:t>
            </a:r>
          </a:p>
        </p:txBody>
      </p:sp>
      <p:grpSp>
        <p:nvGrpSpPr>
          <p:cNvPr id="23" name="object 23"/>
          <p:cNvGrpSpPr/>
          <p:nvPr/>
        </p:nvGrpSpPr>
        <p:grpSpPr>
          <a:xfrm>
            <a:off x="6313679" y="5819902"/>
            <a:ext cx="991235" cy="302260"/>
            <a:chOff x="4789678" y="5819902"/>
            <a:chExt cx="991235" cy="302260"/>
          </a:xfrm>
        </p:grpSpPr>
        <p:pic>
          <p:nvPicPr>
            <p:cNvPr id="24" name="object 24"/>
            <p:cNvPicPr/>
            <p:nvPr/>
          </p:nvPicPr>
          <p:blipFill>
            <a:blip r:embed="rId5" cstate="print"/>
            <a:stretch>
              <a:fillRect/>
            </a:stretch>
          </p:blipFill>
          <p:spPr>
            <a:xfrm>
              <a:off x="4796028" y="5826252"/>
              <a:ext cx="978408" cy="289559"/>
            </a:xfrm>
            <a:prstGeom prst="rect">
              <a:avLst/>
            </a:prstGeom>
          </p:spPr>
        </p:pic>
        <p:sp>
          <p:nvSpPr>
            <p:cNvPr id="25" name="object 25"/>
            <p:cNvSpPr/>
            <p:nvPr/>
          </p:nvSpPr>
          <p:spPr>
            <a:xfrm>
              <a:off x="4796028" y="5826252"/>
              <a:ext cx="978535" cy="289560"/>
            </a:xfrm>
            <a:custGeom>
              <a:avLst/>
              <a:gdLst/>
              <a:ahLst/>
              <a:cxnLst/>
              <a:rect l="l" t="t" r="r" b="b"/>
              <a:pathLst>
                <a:path w="978535" h="289560">
                  <a:moveTo>
                    <a:pt x="0" y="48260"/>
                  </a:moveTo>
                  <a:lnTo>
                    <a:pt x="3790" y="29473"/>
                  </a:lnTo>
                  <a:lnTo>
                    <a:pt x="14128" y="14133"/>
                  </a:lnTo>
                  <a:lnTo>
                    <a:pt x="29467" y="3791"/>
                  </a:lnTo>
                  <a:lnTo>
                    <a:pt x="48260" y="0"/>
                  </a:lnTo>
                  <a:lnTo>
                    <a:pt x="930148" y="0"/>
                  </a:lnTo>
                  <a:lnTo>
                    <a:pt x="948940" y="3791"/>
                  </a:lnTo>
                  <a:lnTo>
                    <a:pt x="964279" y="14133"/>
                  </a:lnTo>
                  <a:lnTo>
                    <a:pt x="974617" y="29473"/>
                  </a:lnTo>
                  <a:lnTo>
                    <a:pt x="978408" y="48260"/>
                  </a:lnTo>
                  <a:lnTo>
                    <a:pt x="978408" y="241300"/>
                  </a:lnTo>
                  <a:lnTo>
                    <a:pt x="974617" y="260086"/>
                  </a:lnTo>
                  <a:lnTo>
                    <a:pt x="964279" y="275426"/>
                  </a:lnTo>
                  <a:lnTo>
                    <a:pt x="948940" y="285768"/>
                  </a:lnTo>
                  <a:lnTo>
                    <a:pt x="930148" y="289560"/>
                  </a:lnTo>
                  <a:lnTo>
                    <a:pt x="48260" y="289560"/>
                  </a:lnTo>
                  <a:lnTo>
                    <a:pt x="29467" y="285768"/>
                  </a:lnTo>
                  <a:lnTo>
                    <a:pt x="14128" y="275426"/>
                  </a:lnTo>
                  <a:lnTo>
                    <a:pt x="3790" y="260086"/>
                  </a:lnTo>
                  <a:lnTo>
                    <a:pt x="0" y="241300"/>
                  </a:lnTo>
                  <a:lnTo>
                    <a:pt x="0" y="48260"/>
                  </a:lnTo>
                  <a:close/>
                </a:path>
              </a:pathLst>
            </a:custGeom>
            <a:ln w="12191">
              <a:solidFill>
                <a:srgbClr val="9B2C1F"/>
              </a:solidFill>
            </a:ln>
          </p:spPr>
          <p:txBody>
            <a:bodyPr wrap="square" lIns="0" tIns="0" rIns="0" bIns="0" rtlCol="0"/>
            <a:lstStyle/>
            <a:p>
              <a:endParaRPr/>
            </a:p>
          </p:txBody>
        </p:sp>
      </p:grpSp>
      <p:sp>
        <p:nvSpPr>
          <p:cNvPr id="26" name="object 26"/>
          <p:cNvSpPr txBox="1"/>
          <p:nvPr/>
        </p:nvSpPr>
        <p:spPr>
          <a:xfrm>
            <a:off x="6567042" y="5814771"/>
            <a:ext cx="487680" cy="299720"/>
          </a:xfrm>
          <a:prstGeom prst="rect">
            <a:avLst/>
          </a:prstGeom>
        </p:spPr>
        <p:txBody>
          <a:bodyPr vert="horz" wrap="square" lIns="0" tIns="12700" rIns="0" bIns="0" rtlCol="0">
            <a:spAutoFit/>
          </a:bodyPr>
          <a:lstStyle/>
          <a:p>
            <a:pPr marL="12700" marR="5080" indent="88265">
              <a:spcBef>
                <a:spcPts val="100"/>
              </a:spcBef>
            </a:pPr>
            <a:r>
              <a:rPr sz="900" spc="-5" dirty="0">
                <a:latin typeface="Calibri"/>
                <a:cs typeface="Calibri"/>
              </a:rPr>
              <a:t>nonce </a:t>
            </a:r>
            <a:r>
              <a:rPr sz="900" dirty="0">
                <a:latin typeface="Calibri"/>
                <a:cs typeface="Calibri"/>
              </a:rPr>
              <a:t> 878749</a:t>
            </a:r>
            <a:r>
              <a:rPr sz="900" spc="-15" dirty="0">
                <a:latin typeface="Calibri"/>
                <a:cs typeface="Calibri"/>
              </a:rPr>
              <a:t>5</a:t>
            </a:r>
            <a:r>
              <a:rPr sz="900" dirty="0">
                <a:latin typeface="Calibri"/>
                <a:cs typeface="Calibri"/>
              </a:rPr>
              <a:t>1</a:t>
            </a:r>
            <a:endParaRPr sz="900">
              <a:latin typeface="Calibri"/>
              <a:cs typeface="Calibri"/>
            </a:endParaRPr>
          </a:p>
        </p:txBody>
      </p:sp>
      <p:grpSp>
        <p:nvGrpSpPr>
          <p:cNvPr id="27" name="object 27"/>
          <p:cNvGrpSpPr/>
          <p:nvPr/>
        </p:nvGrpSpPr>
        <p:grpSpPr>
          <a:xfrm>
            <a:off x="7616698" y="4576317"/>
            <a:ext cx="991235" cy="393700"/>
            <a:chOff x="6092697" y="4576317"/>
            <a:chExt cx="991235" cy="393700"/>
          </a:xfrm>
        </p:grpSpPr>
        <p:pic>
          <p:nvPicPr>
            <p:cNvPr id="28" name="object 28"/>
            <p:cNvPicPr/>
            <p:nvPr/>
          </p:nvPicPr>
          <p:blipFill>
            <a:blip r:embed="rId3" cstate="print"/>
            <a:stretch>
              <a:fillRect/>
            </a:stretch>
          </p:blipFill>
          <p:spPr>
            <a:xfrm>
              <a:off x="6099047" y="4582667"/>
              <a:ext cx="978407" cy="381000"/>
            </a:xfrm>
            <a:prstGeom prst="rect">
              <a:avLst/>
            </a:prstGeom>
          </p:spPr>
        </p:pic>
        <p:sp>
          <p:nvSpPr>
            <p:cNvPr id="29" name="object 29"/>
            <p:cNvSpPr/>
            <p:nvPr/>
          </p:nvSpPr>
          <p:spPr>
            <a:xfrm>
              <a:off x="6099047" y="4582667"/>
              <a:ext cx="978535" cy="381000"/>
            </a:xfrm>
            <a:custGeom>
              <a:avLst/>
              <a:gdLst/>
              <a:ahLst/>
              <a:cxnLst/>
              <a:rect l="l" t="t" r="r" b="b"/>
              <a:pathLst>
                <a:path w="978534" h="381000">
                  <a:moveTo>
                    <a:pt x="0" y="63499"/>
                  </a:moveTo>
                  <a:lnTo>
                    <a:pt x="4992" y="38790"/>
                  </a:lnTo>
                  <a:lnTo>
                    <a:pt x="18605" y="18605"/>
                  </a:lnTo>
                  <a:lnTo>
                    <a:pt x="38790" y="4992"/>
                  </a:lnTo>
                  <a:lnTo>
                    <a:pt x="63500" y="0"/>
                  </a:lnTo>
                  <a:lnTo>
                    <a:pt x="914907" y="0"/>
                  </a:lnTo>
                  <a:lnTo>
                    <a:pt x="939617" y="4992"/>
                  </a:lnTo>
                  <a:lnTo>
                    <a:pt x="959802" y="18605"/>
                  </a:lnTo>
                  <a:lnTo>
                    <a:pt x="973415" y="38790"/>
                  </a:lnTo>
                  <a:lnTo>
                    <a:pt x="978407" y="63499"/>
                  </a:lnTo>
                  <a:lnTo>
                    <a:pt x="978407" y="317499"/>
                  </a:lnTo>
                  <a:lnTo>
                    <a:pt x="973415" y="342209"/>
                  </a:lnTo>
                  <a:lnTo>
                    <a:pt x="959802" y="362394"/>
                  </a:lnTo>
                  <a:lnTo>
                    <a:pt x="939617" y="376007"/>
                  </a:lnTo>
                  <a:lnTo>
                    <a:pt x="914907" y="380999"/>
                  </a:lnTo>
                  <a:lnTo>
                    <a:pt x="63500" y="380999"/>
                  </a:lnTo>
                  <a:lnTo>
                    <a:pt x="38790" y="376007"/>
                  </a:lnTo>
                  <a:lnTo>
                    <a:pt x="18605" y="362394"/>
                  </a:lnTo>
                  <a:lnTo>
                    <a:pt x="4992" y="342209"/>
                  </a:lnTo>
                  <a:lnTo>
                    <a:pt x="0" y="317499"/>
                  </a:lnTo>
                  <a:lnTo>
                    <a:pt x="0" y="63499"/>
                  </a:lnTo>
                  <a:close/>
                </a:path>
              </a:pathLst>
            </a:custGeom>
            <a:ln w="12192">
              <a:solidFill>
                <a:srgbClr val="A18E6A"/>
              </a:solidFill>
            </a:ln>
          </p:spPr>
          <p:txBody>
            <a:bodyPr wrap="square" lIns="0" tIns="0" rIns="0" bIns="0" rtlCol="0"/>
            <a:lstStyle/>
            <a:p>
              <a:endParaRPr/>
            </a:p>
          </p:txBody>
        </p:sp>
      </p:grpSp>
      <p:sp>
        <p:nvSpPr>
          <p:cNvPr id="30" name="object 30"/>
          <p:cNvSpPr txBox="1"/>
          <p:nvPr/>
        </p:nvSpPr>
        <p:spPr>
          <a:xfrm>
            <a:off x="7828535" y="4616577"/>
            <a:ext cx="568325" cy="299720"/>
          </a:xfrm>
          <a:prstGeom prst="rect">
            <a:avLst/>
          </a:prstGeom>
        </p:spPr>
        <p:txBody>
          <a:bodyPr vert="horz" wrap="square" lIns="0" tIns="12700" rIns="0" bIns="0" rtlCol="0">
            <a:spAutoFit/>
          </a:bodyPr>
          <a:lstStyle/>
          <a:p>
            <a:pPr marL="248285" marR="5080" indent="-236220">
              <a:spcBef>
                <a:spcPts val="100"/>
              </a:spcBef>
            </a:pPr>
            <a:r>
              <a:rPr sz="900" dirty="0">
                <a:latin typeface="Calibri"/>
                <a:cs typeface="Calibri"/>
              </a:rPr>
              <a:t>Tra</a:t>
            </a:r>
            <a:r>
              <a:rPr sz="900" spc="-10" dirty="0">
                <a:latin typeface="Calibri"/>
                <a:cs typeface="Calibri"/>
              </a:rPr>
              <a:t>n</a:t>
            </a:r>
            <a:r>
              <a:rPr sz="900" spc="-5" dirty="0">
                <a:latin typeface="Calibri"/>
                <a:cs typeface="Calibri"/>
              </a:rPr>
              <a:t>s</a:t>
            </a:r>
            <a:r>
              <a:rPr sz="900" dirty="0">
                <a:latin typeface="Calibri"/>
                <a:cs typeface="Calibri"/>
              </a:rPr>
              <a:t>act</a:t>
            </a:r>
            <a:r>
              <a:rPr sz="900" spc="-5" dirty="0">
                <a:latin typeface="Calibri"/>
                <a:cs typeface="Calibri"/>
              </a:rPr>
              <a:t>i</a:t>
            </a:r>
            <a:r>
              <a:rPr sz="900" dirty="0">
                <a:latin typeface="Calibri"/>
                <a:cs typeface="Calibri"/>
              </a:rPr>
              <a:t>on  D</a:t>
            </a:r>
            <a:endParaRPr sz="900">
              <a:latin typeface="Calibri"/>
              <a:cs typeface="Calibri"/>
            </a:endParaRPr>
          </a:p>
        </p:txBody>
      </p:sp>
      <p:grpSp>
        <p:nvGrpSpPr>
          <p:cNvPr id="31" name="object 31"/>
          <p:cNvGrpSpPr/>
          <p:nvPr/>
        </p:nvGrpSpPr>
        <p:grpSpPr>
          <a:xfrm>
            <a:off x="7616698" y="4987797"/>
            <a:ext cx="991235" cy="392430"/>
            <a:chOff x="6092697" y="4987797"/>
            <a:chExt cx="991235" cy="392430"/>
          </a:xfrm>
        </p:grpSpPr>
        <p:pic>
          <p:nvPicPr>
            <p:cNvPr id="32" name="object 32"/>
            <p:cNvPicPr/>
            <p:nvPr/>
          </p:nvPicPr>
          <p:blipFill>
            <a:blip r:embed="rId6" cstate="print"/>
            <a:stretch>
              <a:fillRect/>
            </a:stretch>
          </p:blipFill>
          <p:spPr>
            <a:xfrm>
              <a:off x="6099047" y="4994147"/>
              <a:ext cx="978407" cy="379475"/>
            </a:xfrm>
            <a:prstGeom prst="rect">
              <a:avLst/>
            </a:prstGeom>
          </p:spPr>
        </p:pic>
        <p:sp>
          <p:nvSpPr>
            <p:cNvPr id="33" name="object 33"/>
            <p:cNvSpPr/>
            <p:nvPr/>
          </p:nvSpPr>
          <p:spPr>
            <a:xfrm>
              <a:off x="6099047" y="4994147"/>
              <a:ext cx="978535" cy="379730"/>
            </a:xfrm>
            <a:custGeom>
              <a:avLst/>
              <a:gdLst/>
              <a:ahLst/>
              <a:cxnLst/>
              <a:rect l="l" t="t" r="r" b="b"/>
              <a:pathLst>
                <a:path w="978534" h="379729">
                  <a:moveTo>
                    <a:pt x="0" y="63245"/>
                  </a:moveTo>
                  <a:lnTo>
                    <a:pt x="4970" y="38629"/>
                  </a:lnTo>
                  <a:lnTo>
                    <a:pt x="18526" y="18526"/>
                  </a:lnTo>
                  <a:lnTo>
                    <a:pt x="38629" y="4970"/>
                  </a:lnTo>
                  <a:lnTo>
                    <a:pt x="63246" y="0"/>
                  </a:lnTo>
                  <a:lnTo>
                    <a:pt x="915161" y="0"/>
                  </a:lnTo>
                  <a:lnTo>
                    <a:pt x="939778" y="4970"/>
                  </a:lnTo>
                  <a:lnTo>
                    <a:pt x="959881" y="18526"/>
                  </a:lnTo>
                  <a:lnTo>
                    <a:pt x="973437" y="38629"/>
                  </a:lnTo>
                  <a:lnTo>
                    <a:pt x="978407" y="63245"/>
                  </a:lnTo>
                  <a:lnTo>
                    <a:pt x="978407" y="316229"/>
                  </a:lnTo>
                  <a:lnTo>
                    <a:pt x="973437" y="340846"/>
                  </a:lnTo>
                  <a:lnTo>
                    <a:pt x="959881" y="360949"/>
                  </a:lnTo>
                  <a:lnTo>
                    <a:pt x="939778" y="374505"/>
                  </a:lnTo>
                  <a:lnTo>
                    <a:pt x="915161" y="379475"/>
                  </a:lnTo>
                  <a:lnTo>
                    <a:pt x="63246" y="379475"/>
                  </a:lnTo>
                  <a:lnTo>
                    <a:pt x="38629" y="374505"/>
                  </a:lnTo>
                  <a:lnTo>
                    <a:pt x="18526" y="360949"/>
                  </a:lnTo>
                  <a:lnTo>
                    <a:pt x="4970" y="340846"/>
                  </a:lnTo>
                  <a:lnTo>
                    <a:pt x="0" y="316229"/>
                  </a:lnTo>
                  <a:lnTo>
                    <a:pt x="0" y="63245"/>
                  </a:lnTo>
                  <a:close/>
                </a:path>
              </a:pathLst>
            </a:custGeom>
            <a:ln w="12192">
              <a:solidFill>
                <a:srgbClr val="A18E6A"/>
              </a:solidFill>
            </a:ln>
          </p:spPr>
          <p:txBody>
            <a:bodyPr wrap="square" lIns="0" tIns="0" rIns="0" bIns="0" rtlCol="0"/>
            <a:lstStyle/>
            <a:p>
              <a:endParaRPr/>
            </a:p>
          </p:txBody>
        </p:sp>
      </p:grpSp>
      <p:sp>
        <p:nvSpPr>
          <p:cNvPr id="34" name="object 34"/>
          <p:cNvSpPr txBox="1"/>
          <p:nvPr/>
        </p:nvSpPr>
        <p:spPr>
          <a:xfrm>
            <a:off x="7828535" y="5027421"/>
            <a:ext cx="568325" cy="299720"/>
          </a:xfrm>
          <a:prstGeom prst="rect">
            <a:avLst/>
          </a:prstGeom>
        </p:spPr>
        <p:txBody>
          <a:bodyPr vert="horz" wrap="square" lIns="0" tIns="12700" rIns="0" bIns="0" rtlCol="0">
            <a:spAutoFit/>
          </a:bodyPr>
          <a:lstStyle/>
          <a:p>
            <a:pPr marL="247015" marR="5080" indent="-234950">
              <a:spcBef>
                <a:spcPts val="100"/>
              </a:spcBef>
            </a:pPr>
            <a:r>
              <a:rPr sz="900" dirty="0">
                <a:latin typeface="Calibri"/>
                <a:cs typeface="Calibri"/>
              </a:rPr>
              <a:t>Tra</a:t>
            </a:r>
            <a:r>
              <a:rPr sz="900" spc="-10" dirty="0">
                <a:latin typeface="Calibri"/>
                <a:cs typeface="Calibri"/>
              </a:rPr>
              <a:t>n</a:t>
            </a:r>
            <a:r>
              <a:rPr sz="900" spc="-5" dirty="0">
                <a:latin typeface="Calibri"/>
                <a:cs typeface="Calibri"/>
              </a:rPr>
              <a:t>s</a:t>
            </a:r>
            <a:r>
              <a:rPr sz="900" dirty="0">
                <a:latin typeface="Calibri"/>
                <a:cs typeface="Calibri"/>
              </a:rPr>
              <a:t>act</a:t>
            </a:r>
            <a:r>
              <a:rPr sz="900" spc="-5" dirty="0">
                <a:latin typeface="Calibri"/>
                <a:cs typeface="Calibri"/>
              </a:rPr>
              <a:t>i</a:t>
            </a:r>
            <a:r>
              <a:rPr sz="900" dirty="0">
                <a:latin typeface="Calibri"/>
                <a:cs typeface="Calibri"/>
              </a:rPr>
              <a:t>on  N</a:t>
            </a:r>
            <a:endParaRPr sz="900">
              <a:latin typeface="Calibri"/>
              <a:cs typeface="Calibri"/>
            </a:endParaRPr>
          </a:p>
        </p:txBody>
      </p:sp>
      <p:grpSp>
        <p:nvGrpSpPr>
          <p:cNvPr id="35" name="object 35"/>
          <p:cNvGrpSpPr/>
          <p:nvPr/>
        </p:nvGrpSpPr>
        <p:grpSpPr>
          <a:xfrm>
            <a:off x="7616698" y="5391658"/>
            <a:ext cx="991235" cy="392430"/>
            <a:chOff x="6092697" y="5391658"/>
            <a:chExt cx="991235" cy="392430"/>
          </a:xfrm>
        </p:grpSpPr>
        <p:pic>
          <p:nvPicPr>
            <p:cNvPr id="36" name="object 36"/>
            <p:cNvPicPr/>
            <p:nvPr/>
          </p:nvPicPr>
          <p:blipFill>
            <a:blip r:embed="rId4" cstate="print"/>
            <a:stretch>
              <a:fillRect/>
            </a:stretch>
          </p:blipFill>
          <p:spPr>
            <a:xfrm>
              <a:off x="6099047" y="5398008"/>
              <a:ext cx="978407" cy="379475"/>
            </a:xfrm>
            <a:prstGeom prst="rect">
              <a:avLst/>
            </a:prstGeom>
          </p:spPr>
        </p:pic>
        <p:sp>
          <p:nvSpPr>
            <p:cNvPr id="37" name="object 37"/>
            <p:cNvSpPr/>
            <p:nvPr/>
          </p:nvSpPr>
          <p:spPr>
            <a:xfrm>
              <a:off x="6099047" y="5398008"/>
              <a:ext cx="978535" cy="379730"/>
            </a:xfrm>
            <a:custGeom>
              <a:avLst/>
              <a:gdLst/>
              <a:ahLst/>
              <a:cxnLst/>
              <a:rect l="l" t="t" r="r" b="b"/>
              <a:pathLst>
                <a:path w="978534" h="379729">
                  <a:moveTo>
                    <a:pt x="0" y="63245"/>
                  </a:moveTo>
                  <a:lnTo>
                    <a:pt x="4970" y="38629"/>
                  </a:lnTo>
                  <a:lnTo>
                    <a:pt x="18526" y="18526"/>
                  </a:lnTo>
                  <a:lnTo>
                    <a:pt x="38629" y="4970"/>
                  </a:lnTo>
                  <a:lnTo>
                    <a:pt x="63246" y="0"/>
                  </a:lnTo>
                  <a:lnTo>
                    <a:pt x="915161" y="0"/>
                  </a:lnTo>
                  <a:lnTo>
                    <a:pt x="939778" y="4970"/>
                  </a:lnTo>
                  <a:lnTo>
                    <a:pt x="959881" y="18526"/>
                  </a:lnTo>
                  <a:lnTo>
                    <a:pt x="973437" y="38629"/>
                  </a:lnTo>
                  <a:lnTo>
                    <a:pt x="978407" y="63245"/>
                  </a:lnTo>
                  <a:lnTo>
                    <a:pt x="978407" y="316229"/>
                  </a:lnTo>
                  <a:lnTo>
                    <a:pt x="973437" y="340846"/>
                  </a:lnTo>
                  <a:lnTo>
                    <a:pt x="959881" y="360949"/>
                  </a:lnTo>
                  <a:lnTo>
                    <a:pt x="939778" y="374505"/>
                  </a:lnTo>
                  <a:lnTo>
                    <a:pt x="915161" y="379475"/>
                  </a:lnTo>
                  <a:lnTo>
                    <a:pt x="63246" y="379475"/>
                  </a:lnTo>
                  <a:lnTo>
                    <a:pt x="38629" y="374505"/>
                  </a:lnTo>
                  <a:lnTo>
                    <a:pt x="18526" y="360949"/>
                  </a:lnTo>
                  <a:lnTo>
                    <a:pt x="4970" y="340846"/>
                  </a:lnTo>
                  <a:lnTo>
                    <a:pt x="0" y="316229"/>
                  </a:lnTo>
                  <a:lnTo>
                    <a:pt x="0" y="63245"/>
                  </a:lnTo>
                  <a:close/>
                </a:path>
              </a:pathLst>
            </a:custGeom>
            <a:ln w="12192">
              <a:solidFill>
                <a:srgbClr val="A18E6A"/>
              </a:solidFill>
            </a:ln>
          </p:spPr>
          <p:txBody>
            <a:bodyPr wrap="square" lIns="0" tIns="0" rIns="0" bIns="0" rtlCol="0"/>
            <a:lstStyle/>
            <a:p>
              <a:endParaRPr/>
            </a:p>
          </p:txBody>
        </p:sp>
      </p:grpSp>
      <p:sp>
        <p:nvSpPr>
          <p:cNvPr id="38" name="object 38"/>
          <p:cNvSpPr txBox="1"/>
          <p:nvPr/>
        </p:nvSpPr>
        <p:spPr>
          <a:xfrm>
            <a:off x="7828535" y="5431663"/>
            <a:ext cx="568325" cy="299720"/>
          </a:xfrm>
          <a:prstGeom prst="rect">
            <a:avLst/>
          </a:prstGeom>
        </p:spPr>
        <p:txBody>
          <a:bodyPr vert="horz" wrap="square" lIns="0" tIns="12700" rIns="0" bIns="0" rtlCol="0">
            <a:spAutoFit/>
          </a:bodyPr>
          <a:lstStyle/>
          <a:p>
            <a:pPr marL="253365" marR="5080" indent="-241300">
              <a:spcBef>
                <a:spcPts val="100"/>
              </a:spcBef>
            </a:pPr>
            <a:r>
              <a:rPr sz="900" dirty="0">
                <a:latin typeface="Calibri"/>
                <a:cs typeface="Calibri"/>
              </a:rPr>
              <a:t>Tra</a:t>
            </a:r>
            <a:r>
              <a:rPr sz="900" spc="-10" dirty="0">
                <a:latin typeface="Calibri"/>
                <a:cs typeface="Calibri"/>
              </a:rPr>
              <a:t>n</a:t>
            </a:r>
            <a:r>
              <a:rPr sz="900" spc="-5" dirty="0">
                <a:latin typeface="Calibri"/>
                <a:cs typeface="Calibri"/>
              </a:rPr>
              <a:t>s</a:t>
            </a:r>
            <a:r>
              <a:rPr sz="900" dirty="0">
                <a:latin typeface="Calibri"/>
                <a:cs typeface="Calibri"/>
              </a:rPr>
              <a:t>act</a:t>
            </a:r>
            <a:r>
              <a:rPr sz="900" spc="-5" dirty="0">
                <a:latin typeface="Calibri"/>
                <a:cs typeface="Calibri"/>
              </a:rPr>
              <a:t>i</a:t>
            </a:r>
            <a:r>
              <a:rPr sz="900" dirty="0">
                <a:latin typeface="Calibri"/>
                <a:cs typeface="Calibri"/>
              </a:rPr>
              <a:t>on  C</a:t>
            </a:r>
            <a:endParaRPr sz="900">
              <a:latin typeface="Calibri"/>
              <a:cs typeface="Calibri"/>
            </a:endParaRPr>
          </a:p>
        </p:txBody>
      </p:sp>
      <p:grpSp>
        <p:nvGrpSpPr>
          <p:cNvPr id="39" name="object 39"/>
          <p:cNvGrpSpPr/>
          <p:nvPr/>
        </p:nvGrpSpPr>
        <p:grpSpPr>
          <a:xfrm>
            <a:off x="7616698" y="5801615"/>
            <a:ext cx="991235" cy="304165"/>
            <a:chOff x="6092697" y="5801614"/>
            <a:chExt cx="991235" cy="304165"/>
          </a:xfrm>
        </p:grpSpPr>
        <p:pic>
          <p:nvPicPr>
            <p:cNvPr id="40" name="object 40"/>
            <p:cNvPicPr/>
            <p:nvPr/>
          </p:nvPicPr>
          <p:blipFill>
            <a:blip r:embed="rId7" cstate="print"/>
            <a:stretch>
              <a:fillRect/>
            </a:stretch>
          </p:blipFill>
          <p:spPr>
            <a:xfrm>
              <a:off x="6099047" y="5807964"/>
              <a:ext cx="978407" cy="291084"/>
            </a:xfrm>
            <a:prstGeom prst="rect">
              <a:avLst/>
            </a:prstGeom>
          </p:spPr>
        </p:pic>
        <p:sp>
          <p:nvSpPr>
            <p:cNvPr id="41" name="object 41"/>
            <p:cNvSpPr/>
            <p:nvPr/>
          </p:nvSpPr>
          <p:spPr>
            <a:xfrm>
              <a:off x="6099047" y="5807964"/>
              <a:ext cx="978535" cy="291465"/>
            </a:xfrm>
            <a:custGeom>
              <a:avLst/>
              <a:gdLst/>
              <a:ahLst/>
              <a:cxnLst/>
              <a:rect l="l" t="t" r="r" b="b"/>
              <a:pathLst>
                <a:path w="978534" h="291464">
                  <a:moveTo>
                    <a:pt x="0" y="48514"/>
                  </a:moveTo>
                  <a:lnTo>
                    <a:pt x="3811" y="29628"/>
                  </a:lnTo>
                  <a:lnTo>
                    <a:pt x="14208" y="14208"/>
                  </a:lnTo>
                  <a:lnTo>
                    <a:pt x="29628" y="3811"/>
                  </a:lnTo>
                  <a:lnTo>
                    <a:pt x="48513" y="0"/>
                  </a:lnTo>
                  <a:lnTo>
                    <a:pt x="929894" y="0"/>
                  </a:lnTo>
                  <a:lnTo>
                    <a:pt x="948779" y="3811"/>
                  </a:lnTo>
                  <a:lnTo>
                    <a:pt x="964199" y="14208"/>
                  </a:lnTo>
                  <a:lnTo>
                    <a:pt x="974596" y="29628"/>
                  </a:lnTo>
                  <a:lnTo>
                    <a:pt x="978407" y="48514"/>
                  </a:lnTo>
                  <a:lnTo>
                    <a:pt x="978407" y="242570"/>
                  </a:lnTo>
                  <a:lnTo>
                    <a:pt x="974596" y="261455"/>
                  </a:lnTo>
                  <a:lnTo>
                    <a:pt x="964199" y="276875"/>
                  </a:lnTo>
                  <a:lnTo>
                    <a:pt x="948779" y="287272"/>
                  </a:lnTo>
                  <a:lnTo>
                    <a:pt x="929894" y="291084"/>
                  </a:lnTo>
                  <a:lnTo>
                    <a:pt x="48513" y="291084"/>
                  </a:lnTo>
                  <a:lnTo>
                    <a:pt x="29628" y="287272"/>
                  </a:lnTo>
                  <a:lnTo>
                    <a:pt x="14208" y="276875"/>
                  </a:lnTo>
                  <a:lnTo>
                    <a:pt x="3811" y="261455"/>
                  </a:lnTo>
                  <a:lnTo>
                    <a:pt x="0" y="242570"/>
                  </a:lnTo>
                  <a:lnTo>
                    <a:pt x="0" y="48514"/>
                  </a:lnTo>
                  <a:close/>
                </a:path>
              </a:pathLst>
            </a:custGeom>
            <a:ln w="12192">
              <a:solidFill>
                <a:srgbClr val="9B2C1F"/>
              </a:solidFill>
            </a:ln>
          </p:spPr>
          <p:txBody>
            <a:bodyPr wrap="square" lIns="0" tIns="0" rIns="0" bIns="0" rtlCol="0"/>
            <a:lstStyle/>
            <a:p>
              <a:endParaRPr/>
            </a:p>
          </p:txBody>
        </p:sp>
      </p:grpSp>
      <p:sp>
        <p:nvSpPr>
          <p:cNvPr id="42" name="object 42"/>
          <p:cNvSpPr txBox="1"/>
          <p:nvPr/>
        </p:nvSpPr>
        <p:spPr>
          <a:xfrm>
            <a:off x="7869682" y="5797092"/>
            <a:ext cx="487680" cy="299720"/>
          </a:xfrm>
          <a:prstGeom prst="rect">
            <a:avLst/>
          </a:prstGeom>
        </p:spPr>
        <p:txBody>
          <a:bodyPr vert="horz" wrap="square" lIns="0" tIns="12700" rIns="0" bIns="0" rtlCol="0">
            <a:spAutoFit/>
          </a:bodyPr>
          <a:lstStyle/>
          <a:p>
            <a:pPr marL="12700" marR="5080" indent="88265">
              <a:spcBef>
                <a:spcPts val="100"/>
              </a:spcBef>
            </a:pPr>
            <a:r>
              <a:rPr sz="900" spc="-5" dirty="0">
                <a:latin typeface="Calibri"/>
                <a:cs typeface="Calibri"/>
              </a:rPr>
              <a:t>nonce </a:t>
            </a:r>
            <a:r>
              <a:rPr sz="900" dirty="0">
                <a:latin typeface="Calibri"/>
                <a:cs typeface="Calibri"/>
              </a:rPr>
              <a:t> 791465</a:t>
            </a:r>
            <a:r>
              <a:rPr sz="900" spc="-15" dirty="0">
                <a:latin typeface="Calibri"/>
                <a:cs typeface="Calibri"/>
              </a:rPr>
              <a:t>1</a:t>
            </a:r>
            <a:r>
              <a:rPr sz="900" dirty="0">
                <a:latin typeface="Calibri"/>
                <a:cs typeface="Calibri"/>
              </a:rPr>
              <a:t>2</a:t>
            </a:r>
            <a:endParaRPr sz="900">
              <a:latin typeface="Calibri"/>
              <a:cs typeface="Calibri"/>
            </a:endParaRPr>
          </a:p>
        </p:txBody>
      </p:sp>
      <p:sp>
        <p:nvSpPr>
          <p:cNvPr id="43" name="object 43"/>
          <p:cNvSpPr/>
          <p:nvPr/>
        </p:nvSpPr>
        <p:spPr>
          <a:xfrm>
            <a:off x="8823959" y="3285744"/>
            <a:ext cx="1574800" cy="2725420"/>
          </a:xfrm>
          <a:custGeom>
            <a:avLst/>
            <a:gdLst/>
            <a:ahLst/>
            <a:cxnLst/>
            <a:rect l="l" t="t" r="r" b="b"/>
            <a:pathLst>
              <a:path w="1574800" h="2725420">
                <a:moveTo>
                  <a:pt x="1574292" y="454151"/>
                </a:moveTo>
                <a:lnTo>
                  <a:pt x="1565757" y="521264"/>
                </a:lnTo>
                <a:lnTo>
                  <a:pt x="1540964" y="585318"/>
                </a:lnTo>
                <a:lnTo>
                  <a:pt x="1501131" y="645612"/>
                </a:lnTo>
                <a:lnTo>
                  <a:pt x="1447475" y="701444"/>
                </a:lnTo>
                <a:lnTo>
                  <a:pt x="1415845" y="727466"/>
                </a:lnTo>
                <a:lnTo>
                  <a:pt x="1381215" y="752110"/>
                </a:lnTo>
                <a:lnTo>
                  <a:pt x="1343739" y="775287"/>
                </a:lnTo>
                <a:lnTo>
                  <a:pt x="1303568" y="796909"/>
                </a:lnTo>
                <a:lnTo>
                  <a:pt x="1260855" y="816889"/>
                </a:lnTo>
                <a:lnTo>
                  <a:pt x="1215751" y="835138"/>
                </a:lnTo>
                <a:lnTo>
                  <a:pt x="1168410" y="851569"/>
                </a:lnTo>
                <a:lnTo>
                  <a:pt x="1118983" y="866094"/>
                </a:lnTo>
                <a:lnTo>
                  <a:pt x="1067623" y="878626"/>
                </a:lnTo>
                <a:lnTo>
                  <a:pt x="1014481" y="889075"/>
                </a:lnTo>
                <a:lnTo>
                  <a:pt x="959710" y="897356"/>
                </a:lnTo>
                <a:lnTo>
                  <a:pt x="903462" y="903379"/>
                </a:lnTo>
                <a:lnTo>
                  <a:pt x="845890" y="907058"/>
                </a:lnTo>
                <a:lnTo>
                  <a:pt x="787146" y="908303"/>
                </a:lnTo>
                <a:lnTo>
                  <a:pt x="728401" y="907058"/>
                </a:lnTo>
                <a:lnTo>
                  <a:pt x="670829" y="903379"/>
                </a:lnTo>
                <a:lnTo>
                  <a:pt x="614581" y="897356"/>
                </a:lnTo>
                <a:lnTo>
                  <a:pt x="559810" y="889075"/>
                </a:lnTo>
                <a:lnTo>
                  <a:pt x="506668" y="878626"/>
                </a:lnTo>
                <a:lnTo>
                  <a:pt x="455308" y="866094"/>
                </a:lnTo>
                <a:lnTo>
                  <a:pt x="405881" y="851569"/>
                </a:lnTo>
                <a:lnTo>
                  <a:pt x="358540" y="835138"/>
                </a:lnTo>
                <a:lnTo>
                  <a:pt x="313436" y="816889"/>
                </a:lnTo>
                <a:lnTo>
                  <a:pt x="270723" y="796909"/>
                </a:lnTo>
                <a:lnTo>
                  <a:pt x="230552" y="775287"/>
                </a:lnTo>
                <a:lnTo>
                  <a:pt x="193076" y="752110"/>
                </a:lnTo>
                <a:lnTo>
                  <a:pt x="158446" y="727466"/>
                </a:lnTo>
                <a:lnTo>
                  <a:pt x="126816" y="701444"/>
                </a:lnTo>
                <a:lnTo>
                  <a:pt x="98336" y="674130"/>
                </a:lnTo>
                <a:lnTo>
                  <a:pt x="51440" y="615979"/>
                </a:lnTo>
                <a:lnTo>
                  <a:pt x="18975" y="553717"/>
                </a:lnTo>
                <a:lnTo>
                  <a:pt x="2159" y="488046"/>
                </a:lnTo>
                <a:lnTo>
                  <a:pt x="0" y="454151"/>
                </a:lnTo>
              </a:path>
              <a:path w="1574800" h="2725420">
                <a:moveTo>
                  <a:pt x="0" y="454151"/>
                </a:moveTo>
                <a:lnTo>
                  <a:pt x="8534" y="387039"/>
                </a:lnTo>
                <a:lnTo>
                  <a:pt x="33327" y="322985"/>
                </a:lnTo>
                <a:lnTo>
                  <a:pt x="73160" y="262691"/>
                </a:lnTo>
                <a:lnTo>
                  <a:pt x="126816" y="206859"/>
                </a:lnTo>
                <a:lnTo>
                  <a:pt x="158446" y="180837"/>
                </a:lnTo>
                <a:lnTo>
                  <a:pt x="193076" y="156193"/>
                </a:lnTo>
                <a:lnTo>
                  <a:pt x="230552" y="133016"/>
                </a:lnTo>
                <a:lnTo>
                  <a:pt x="270723" y="111394"/>
                </a:lnTo>
                <a:lnTo>
                  <a:pt x="313436" y="91414"/>
                </a:lnTo>
                <a:lnTo>
                  <a:pt x="358540" y="73165"/>
                </a:lnTo>
                <a:lnTo>
                  <a:pt x="405881" y="56734"/>
                </a:lnTo>
                <a:lnTo>
                  <a:pt x="455308" y="42209"/>
                </a:lnTo>
                <a:lnTo>
                  <a:pt x="506668" y="29677"/>
                </a:lnTo>
                <a:lnTo>
                  <a:pt x="559810" y="19228"/>
                </a:lnTo>
                <a:lnTo>
                  <a:pt x="614581" y="10947"/>
                </a:lnTo>
                <a:lnTo>
                  <a:pt x="670829" y="4924"/>
                </a:lnTo>
                <a:lnTo>
                  <a:pt x="728401" y="1245"/>
                </a:lnTo>
                <a:lnTo>
                  <a:pt x="787146" y="0"/>
                </a:lnTo>
                <a:lnTo>
                  <a:pt x="845890" y="1245"/>
                </a:lnTo>
                <a:lnTo>
                  <a:pt x="903462" y="4924"/>
                </a:lnTo>
                <a:lnTo>
                  <a:pt x="959710" y="10947"/>
                </a:lnTo>
                <a:lnTo>
                  <a:pt x="1014481" y="19228"/>
                </a:lnTo>
                <a:lnTo>
                  <a:pt x="1067623" y="29677"/>
                </a:lnTo>
                <a:lnTo>
                  <a:pt x="1118983" y="42209"/>
                </a:lnTo>
                <a:lnTo>
                  <a:pt x="1168410" y="56734"/>
                </a:lnTo>
                <a:lnTo>
                  <a:pt x="1215751" y="73165"/>
                </a:lnTo>
                <a:lnTo>
                  <a:pt x="1260855" y="91414"/>
                </a:lnTo>
                <a:lnTo>
                  <a:pt x="1303568" y="111394"/>
                </a:lnTo>
                <a:lnTo>
                  <a:pt x="1343739" y="133016"/>
                </a:lnTo>
                <a:lnTo>
                  <a:pt x="1381215" y="156193"/>
                </a:lnTo>
                <a:lnTo>
                  <a:pt x="1415845" y="180837"/>
                </a:lnTo>
                <a:lnTo>
                  <a:pt x="1447475" y="206859"/>
                </a:lnTo>
                <a:lnTo>
                  <a:pt x="1475955" y="234173"/>
                </a:lnTo>
                <a:lnTo>
                  <a:pt x="1522851" y="292324"/>
                </a:lnTo>
                <a:lnTo>
                  <a:pt x="1555316" y="354586"/>
                </a:lnTo>
                <a:lnTo>
                  <a:pt x="1572132" y="420257"/>
                </a:lnTo>
                <a:lnTo>
                  <a:pt x="1574292" y="454151"/>
                </a:lnTo>
                <a:lnTo>
                  <a:pt x="1574292" y="2270759"/>
                </a:lnTo>
                <a:lnTo>
                  <a:pt x="1565757" y="2337872"/>
                </a:lnTo>
                <a:lnTo>
                  <a:pt x="1540964" y="2401926"/>
                </a:lnTo>
                <a:lnTo>
                  <a:pt x="1501131" y="2462220"/>
                </a:lnTo>
                <a:lnTo>
                  <a:pt x="1447475" y="2518052"/>
                </a:lnTo>
                <a:lnTo>
                  <a:pt x="1415845" y="2544074"/>
                </a:lnTo>
                <a:lnTo>
                  <a:pt x="1381215" y="2568718"/>
                </a:lnTo>
                <a:lnTo>
                  <a:pt x="1343739" y="2591895"/>
                </a:lnTo>
                <a:lnTo>
                  <a:pt x="1303568" y="2613517"/>
                </a:lnTo>
                <a:lnTo>
                  <a:pt x="1260855" y="2633497"/>
                </a:lnTo>
                <a:lnTo>
                  <a:pt x="1215751" y="2651746"/>
                </a:lnTo>
                <a:lnTo>
                  <a:pt x="1168410" y="2668177"/>
                </a:lnTo>
                <a:lnTo>
                  <a:pt x="1118983" y="2682702"/>
                </a:lnTo>
                <a:lnTo>
                  <a:pt x="1067623" y="2695234"/>
                </a:lnTo>
                <a:lnTo>
                  <a:pt x="1014481" y="2705683"/>
                </a:lnTo>
                <a:lnTo>
                  <a:pt x="959710" y="2713964"/>
                </a:lnTo>
                <a:lnTo>
                  <a:pt x="903462" y="2719987"/>
                </a:lnTo>
                <a:lnTo>
                  <a:pt x="845890" y="2723666"/>
                </a:lnTo>
                <a:lnTo>
                  <a:pt x="787146" y="2724911"/>
                </a:lnTo>
                <a:lnTo>
                  <a:pt x="728401" y="2723666"/>
                </a:lnTo>
                <a:lnTo>
                  <a:pt x="670829" y="2719987"/>
                </a:lnTo>
                <a:lnTo>
                  <a:pt x="614581" y="2713964"/>
                </a:lnTo>
                <a:lnTo>
                  <a:pt x="559810" y="2705683"/>
                </a:lnTo>
                <a:lnTo>
                  <a:pt x="506668" y="2695234"/>
                </a:lnTo>
                <a:lnTo>
                  <a:pt x="455308" y="2682702"/>
                </a:lnTo>
                <a:lnTo>
                  <a:pt x="405881" y="2668177"/>
                </a:lnTo>
                <a:lnTo>
                  <a:pt x="358540" y="2651746"/>
                </a:lnTo>
                <a:lnTo>
                  <a:pt x="313436" y="2633497"/>
                </a:lnTo>
                <a:lnTo>
                  <a:pt x="270723" y="2613517"/>
                </a:lnTo>
                <a:lnTo>
                  <a:pt x="230552" y="2591895"/>
                </a:lnTo>
                <a:lnTo>
                  <a:pt x="193076" y="2568718"/>
                </a:lnTo>
                <a:lnTo>
                  <a:pt x="158446" y="2544074"/>
                </a:lnTo>
                <a:lnTo>
                  <a:pt x="126816" y="2518052"/>
                </a:lnTo>
                <a:lnTo>
                  <a:pt x="98336" y="2490738"/>
                </a:lnTo>
                <a:lnTo>
                  <a:pt x="51440" y="2432587"/>
                </a:lnTo>
                <a:lnTo>
                  <a:pt x="18975" y="2370325"/>
                </a:lnTo>
                <a:lnTo>
                  <a:pt x="2159" y="2304654"/>
                </a:lnTo>
                <a:lnTo>
                  <a:pt x="0" y="2270759"/>
                </a:lnTo>
                <a:lnTo>
                  <a:pt x="0" y="454151"/>
                </a:lnTo>
                <a:close/>
              </a:path>
            </a:pathLst>
          </a:custGeom>
          <a:ln w="15240">
            <a:solidFill>
              <a:srgbClr val="000000"/>
            </a:solidFill>
          </a:ln>
        </p:spPr>
        <p:txBody>
          <a:bodyPr wrap="square" lIns="0" tIns="0" rIns="0" bIns="0" rtlCol="0"/>
          <a:lstStyle/>
          <a:p>
            <a:endParaRPr/>
          </a:p>
        </p:txBody>
      </p:sp>
      <p:sp>
        <p:nvSpPr>
          <p:cNvPr id="44" name="object 44"/>
          <p:cNvSpPr txBox="1"/>
          <p:nvPr/>
        </p:nvSpPr>
        <p:spPr>
          <a:xfrm>
            <a:off x="9110219" y="4574541"/>
            <a:ext cx="1004569" cy="574675"/>
          </a:xfrm>
          <a:prstGeom prst="rect">
            <a:avLst/>
          </a:prstGeom>
        </p:spPr>
        <p:txBody>
          <a:bodyPr vert="horz" wrap="square" lIns="0" tIns="12700" rIns="0" bIns="0" rtlCol="0">
            <a:spAutoFit/>
          </a:bodyPr>
          <a:lstStyle/>
          <a:p>
            <a:pPr marL="12700">
              <a:spcBef>
                <a:spcPts val="100"/>
              </a:spcBef>
            </a:pPr>
            <a:r>
              <a:rPr spc="-15" dirty="0">
                <a:latin typeface="Calibri"/>
                <a:cs typeface="Calibri"/>
              </a:rPr>
              <a:t>Chainstate</a:t>
            </a:r>
            <a:endParaRPr>
              <a:latin typeface="Calibri"/>
              <a:cs typeface="Calibri"/>
            </a:endParaRPr>
          </a:p>
          <a:p>
            <a:pPr marL="68580"/>
            <a:r>
              <a:rPr spc="-10" dirty="0">
                <a:latin typeface="Calibri"/>
                <a:cs typeface="Calibri"/>
              </a:rPr>
              <a:t>Database</a:t>
            </a:r>
            <a:endParaRPr>
              <a:latin typeface="Calibri"/>
              <a:cs typeface="Calibri"/>
            </a:endParaRPr>
          </a:p>
        </p:txBody>
      </p:sp>
      <p:grpSp>
        <p:nvGrpSpPr>
          <p:cNvPr id="45" name="object 45"/>
          <p:cNvGrpSpPr/>
          <p:nvPr/>
        </p:nvGrpSpPr>
        <p:grpSpPr>
          <a:xfrm>
            <a:off x="3250692" y="3698748"/>
            <a:ext cx="6492240" cy="2607945"/>
            <a:chOff x="1726692" y="3698747"/>
            <a:chExt cx="6492240" cy="2607945"/>
          </a:xfrm>
        </p:grpSpPr>
        <p:pic>
          <p:nvPicPr>
            <p:cNvPr id="46" name="object 46"/>
            <p:cNvPicPr/>
            <p:nvPr/>
          </p:nvPicPr>
          <p:blipFill>
            <a:blip r:embed="rId8" cstate="print"/>
            <a:stretch>
              <a:fillRect/>
            </a:stretch>
          </p:blipFill>
          <p:spPr>
            <a:xfrm>
              <a:off x="1726692" y="3698747"/>
              <a:ext cx="1693163" cy="2194560"/>
            </a:xfrm>
            <a:prstGeom prst="rect">
              <a:avLst/>
            </a:prstGeom>
          </p:spPr>
        </p:pic>
        <p:sp>
          <p:nvSpPr>
            <p:cNvPr id="47" name="object 47"/>
            <p:cNvSpPr/>
            <p:nvPr/>
          </p:nvSpPr>
          <p:spPr>
            <a:xfrm>
              <a:off x="3419856" y="4753609"/>
              <a:ext cx="1376680" cy="76200"/>
            </a:xfrm>
            <a:custGeom>
              <a:avLst/>
              <a:gdLst/>
              <a:ahLst/>
              <a:cxnLst/>
              <a:rect l="l" t="t" r="r" b="b"/>
              <a:pathLst>
                <a:path w="1376679" h="76200">
                  <a:moveTo>
                    <a:pt x="1363877" y="31750"/>
                  </a:moveTo>
                  <a:lnTo>
                    <a:pt x="1312672" y="31750"/>
                  </a:lnTo>
                  <a:lnTo>
                    <a:pt x="1312672" y="44450"/>
                  </a:lnTo>
                  <a:lnTo>
                    <a:pt x="1299993" y="44501"/>
                  </a:lnTo>
                  <a:lnTo>
                    <a:pt x="1300099" y="76200"/>
                  </a:lnTo>
                  <a:lnTo>
                    <a:pt x="1376172" y="37845"/>
                  </a:lnTo>
                  <a:lnTo>
                    <a:pt x="1363877" y="31750"/>
                  </a:lnTo>
                  <a:close/>
                </a:path>
                <a:path w="1376679" h="76200">
                  <a:moveTo>
                    <a:pt x="1299951" y="31801"/>
                  </a:moveTo>
                  <a:lnTo>
                    <a:pt x="0" y="37083"/>
                  </a:lnTo>
                  <a:lnTo>
                    <a:pt x="0" y="49783"/>
                  </a:lnTo>
                  <a:lnTo>
                    <a:pt x="1299993" y="44501"/>
                  </a:lnTo>
                  <a:lnTo>
                    <a:pt x="1299951" y="31801"/>
                  </a:lnTo>
                  <a:close/>
                </a:path>
                <a:path w="1376679" h="76200">
                  <a:moveTo>
                    <a:pt x="1312672" y="31750"/>
                  </a:moveTo>
                  <a:lnTo>
                    <a:pt x="1299951" y="31801"/>
                  </a:lnTo>
                  <a:lnTo>
                    <a:pt x="1299993" y="44501"/>
                  </a:lnTo>
                  <a:lnTo>
                    <a:pt x="1312672" y="44450"/>
                  </a:lnTo>
                  <a:lnTo>
                    <a:pt x="1312672" y="31750"/>
                  </a:lnTo>
                  <a:close/>
                </a:path>
                <a:path w="1376679" h="76200">
                  <a:moveTo>
                    <a:pt x="1299845" y="0"/>
                  </a:moveTo>
                  <a:lnTo>
                    <a:pt x="1299951" y="31801"/>
                  </a:lnTo>
                  <a:lnTo>
                    <a:pt x="1363877" y="31750"/>
                  </a:lnTo>
                  <a:lnTo>
                    <a:pt x="1299845" y="0"/>
                  </a:lnTo>
                  <a:close/>
                </a:path>
              </a:pathLst>
            </a:custGeom>
            <a:solidFill>
              <a:srgbClr val="D24717"/>
            </a:solidFill>
          </p:spPr>
          <p:txBody>
            <a:bodyPr wrap="square" lIns="0" tIns="0" rIns="0" bIns="0" rtlCol="0"/>
            <a:lstStyle/>
            <a:p>
              <a:endParaRPr/>
            </a:p>
          </p:txBody>
        </p:sp>
        <p:pic>
          <p:nvPicPr>
            <p:cNvPr id="48" name="object 48"/>
            <p:cNvPicPr/>
            <p:nvPr/>
          </p:nvPicPr>
          <p:blipFill>
            <a:blip r:embed="rId9" cstate="print"/>
            <a:stretch>
              <a:fillRect/>
            </a:stretch>
          </p:blipFill>
          <p:spPr>
            <a:xfrm>
              <a:off x="2540508" y="5871971"/>
              <a:ext cx="5678424" cy="434340"/>
            </a:xfrm>
            <a:prstGeom prst="rect">
              <a:avLst/>
            </a:prstGeom>
          </p:spPr>
        </p:pic>
        <p:sp>
          <p:nvSpPr>
            <p:cNvPr id="49" name="object 49"/>
            <p:cNvSpPr/>
            <p:nvPr/>
          </p:nvSpPr>
          <p:spPr>
            <a:xfrm>
              <a:off x="2561844" y="5894069"/>
              <a:ext cx="5565775" cy="359410"/>
            </a:xfrm>
            <a:custGeom>
              <a:avLst/>
              <a:gdLst/>
              <a:ahLst/>
              <a:cxnLst/>
              <a:rect l="l" t="t" r="r" b="b"/>
              <a:pathLst>
                <a:path w="5565775" h="359410">
                  <a:moveTo>
                    <a:pt x="25907" y="0"/>
                  </a:moveTo>
                  <a:lnTo>
                    <a:pt x="0" y="0"/>
                  </a:lnTo>
                  <a:lnTo>
                    <a:pt x="0" y="353301"/>
                  </a:lnTo>
                  <a:lnTo>
                    <a:pt x="5842" y="359092"/>
                  </a:lnTo>
                  <a:lnTo>
                    <a:pt x="5533516" y="359092"/>
                  </a:lnTo>
                  <a:lnTo>
                    <a:pt x="5539358" y="353301"/>
                  </a:lnTo>
                  <a:lnTo>
                    <a:pt x="5539358" y="346138"/>
                  </a:lnTo>
                  <a:lnTo>
                    <a:pt x="25907" y="346138"/>
                  </a:lnTo>
                  <a:lnTo>
                    <a:pt x="12954" y="333184"/>
                  </a:lnTo>
                  <a:lnTo>
                    <a:pt x="25907" y="333184"/>
                  </a:lnTo>
                  <a:lnTo>
                    <a:pt x="25907" y="0"/>
                  </a:lnTo>
                  <a:close/>
                </a:path>
                <a:path w="5565775" h="359410">
                  <a:moveTo>
                    <a:pt x="25907" y="333184"/>
                  </a:moveTo>
                  <a:lnTo>
                    <a:pt x="12954" y="333184"/>
                  </a:lnTo>
                  <a:lnTo>
                    <a:pt x="25907" y="346138"/>
                  </a:lnTo>
                  <a:lnTo>
                    <a:pt x="25907" y="333184"/>
                  </a:lnTo>
                  <a:close/>
                </a:path>
                <a:path w="5565775" h="359410">
                  <a:moveTo>
                    <a:pt x="5513451" y="333184"/>
                  </a:moveTo>
                  <a:lnTo>
                    <a:pt x="25907" y="333184"/>
                  </a:lnTo>
                  <a:lnTo>
                    <a:pt x="25907" y="346138"/>
                  </a:lnTo>
                  <a:lnTo>
                    <a:pt x="5513451" y="346138"/>
                  </a:lnTo>
                  <a:lnTo>
                    <a:pt x="5513451" y="333184"/>
                  </a:lnTo>
                  <a:close/>
                </a:path>
                <a:path w="5565775" h="359410">
                  <a:moveTo>
                    <a:pt x="5539358" y="182308"/>
                  </a:moveTo>
                  <a:lnTo>
                    <a:pt x="5513451" y="182308"/>
                  </a:lnTo>
                  <a:lnTo>
                    <a:pt x="5513451" y="346138"/>
                  </a:lnTo>
                  <a:lnTo>
                    <a:pt x="5526405" y="333184"/>
                  </a:lnTo>
                  <a:lnTo>
                    <a:pt x="5539358" y="333184"/>
                  </a:lnTo>
                  <a:lnTo>
                    <a:pt x="5539358" y="182308"/>
                  </a:lnTo>
                  <a:close/>
                </a:path>
                <a:path w="5565775" h="359410">
                  <a:moveTo>
                    <a:pt x="5539358" y="333184"/>
                  </a:moveTo>
                  <a:lnTo>
                    <a:pt x="5526405" y="333184"/>
                  </a:lnTo>
                  <a:lnTo>
                    <a:pt x="5513451" y="346138"/>
                  </a:lnTo>
                  <a:lnTo>
                    <a:pt x="5539358" y="346138"/>
                  </a:lnTo>
                  <a:lnTo>
                    <a:pt x="5539358" y="333184"/>
                  </a:lnTo>
                  <a:close/>
                </a:path>
                <a:path w="5565775" h="359410">
                  <a:moveTo>
                    <a:pt x="5526405" y="117538"/>
                  </a:moveTo>
                  <a:lnTo>
                    <a:pt x="5487542" y="195262"/>
                  </a:lnTo>
                  <a:lnTo>
                    <a:pt x="5513451" y="195262"/>
                  </a:lnTo>
                  <a:lnTo>
                    <a:pt x="5513451" y="182308"/>
                  </a:lnTo>
                  <a:lnTo>
                    <a:pt x="5558789" y="182308"/>
                  </a:lnTo>
                  <a:lnTo>
                    <a:pt x="5526405" y="117538"/>
                  </a:lnTo>
                  <a:close/>
                </a:path>
                <a:path w="5565775" h="359410">
                  <a:moveTo>
                    <a:pt x="5558789" y="182308"/>
                  </a:moveTo>
                  <a:lnTo>
                    <a:pt x="5539358" y="182308"/>
                  </a:lnTo>
                  <a:lnTo>
                    <a:pt x="5539358" y="195262"/>
                  </a:lnTo>
                  <a:lnTo>
                    <a:pt x="5565266" y="195262"/>
                  </a:lnTo>
                  <a:lnTo>
                    <a:pt x="5558789" y="182308"/>
                  </a:lnTo>
                  <a:close/>
                </a:path>
              </a:pathLst>
            </a:custGeom>
            <a:solidFill>
              <a:srgbClr val="00AF50"/>
            </a:solidFill>
          </p:spPr>
          <p:txBody>
            <a:bodyPr wrap="square" lIns="0" tIns="0" rIns="0" bIns="0" rtlCol="0"/>
            <a:lstStyle/>
            <a:p>
              <a:endParaRPr/>
            </a:p>
          </p:txBody>
        </p:sp>
      </p:grpSp>
      <p:sp>
        <p:nvSpPr>
          <p:cNvPr id="50" name="object 50"/>
          <p:cNvSpPr txBox="1"/>
          <p:nvPr/>
        </p:nvSpPr>
        <p:spPr>
          <a:xfrm>
            <a:off x="2289048" y="1075944"/>
            <a:ext cx="3926204" cy="861774"/>
          </a:xfrm>
          <a:prstGeom prst="rect">
            <a:avLst/>
          </a:prstGeom>
          <a:ln w="15240">
            <a:solidFill>
              <a:srgbClr val="000000"/>
            </a:solidFill>
          </a:ln>
        </p:spPr>
        <p:txBody>
          <a:bodyPr vert="horz" wrap="square" lIns="0" tIns="30480" rIns="0" bIns="0" rtlCol="0">
            <a:spAutoFit/>
          </a:bodyPr>
          <a:lstStyle/>
          <a:p>
            <a:pPr marL="213995" indent="-122555">
              <a:spcBef>
                <a:spcPts val="240"/>
              </a:spcBef>
              <a:buChar char="-"/>
              <a:tabLst>
                <a:tab pos="214629" algn="l"/>
              </a:tabLst>
            </a:pPr>
            <a:r>
              <a:rPr spc="-10" dirty="0">
                <a:latin typeface="Calibri"/>
                <a:cs typeface="Calibri"/>
              </a:rPr>
              <a:t>Contracts contain</a:t>
            </a:r>
            <a:r>
              <a:rPr spc="15" dirty="0">
                <a:latin typeface="Calibri"/>
                <a:cs typeface="Calibri"/>
              </a:rPr>
              <a:t> </a:t>
            </a:r>
            <a:r>
              <a:rPr i="1" spc="-15" dirty="0">
                <a:latin typeface="Calibri"/>
                <a:cs typeface="Calibri"/>
              </a:rPr>
              <a:t>executable</a:t>
            </a:r>
            <a:r>
              <a:rPr i="1" spc="-10" dirty="0">
                <a:latin typeface="Calibri"/>
                <a:cs typeface="Calibri"/>
              </a:rPr>
              <a:t> bytecode</a:t>
            </a:r>
            <a:endParaRPr>
              <a:latin typeface="Calibri"/>
              <a:cs typeface="Calibri"/>
            </a:endParaRPr>
          </a:p>
          <a:p>
            <a:pPr marL="213995" indent="-122555">
              <a:buChar char="-"/>
              <a:tabLst>
                <a:tab pos="214629" algn="l"/>
              </a:tabLst>
            </a:pPr>
            <a:r>
              <a:rPr spc="-10" dirty="0">
                <a:latin typeface="Calibri"/>
                <a:cs typeface="Calibri"/>
              </a:rPr>
              <a:t>Created</a:t>
            </a:r>
            <a:r>
              <a:rPr dirty="0">
                <a:latin typeface="Calibri"/>
                <a:cs typeface="Calibri"/>
              </a:rPr>
              <a:t> </a:t>
            </a:r>
            <a:r>
              <a:rPr spc="-5" dirty="0">
                <a:latin typeface="Calibri"/>
                <a:cs typeface="Calibri"/>
              </a:rPr>
              <a:t>with</a:t>
            </a:r>
            <a:r>
              <a:rPr spc="-10" dirty="0">
                <a:latin typeface="Calibri"/>
                <a:cs typeface="Calibri"/>
              </a:rPr>
              <a:t> </a:t>
            </a:r>
            <a:r>
              <a:rPr dirty="0">
                <a:latin typeface="Calibri"/>
                <a:cs typeface="Calibri"/>
              </a:rPr>
              <a:t>a</a:t>
            </a:r>
            <a:r>
              <a:rPr spc="-10" dirty="0">
                <a:latin typeface="Calibri"/>
                <a:cs typeface="Calibri"/>
              </a:rPr>
              <a:t> blockchain</a:t>
            </a:r>
            <a:r>
              <a:rPr spc="15" dirty="0">
                <a:latin typeface="Calibri"/>
                <a:cs typeface="Calibri"/>
              </a:rPr>
              <a:t> </a:t>
            </a:r>
            <a:r>
              <a:rPr spc="-5" dirty="0">
                <a:latin typeface="Calibri"/>
                <a:cs typeface="Calibri"/>
              </a:rPr>
              <a:t>tx</a:t>
            </a:r>
            <a:endParaRPr>
              <a:latin typeface="Calibri"/>
              <a:cs typeface="Calibri"/>
            </a:endParaRPr>
          </a:p>
          <a:p>
            <a:pPr marL="213995" indent="-122555">
              <a:spcBef>
                <a:spcPts val="5"/>
              </a:spcBef>
              <a:buChar char="-"/>
              <a:tabLst>
                <a:tab pos="214629" algn="l"/>
              </a:tabLst>
            </a:pPr>
            <a:r>
              <a:rPr spc="-10" dirty="0">
                <a:latin typeface="Calibri"/>
                <a:cs typeface="Calibri"/>
              </a:rPr>
              <a:t>Contracts</a:t>
            </a:r>
            <a:r>
              <a:rPr spc="-20" dirty="0">
                <a:latin typeface="Calibri"/>
                <a:cs typeface="Calibri"/>
              </a:rPr>
              <a:t> </a:t>
            </a:r>
            <a:r>
              <a:rPr spc="-10" dirty="0">
                <a:latin typeface="Calibri"/>
                <a:cs typeface="Calibri"/>
              </a:rPr>
              <a:t>have</a:t>
            </a:r>
            <a:r>
              <a:rPr spc="-15" dirty="0">
                <a:latin typeface="Calibri"/>
                <a:cs typeface="Calibri"/>
              </a:rPr>
              <a:t> </a:t>
            </a:r>
            <a:r>
              <a:rPr spc="-5" dirty="0">
                <a:latin typeface="Calibri"/>
                <a:cs typeface="Calibri"/>
              </a:rPr>
              <a:t>internal</a:t>
            </a:r>
            <a:r>
              <a:rPr spc="-10" dirty="0">
                <a:latin typeface="Calibri"/>
                <a:cs typeface="Calibri"/>
              </a:rPr>
              <a:t> </a:t>
            </a:r>
            <a:r>
              <a:rPr spc="-15" dirty="0">
                <a:latin typeface="Calibri"/>
                <a:cs typeface="Calibri"/>
              </a:rPr>
              <a:t>storage</a:t>
            </a:r>
            <a:endParaRPr>
              <a:latin typeface="Calibri"/>
              <a:cs typeface="Calibri"/>
            </a:endParaRPr>
          </a:p>
        </p:txBody>
      </p:sp>
      <p:sp>
        <p:nvSpPr>
          <p:cNvPr id="51" name="object 51"/>
          <p:cNvSpPr txBox="1"/>
          <p:nvPr/>
        </p:nvSpPr>
        <p:spPr>
          <a:xfrm>
            <a:off x="1686864" y="6547586"/>
            <a:ext cx="1263650" cy="205184"/>
          </a:xfrm>
          <a:prstGeom prst="rect">
            <a:avLst/>
          </a:prstGeom>
        </p:spPr>
        <p:txBody>
          <a:bodyPr vert="horz" wrap="square" lIns="0" tIns="0" rIns="0" bIns="0" rtlCol="0">
            <a:spAutoFit/>
          </a:bodyPr>
          <a:lstStyle/>
          <a:p>
            <a:pPr marL="12700">
              <a:lnSpc>
                <a:spcPts val="1614"/>
              </a:lnSpc>
            </a:pPr>
            <a:r>
              <a:rPr sz="1600" spc="-5" dirty="0">
                <a:solidFill>
                  <a:srgbClr val="FFFFFF"/>
                </a:solidFill>
                <a:latin typeface="Calibri"/>
                <a:cs typeface="Calibri"/>
              </a:rPr>
              <a:t>3.1</a:t>
            </a:r>
            <a:r>
              <a:rPr sz="1600" spc="-45" dirty="0">
                <a:solidFill>
                  <a:srgbClr val="FFFFFF"/>
                </a:solidFill>
                <a:latin typeface="Calibri"/>
                <a:cs typeface="Calibri"/>
              </a:rPr>
              <a:t> </a:t>
            </a:r>
            <a:r>
              <a:rPr sz="1600" spc="-10" dirty="0">
                <a:solidFill>
                  <a:srgbClr val="FFFFFF"/>
                </a:solidFill>
                <a:latin typeface="Calibri"/>
                <a:cs typeface="Calibri"/>
              </a:rPr>
              <a:t>ETHEREUM</a:t>
            </a:r>
            <a:endParaRPr sz="1600">
              <a:latin typeface="Calibri"/>
              <a:cs typeface="Calibri"/>
            </a:endParaRPr>
          </a:p>
        </p:txBody>
      </p:sp>
      <p:sp>
        <p:nvSpPr>
          <p:cNvPr id="53" name="object 53"/>
          <p:cNvSpPr txBox="1"/>
          <p:nvPr/>
        </p:nvSpPr>
        <p:spPr>
          <a:xfrm>
            <a:off x="9625330" y="6547586"/>
            <a:ext cx="229870" cy="205184"/>
          </a:xfrm>
          <a:prstGeom prst="rect">
            <a:avLst/>
          </a:prstGeom>
        </p:spPr>
        <p:txBody>
          <a:bodyPr vert="horz" wrap="square" lIns="0" tIns="0" rIns="0" bIns="0" rtlCol="0">
            <a:spAutoFit/>
          </a:bodyPr>
          <a:lstStyle/>
          <a:p>
            <a:pPr marL="12700">
              <a:lnSpc>
                <a:spcPts val="1614"/>
              </a:lnSpc>
            </a:pPr>
            <a:r>
              <a:rPr sz="1600" spc="-10" dirty="0">
                <a:solidFill>
                  <a:srgbClr val="FFFFFF"/>
                </a:solidFill>
                <a:latin typeface="Calibri"/>
                <a:cs typeface="Calibri"/>
              </a:rPr>
              <a:t>52</a:t>
            </a:r>
            <a:endParaRPr sz="1600">
              <a:latin typeface="Calibri"/>
              <a:cs typeface="Calibri"/>
            </a:endParaRPr>
          </a:p>
        </p:txBody>
      </p:sp>
    </p:spTree>
    <p:extLst>
      <p:ext uri="{BB962C8B-B14F-4D97-AF65-F5344CB8AC3E}">
        <p14:creationId xmlns:p14="http://schemas.microsoft.com/office/powerpoint/2010/main" val="29038670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66660" y="3285744"/>
            <a:ext cx="1077595" cy="2842260"/>
          </a:xfrm>
          <a:custGeom>
            <a:avLst/>
            <a:gdLst/>
            <a:ahLst/>
            <a:cxnLst/>
            <a:rect l="l" t="t" r="r" b="b"/>
            <a:pathLst>
              <a:path w="1077595" h="2842260">
                <a:moveTo>
                  <a:pt x="0" y="179577"/>
                </a:moveTo>
                <a:lnTo>
                  <a:pt x="6414" y="131835"/>
                </a:lnTo>
                <a:lnTo>
                  <a:pt x="24515" y="88937"/>
                </a:lnTo>
                <a:lnTo>
                  <a:pt x="52593" y="52593"/>
                </a:lnTo>
                <a:lnTo>
                  <a:pt x="88937" y="24515"/>
                </a:lnTo>
                <a:lnTo>
                  <a:pt x="131835" y="6414"/>
                </a:lnTo>
                <a:lnTo>
                  <a:pt x="179577" y="0"/>
                </a:lnTo>
                <a:lnTo>
                  <a:pt x="897889" y="0"/>
                </a:lnTo>
                <a:lnTo>
                  <a:pt x="945632" y="6414"/>
                </a:lnTo>
                <a:lnTo>
                  <a:pt x="988530" y="24515"/>
                </a:lnTo>
                <a:lnTo>
                  <a:pt x="1024874" y="52593"/>
                </a:lnTo>
                <a:lnTo>
                  <a:pt x="1052952" y="88937"/>
                </a:lnTo>
                <a:lnTo>
                  <a:pt x="1071053" y="131835"/>
                </a:lnTo>
                <a:lnTo>
                  <a:pt x="1077467" y="179577"/>
                </a:lnTo>
                <a:lnTo>
                  <a:pt x="1077467" y="2662681"/>
                </a:lnTo>
                <a:lnTo>
                  <a:pt x="1071053" y="2710419"/>
                </a:lnTo>
                <a:lnTo>
                  <a:pt x="1052952" y="2753316"/>
                </a:lnTo>
                <a:lnTo>
                  <a:pt x="1024874" y="2789661"/>
                </a:lnTo>
                <a:lnTo>
                  <a:pt x="988530" y="2817741"/>
                </a:lnTo>
                <a:lnTo>
                  <a:pt x="945632" y="2835845"/>
                </a:lnTo>
                <a:lnTo>
                  <a:pt x="897889" y="2842260"/>
                </a:lnTo>
                <a:lnTo>
                  <a:pt x="179577" y="2842260"/>
                </a:lnTo>
                <a:lnTo>
                  <a:pt x="131835" y="2835845"/>
                </a:lnTo>
                <a:lnTo>
                  <a:pt x="88937" y="2817741"/>
                </a:lnTo>
                <a:lnTo>
                  <a:pt x="52593" y="2789661"/>
                </a:lnTo>
                <a:lnTo>
                  <a:pt x="24515" y="2753316"/>
                </a:lnTo>
                <a:lnTo>
                  <a:pt x="6414" y="2710419"/>
                </a:lnTo>
                <a:lnTo>
                  <a:pt x="0" y="2662681"/>
                </a:lnTo>
                <a:lnTo>
                  <a:pt x="0" y="179577"/>
                </a:lnTo>
                <a:close/>
              </a:path>
            </a:pathLst>
          </a:custGeom>
          <a:ln w="15240">
            <a:solidFill>
              <a:srgbClr val="D24717"/>
            </a:solidFill>
          </a:ln>
        </p:spPr>
        <p:txBody>
          <a:bodyPr wrap="square" lIns="0" tIns="0" rIns="0" bIns="0" rtlCol="0"/>
          <a:lstStyle/>
          <a:p>
            <a:endParaRPr/>
          </a:p>
        </p:txBody>
      </p:sp>
      <p:sp>
        <p:nvSpPr>
          <p:cNvPr id="3" name="object 3"/>
          <p:cNvSpPr txBox="1"/>
          <p:nvPr/>
        </p:nvSpPr>
        <p:spPr>
          <a:xfrm>
            <a:off x="7828279" y="3471799"/>
            <a:ext cx="556260" cy="228909"/>
          </a:xfrm>
          <a:prstGeom prst="rect">
            <a:avLst/>
          </a:prstGeom>
        </p:spPr>
        <p:txBody>
          <a:bodyPr vert="horz" wrap="square" lIns="0" tIns="13335" rIns="0" bIns="0" rtlCol="0">
            <a:spAutoFit/>
          </a:bodyPr>
          <a:lstStyle/>
          <a:p>
            <a:pPr marL="12700">
              <a:spcBef>
                <a:spcPts val="105"/>
              </a:spcBef>
            </a:pPr>
            <a:r>
              <a:rPr sz="1400" b="1" dirty="0">
                <a:latin typeface="Calibri"/>
                <a:cs typeface="Calibri"/>
              </a:rPr>
              <a:t>Block</a:t>
            </a:r>
            <a:r>
              <a:rPr sz="1400" b="1" spc="-75" dirty="0">
                <a:latin typeface="Calibri"/>
                <a:cs typeface="Calibri"/>
              </a:rPr>
              <a:t> </a:t>
            </a:r>
            <a:r>
              <a:rPr sz="1400" b="1" dirty="0">
                <a:latin typeface="Calibri"/>
                <a:cs typeface="Calibri"/>
              </a:rPr>
              <a:t>4</a:t>
            </a:r>
            <a:endParaRPr sz="1400">
              <a:latin typeface="Calibri"/>
              <a:cs typeface="Calibri"/>
            </a:endParaRPr>
          </a:p>
        </p:txBody>
      </p:sp>
      <p:sp>
        <p:nvSpPr>
          <p:cNvPr id="4" name="object 4"/>
          <p:cNvSpPr txBox="1"/>
          <p:nvPr/>
        </p:nvSpPr>
        <p:spPr>
          <a:xfrm>
            <a:off x="7739888" y="3826891"/>
            <a:ext cx="732790" cy="299720"/>
          </a:xfrm>
          <a:prstGeom prst="rect">
            <a:avLst/>
          </a:prstGeom>
        </p:spPr>
        <p:txBody>
          <a:bodyPr vert="horz" wrap="square" lIns="0" tIns="12700" rIns="0" bIns="0" rtlCol="0">
            <a:spAutoFit/>
          </a:bodyPr>
          <a:lstStyle/>
          <a:p>
            <a:pPr marL="12700">
              <a:spcBef>
                <a:spcPts val="100"/>
              </a:spcBef>
            </a:pPr>
            <a:r>
              <a:rPr sz="900" dirty="0">
                <a:latin typeface="Calibri"/>
                <a:cs typeface="Calibri"/>
              </a:rPr>
              <a:t>Pr</a:t>
            </a:r>
            <a:r>
              <a:rPr sz="900" spc="5" dirty="0">
                <a:latin typeface="Calibri"/>
                <a:cs typeface="Calibri"/>
              </a:rPr>
              <a:t>o</a:t>
            </a:r>
            <a:r>
              <a:rPr sz="900" dirty="0">
                <a:latin typeface="Calibri"/>
                <a:cs typeface="Calibri"/>
              </a:rPr>
              <a:t>of-</a:t>
            </a:r>
            <a:r>
              <a:rPr sz="900" spc="5" dirty="0">
                <a:latin typeface="Calibri"/>
                <a:cs typeface="Calibri"/>
              </a:rPr>
              <a:t>o</a:t>
            </a:r>
            <a:r>
              <a:rPr sz="900" dirty="0">
                <a:latin typeface="Calibri"/>
                <a:cs typeface="Calibri"/>
              </a:rPr>
              <a:t>f-Wor</a:t>
            </a:r>
            <a:r>
              <a:rPr sz="900" spc="-5" dirty="0">
                <a:latin typeface="Calibri"/>
                <a:cs typeface="Calibri"/>
              </a:rPr>
              <a:t>k</a:t>
            </a:r>
            <a:r>
              <a:rPr sz="900" dirty="0">
                <a:latin typeface="Calibri"/>
                <a:cs typeface="Calibri"/>
              </a:rPr>
              <a:t>:</a:t>
            </a:r>
            <a:endParaRPr sz="900">
              <a:latin typeface="Calibri"/>
              <a:cs typeface="Calibri"/>
            </a:endParaRPr>
          </a:p>
          <a:p>
            <a:pPr marL="41275"/>
            <a:r>
              <a:rPr sz="900" i="1" spc="-10" dirty="0">
                <a:latin typeface="Calibri"/>
                <a:cs typeface="Calibri"/>
              </a:rPr>
              <a:t>000000r9d8fjj</a:t>
            </a:r>
            <a:endParaRPr sz="900">
              <a:latin typeface="Calibri"/>
              <a:cs typeface="Calibri"/>
            </a:endParaRPr>
          </a:p>
        </p:txBody>
      </p:sp>
      <p:sp>
        <p:nvSpPr>
          <p:cNvPr id="5" name="object 5"/>
          <p:cNvSpPr txBox="1"/>
          <p:nvPr/>
        </p:nvSpPr>
        <p:spPr>
          <a:xfrm>
            <a:off x="7721600" y="4238370"/>
            <a:ext cx="770890" cy="299720"/>
          </a:xfrm>
          <a:prstGeom prst="rect">
            <a:avLst/>
          </a:prstGeom>
        </p:spPr>
        <p:txBody>
          <a:bodyPr vert="horz" wrap="square" lIns="0" tIns="12700" rIns="0" bIns="0" rtlCol="0">
            <a:spAutoFit/>
          </a:bodyPr>
          <a:lstStyle/>
          <a:p>
            <a:pPr marL="12700" marR="5080" indent="20955">
              <a:spcBef>
                <a:spcPts val="100"/>
              </a:spcBef>
            </a:pPr>
            <a:r>
              <a:rPr sz="900" spc="-5" dirty="0">
                <a:latin typeface="Calibri"/>
                <a:cs typeface="Calibri"/>
              </a:rPr>
              <a:t>Previous block: </a:t>
            </a:r>
            <a:r>
              <a:rPr sz="900" spc="-190" dirty="0">
                <a:latin typeface="Calibri"/>
                <a:cs typeface="Calibri"/>
              </a:rPr>
              <a:t> </a:t>
            </a:r>
            <a:r>
              <a:rPr sz="900" dirty="0">
                <a:latin typeface="Calibri"/>
                <a:cs typeface="Calibri"/>
              </a:rPr>
              <a:t>000000</a:t>
            </a:r>
            <a:r>
              <a:rPr sz="900" spc="-15" dirty="0">
                <a:latin typeface="Calibri"/>
                <a:cs typeface="Calibri"/>
              </a:rPr>
              <a:t>9</a:t>
            </a:r>
            <a:r>
              <a:rPr sz="900" dirty="0">
                <a:latin typeface="Calibri"/>
                <a:cs typeface="Calibri"/>
              </a:rPr>
              <a:t>0</a:t>
            </a:r>
            <a:r>
              <a:rPr sz="900" spc="-5" dirty="0">
                <a:latin typeface="Calibri"/>
                <a:cs typeface="Calibri"/>
              </a:rPr>
              <a:t>b41bx</a:t>
            </a:r>
            <a:endParaRPr sz="900">
              <a:latin typeface="Calibri"/>
              <a:cs typeface="Calibri"/>
            </a:endParaRPr>
          </a:p>
        </p:txBody>
      </p:sp>
      <p:sp>
        <p:nvSpPr>
          <p:cNvPr id="6" name="object 6"/>
          <p:cNvSpPr/>
          <p:nvPr/>
        </p:nvSpPr>
        <p:spPr>
          <a:xfrm>
            <a:off x="6271260" y="3285745"/>
            <a:ext cx="1077595" cy="2868295"/>
          </a:xfrm>
          <a:custGeom>
            <a:avLst/>
            <a:gdLst/>
            <a:ahLst/>
            <a:cxnLst/>
            <a:rect l="l" t="t" r="r" b="b"/>
            <a:pathLst>
              <a:path w="1077595" h="2868295">
                <a:moveTo>
                  <a:pt x="0" y="179577"/>
                </a:moveTo>
                <a:lnTo>
                  <a:pt x="6414" y="131835"/>
                </a:lnTo>
                <a:lnTo>
                  <a:pt x="24515" y="88937"/>
                </a:lnTo>
                <a:lnTo>
                  <a:pt x="52593" y="52593"/>
                </a:lnTo>
                <a:lnTo>
                  <a:pt x="88937" y="24515"/>
                </a:lnTo>
                <a:lnTo>
                  <a:pt x="131835" y="6414"/>
                </a:lnTo>
                <a:lnTo>
                  <a:pt x="179577" y="0"/>
                </a:lnTo>
                <a:lnTo>
                  <a:pt x="897889" y="0"/>
                </a:lnTo>
                <a:lnTo>
                  <a:pt x="945632" y="6414"/>
                </a:lnTo>
                <a:lnTo>
                  <a:pt x="988530" y="24515"/>
                </a:lnTo>
                <a:lnTo>
                  <a:pt x="1024874" y="52593"/>
                </a:lnTo>
                <a:lnTo>
                  <a:pt x="1052952" y="88937"/>
                </a:lnTo>
                <a:lnTo>
                  <a:pt x="1071053" y="131835"/>
                </a:lnTo>
                <a:lnTo>
                  <a:pt x="1077467" y="179577"/>
                </a:lnTo>
                <a:lnTo>
                  <a:pt x="1077467" y="2688590"/>
                </a:lnTo>
                <a:lnTo>
                  <a:pt x="1071053" y="2736327"/>
                </a:lnTo>
                <a:lnTo>
                  <a:pt x="1052952" y="2779224"/>
                </a:lnTo>
                <a:lnTo>
                  <a:pt x="1024874" y="2815569"/>
                </a:lnTo>
                <a:lnTo>
                  <a:pt x="988530" y="2843649"/>
                </a:lnTo>
                <a:lnTo>
                  <a:pt x="945632" y="2861753"/>
                </a:lnTo>
                <a:lnTo>
                  <a:pt x="897889" y="2868167"/>
                </a:lnTo>
                <a:lnTo>
                  <a:pt x="179577" y="2868167"/>
                </a:lnTo>
                <a:lnTo>
                  <a:pt x="131835" y="2861753"/>
                </a:lnTo>
                <a:lnTo>
                  <a:pt x="88937" y="2843649"/>
                </a:lnTo>
                <a:lnTo>
                  <a:pt x="52593" y="2815569"/>
                </a:lnTo>
                <a:lnTo>
                  <a:pt x="24515" y="2779224"/>
                </a:lnTo>
                <a:lnTo>
                  <a:pt x="6414" y="2736327"/>
                </a:lnTo>
                <a:lnTo>
                  <a:pt x="0" y="2688590"/>
                </a:lnTo>
                <a:lnTo>
                  <a:pt x="0" y="179577"/>
                </a:lnTo>
                <a:close/>
              </a:path>
            </a:pathLst>
          </a:custGeom>
          <a:ln w="15240">
            <a:solidFill>
              <a:srgbClr val="000000"/>
            </a:solidFill>
          </a:ln>
        </p:spPr>
        <p:txBody>
          <a:bodyPr wrap="square" lIns="0" tIns="0" rIns="0" bIns="0" rtlCol="0"/>
          <a:lstStyle/>
          <a:p>
            <a:endParaRPr/>
          </a:p>
        </p:txBody>
      </p:sp>
      <p:sp>
        <p:nvSpPr>
          <p:cNvPr id="7" name="object 7"/>
          <p:cNvSpPr txBox="1"/>
          <p:nvPr/>
        </p:nvSpPr>
        <p:spPr>
          <a:xfrm>
            <a:off x="6532245" y="3553206"/>
            <a:ext cx="556260" cy="228909"/>
          </a:xfrm>
          <a:prstGeom prst="rect">
            <a:avLst/>
          </a:prstGeom>
        </p:spPr>
        <p:txBody>
          <a:bodyPr vert="horz" wrap="square" lIns="0" tIns="13335" rIns="0" bIns="0" rtlCol="0">
            <a:spAutoFit/>
          </a:bodyPr>
          <a:lstStyle/>
          <a:p>
            <a:pPr marL="12700">
              <a:spcBef>
                <a:spcPts val="105"/>
              </a:spcBef>
            </a:pPr>
            <a:r>
              <a:rPr sz="1400" b="1" dirty="0">
                <a:latin typeface="Calibri"/>
                <a:cs typeface="Calibri"/>
              </a:rPr>
              <a:t>Block</a:t>
            </a:r>
            <a:r>
              <a:rPr sz="1400" b="1" spc="-75" dirty="0">
                <a:latin typeface="Calibri"/>
                <a:cs typeface="Calibri"/>
              </a:rPr>
              <a:t> </a:t>
            </a:r>
            <a:r>
              <a:rPr sz="1400" b="1" dirty="0">
                <a:latin typeface="Calibri"/>
                <a:cs typeface="Calibri"/>
              </a:rPr>
              <a:t>3</a:t>
            </a:r>
            <a:endParaRPr sz="1400">
              <a:latin typeface="Calibri"/>
              <a:cs typeface="Calibri"/>
            </a:endParaRPr>
          </a:p>
        </p:txBody>
      </p:sp>
      <p:sp>
        <p:nvSpPr>
          <p:cNvPr id="8" name="object 8"/>
          <p:cNvSpPr txBox="1"/>
          <p:nvPr/>
        </p:nvSpPr>
        <p:spPr>
          <a:xfrm>
            <a:off x="6425565" y="3908297"/>
            <a:ext cx="770890" cy="299720"/>
          </a:xfrm>
          <a:prstGeom prst="rect">
            <a:avLst/>
          </a:prstGeom>
        </p:spPr>
        <p:txBody>
          <a:bodyPr vert="horz" wrap="square" lIns="0" tIns="12700" rIns="0" bIns="0" rtlCol="0">
            <a:spAutoFit/>
          </a:bodyPr>
          <a:lstStyle/>
          <a:p>
            <a:pPr marL="12700" marR="5080" indent="17780">
              <a:spcBef>
                <a:spcPts val="100"/>
              </a:spcBef>
            </a:pPr>
            <a:r>
              <a:rPr sz="900" dirty="0">
                <a:latin typeface="Calibri"/>
                <a:cs typeface="Calibri"/>
              </a:rPr>
              <a:t>Proof-of-Work: </a:t>
            </a:r>
            <a:r>
              <a:rPr sz="900" spc="-190" dirty="0">
                <a:latin typeface="Calibri"/>
                <a:cs typeface="Calibri"/>
              </a:rPr>
              <a:t> </a:t>
            </a:r>
            <a:r>
              <a:rPr sz="900" dirty="0">
                <a:latin typeface="Calibri"/>
                <a:cs typeface="Calibri"/>
              </a:rPr>
              <a:t>000000</a:t>
            </a:r>
            <a:r>
              <a:rPr sz="900" spc="-15" dirty="0">
                <a:latin typeface="Calibri"/>
                <a:cs typeface="Calibri"/>
              </a:rPr>
              <a:t>9</a:t>
            </a:r>
            <a:r>
              <a:rPr sz="900" dirty="0">
                <a:latin typeface="Calibri"/>
                <a:cs typeface="Calibri"/>
              </a:rPr>
              <a:t>0</a:t>
            </a:r>
            <a:r>
              <a:rPr sz="900" spc="-5" dirty="0">
                <a:latin typeface="Calibri"/>
                <a:cs typeface="Calibri"/>
              </a:rPr>
              <a:t>b41bx</a:t>
            </a:r>
            <a:endParaRPr sz="900">
              <a:latin typeface="Calibri"/>
              <a:cs typeface="Calibri"/>
            </a:endParaRPr>
          </a:p>
        </p:txBody>
      </p:sp>
      <p:grpSp>
        <p:nvGrpSpPr>
          <p:cNvPr id="9" name="object 9"/>
          <p:cNvGrpSpPr/>
          <p:nvPr/>
        </p:nvGrpSpPr>
        <p:grpSpPr>
          <a:xfrm>
            <a:off x="6313678" y="4027932"/>
            <a:ext cx="1379220" cy="958850"/>
            <a:chOff x="4789678" y="4027932"/>
            <a:chExt cx="1379220" cy="958850"/>
          </a:xfrm>
        </p:grpSpPr>
        <p:sp>
          <p:nvSpPr>
            <p:cNvPr id="10" name="object 10"/>
            <p:cNvSpPr/>
            <p:nvPr/>
          </p:nvSpPr>
          <p:spPr>
            <a:xfrm>
              <a:off x="5707380" y="4027932"/>
              <a:ext cx="461645" cy="404495"/>
            </a:xfrm>
            <a:custGeom>
              <a:avLst/>
              <a:gdLst/>
              <a:ahLst/>
              <a:cxnLst/>
              <a:rect l="l" t="t" r="r" b="b"/>
              <a:pathLst>
                <a:path w="461645" h="404495">
                  <a:moveTo>
                    <a:pt x="61634" y="45311"/>
                  </a:moveTo>
                  <a:lnTo>
                    <a:pt x="53236" y="54945"/>
                  </a:lnTo>
                  <a:lnTo>
                    <a:pt x="453009" y="403987"/>
                  </a:lnTo>
                  <a:lnTo>
                    <a:pt x="461391" y="394462"/>
                  </a:lnTo>
                  <a:lnTo>
                    <a:pt x="61634" y="45311"/>
                  </a:lnTo>
                  <a:close/>
                </a:path>
                <a:path w="461645" h="404495">
                  <a:moveTo>
                    <a:pt x="0" y="0"/>
                  </a:moveTo>
                  <a:lnTo>
                    <a:pt x="32385" y="78867"/>
                  </a:lnTo>
                  <a:lnTo>
                    <a:pt x="53236" y="54945"/>
                  </a:lnTo>
                  <a:lnTo>
                    <a:pt x="43687" y="46609"/>
                  </a:lnTo>
                  <a:lnTo>
                    <a:pt x="52070" y="36957"/>
                  </a:lnTo>
                  <a:lnTo>
                    <a:pt x="68917" y="36957"/>
                  </a:lnTo>
                  <a:lnTo>
                    <a:pt x="82423" y="21463"/>
                  </a:lnTo>
                  <a:lnTo>
                    <a:pt x="0" y="0"/>
                  </a:lnTo>
                  <a:close/>
                </a:path>
                <a:path w="461645" h="404495">
                  <a:moveTo>
                    <a:pt x="52070" y="36957"/>
                  </a:moveTo>
                  <a:lnTo>
                    <a:pt x="43687" y="46609"/>
                  </a:lnTo>
                  <a:lnTo>
                    <a:pt x="53236" y="54945"/>
                  </a:lnTo>
                  <a:lnTo>
                    <a:pt x="61634" y="45311"/>
                  </a:lnTo>
                  <a:lnTo>
                    <a:pt x="52070" y="36957"/>
                  </a:lnTo>
                  <a:close/>
                </a:path>
                <a:path w="461645" h="404495">
                  <a:moveTo>
                    <a:pt x="68917" y="36957"/>
                  </a:moveTo>
                  <a:lnTo>
                    <a:pt x="52070" y="36957"/>
                  </a:lnTo>
                  <a:lnTo>
                    <a:pt x="61634" y="45311"/>
                  </a:lnTo>
                  <a:lnTo>
                    <a:pt x="68917" y="36957"/>
                  </a:lnTo>
                  <a:close/>
                </a:path>
              </a:pathLst>
            </a:custGeom>
            <a:solidFill>
              <a:srgbClr val="D24717"/>
            </a:solidFill>
          </p:spPr>
          <p:txBody>
            <a:bodyPr wrap="square" lIns="0" tIns="0" rIns="0" bIns="0" rtlCol="0"/>
            <a:lstStyle/>
            <a:p>
              <a:endParaRPr/>
            </a:p>
          </p:txBody>
        </p:sp>
        <p:pic>
          <p:nvPicPr>
            <p:cNvPr id="11" name="object 11"/>
            <p:cNvPicPr/>
            <p:nvPr/>
          </p:nvPicPr>
          <p:blipFill>
            <a:blip r:embed="rId2" cstate="print"/>
            <a:stretch>
              <a:fillRect/>
            </a:stretch>
          </p:blipFill>
          <p:spPr>
            <a:xfrm>
              <a:off x="4796028" y="4600956"/>
              <a:ext cx="978408" cy="379475"/>
            </a:xfrm>
            <a:prstGeom prst="rect">
              <a:avLst/>
            </a:prstGeom>
          </p:spPr>
        </p:pic>
        <p:sp>
          <p:nvSpPr>
            <p:cNvPr id="12" name="object 12"/>
            <p:cNvSpPr/>
            <p:nvPr/>
          </p:nvSpPr>
          <p:spPr>
            <a:xfrm>
              <a:off x="4796028" y="4600956"/>
              <a:ext cx="978535" cy="379730"/>
            </a:xfrm>
            <a:custGeom>
              <a:avLst/>
              <a:gdLst/>
              <a:ahLst/>
              <a:cxnLst/>
              <a:rect l="l" t="t" r="r" b="b"/>
              <a:pathLst>
                <a:path w="978535" h="379729">
                  <a:moveTo>
                    <a:pt x="0" y="63246"/>
                  </a:moveTo>
                  <a:lnTo>
                    <a:pt x="4970" y="38629"/>
                  </a:lnTo>
                  <a:lnTo>
                    <a:pt x="18526" y="18526"/>
                  </a:lnTo>
                  <a:lnTo>
                    <a:pt x="38629" y="4970"/>
                  </a:lnTo>
                  <a:lnTo>
                    <a:pt x="63246" y="0"/>
                  </a:lnTo>
                  <a:lnTo>
                    <a:pt x="915162" y="0"/>
                  </a:lnTo>
                  <a:lnTo>
                    <a:pt x="939778" y="4970"/>
                  </a:lnTo>
                  <a:lnTo>
                    <a:pt x="959881" y="18526"/>
                  </a:lnTo>
                  <a:lnTo>
                    <a:pt x="973437" y="38629"/>
                  </a:lnTo>
                  <a:lnTo>
                    <a:pt x="978408" y="63246"/>
                  </a:lnTo>
                  <a:lnTo>
                    <a:pt x="978408" y="316230"/>
                  </a:lnTo>
                  <a:lnTo>
                    <a:pt x="973437" y="340846"/>
                  </a:lnTo>
                  <a:lnTo>
                    <a:pt x="959881" y="360949"/>
                  </a:lnTo>
                  <a:lnTo>
                    <a:pt x="939778" y="374505"/>
                  </a:lnTo>
                  <a:lnTo>
                    <a:pt x="915162" y="379476"/>
                  </a:lnTo>
                  <a:lnTo>
                    <a:pt x="63246" y="379476"/>
                  </a:lnTo>
                  <a:lnTo>
                    <a:pt x="38629" y="374505"/>
                  </a:lnTo>
                  <a:lnTo>
                    <a:pt x="18526" y="360949"/>
                  </a:lnTo>
                  <a:lnTo>
                    <a:pt x="4970" y="340846"/>
                  </a:lnTo>
                  <a:lnTo>
                    <a:pt x="0" y="316230"/>
                  </a:lnTo>
                  <a:lnTo>
                    <a:pt x="0" y="63246"/>
                  </a:lnTo>
                  <a:close/>
                </a:path>
              </a:pathLst>
            </a:custGeom>
            <a:ln w="12192">
              <a:solidFill>
                <a:srgbClr val="D24717"/>
              </a:solidFill>
            </a:ln>
          </p:spPr>
          <p:txBody>
            <a:bodyPr wrap="square" lIns="0" tIns="0" rIns="0" bIns="0" rtlCol="0"/>
            <a:lstStyle/>
            <a:p>
              <a:endParaRPr/>
            </a:p>
          </p:txBody>
        </p:sp>
      </p:grpSp>
      <p:sp>
        <p:nvSpPr>
          <p:cNvPr id="13" name="object 13"/>
          <p:cNvSpPr txBox="1"/>
          <p:nvPr/>
        </p:nvSpPr>
        <p:spPr>
          <a:xfrm>
            <a:off x="6451472" y="4319778"/>
            <a:ext cx="718820" cy="614680"/>
          </a:xfrm>
          <a:prstGeom prst="rect">
            <a:avLst/>
          </a:prstGeom>
        </p:spPr>
        <p:txBody>
          <a:bodyPr vert="horz" wrap="square" lIns="0" tIns="12700" rIns="0" bIns="0" rtlCol="0">
            <a:spAutoFit/>
          </a:bodyPr>
          <a:lstStyle/>
          <a:p>
            <a:pPr algn="ctr">
              <a:spcBef>
                <a:spcPts val="100"/>
              </a:spcBef>
            </a:pPr>
            <a:r>
              <a:rPr sz="900" dirty="0">
                <a:latin typeface="Calibri"/>
                <a:cs typeface="Calibri"/>
              </a:rPr>
              <a:t>Pr</a:t>
            </a:r>
            <a:r>
              <a:rPr sz="900" spc="-5" dirty="0">
                <a:latin typeface="Calibri"/>
                <a:cs typeface="Calibri"/>
              </a:rPr>
              <a:t>e</a:t>
            </a:r>
            <a:r>
              <a:rPr sz="900" dirty="0">
                <a:latin typeface="Calibri"/>
                <a:cs typeface="Calibri"/>
              </a:rPr>
              <a:t>vio</a:t>
            </a:r>
            <a:r>
              <a:rPr sz="900" spc="-5" dirty="0">
                <a:latin typeface="Calibri"/>
                <a:cs typeface="Calibri"/>
              </a:rPr>
              <a:t>u</a:t>
            </a:r>
            <a:r>
              <a:rPr sz="900" dirty="0">
                <a:latin typeface="Calibri"/>
                <a:cs typeface="Calibri"/>
              </a:rPr>
              <a:t>s</a:t>
            </a:r>
            <a:r>
              <a:rPr sz="900" spc="5" dirty="0">
                <a:latin typeface="Calibri"/>
                <a:cs typeface="Calibri"/>
              </a:rPr>
              <a:t> </a:t>
            </a:r>
            <a:r>
              <a:rPr sz="900" dirty="0">
                <a:latin typeface="Calibri"/>
                <a:cs typeface="Calibri"/>
              </a:rPr>
              <a:t>P</a:t>
            </a:r>
            <a:r>
              <a:rPr sz="900" spc="5" dirty="0">
                <a:latin typeface="Calibri"/>
                <a:cs typeface="Calibri"/>
              </a:rPr>
              <a:t>O</a:t>
            </a:r>
            <a:r>
              <a:rPr sz="900" dirty="0">
                <a:latin typeface="Calibri"/>
                <a:cs typeface="Calibri"/>
              </a:rPr>
              <a:t>W:</a:t>
            </a:r>
            <a:endParaRPr sz="900">
              <a:latin typeface="Calibri"/>
              <a:cs typeface="Calibri"/>
            </a:endParaRPr>
          </a:p>
          <a:p>
            <a:pPr algn="ctr">
              <a:lnSpc>
                <a:spcPct val="100000"/>
              </a:lnSpc>
            </a:pPr>
            <a:r>
              <a:rPr sz="900" spc="-5" dirty="0">
                <a:latin typeface="Calibri"/>
                <a:cs typeface="Calibri"/>
              </a:rPr>
              <a:t>000000948fixf</a:t>
            </a:r>
            <a:endParaRPr sz="900">
              <a:latin typeface="Calibri"/>
              <a:cs typeface="Calibri"/>
            </a:endParaRPr>
          </a:p>
          <a:p>
            <a:pPr marL="155575" marR="147320" indent="-635" algn="ctr">
              <a:spcBef>
                <a:spcPts val="315"/>
              </a:spcBef>
            </a:pPr>
            <a:r>
              <a:rPr sz="900" spc="-5" dirty="0">
                <a:latin typeface="Calibri"/>
                <a:cs typeface="Calibri"/>
              </a:rPr>
              <a:t>C</a:t>
            </a:r>
            <a:r>
              <a:rPr sz="900" spc="5" dirty="0">
                <a:latin typeface="Calibri"/>
                <a:cs typeface="Calibri"/>
              </a:rPr>
              <a:t>o</a:t>
            </a:r>
            <a:r>
              <a:rPr sz="900" spc="-5" dirty="0">
                <a:latin typeface="Calibri"/>
                <a:cs typeface="Calibri"/>
              </a:rPr>
              <a:t>n</a:t>
            </a:r>
            <a:r>
              <a:rPr sz="900" dirty="0">
                <a:latin typeface="Calibri"/>
                <a:cs typeface="Calibri"/>
              </a:rPr>
              <a:t>t</a:t>
            </a:r>
            <a:r>
              <a:rPr sz="900" spc="-5" dirty="0">
                <a:latin typeface="Calibri"/>
                <a:cs typeface="Calibri"/>
              </a:rPr>
              <a:t>r</a:t>
            </a:r>
            <a:r>
              <a:rPr sz="900" dirty="0">
                <a:latin typeface="Calibri"/>
                <a:cs typeface="Calibri"/>
              </a:rPr>
              <a:t>act  </a:t>
            </a:r>
            <a:r>
              <a:rPr sz="900" spc="-5" dirty="0">
                <a:latin typeface="Calibri"/>
                <a:cs typeface="Calibri"/>
              </a:rPr>
              <a:t>102890</a:t>
            </a:r>
            <a:r>
              <a:rPr sz="900" dirty="0">
                <a:latin typeface="Calibri"/>
                <a:cs typeface="Calibri"/>
              </a:rPr>
              <a:t>h</a:t>
            </a:r>
            <a:endParaRPr sz="900">
              <a:latin typeface="Calibri"/>
              <a:cs typeface="Calibri"/>
            </a:endParaRPr>
          </a:p>
        </p:txBody>
      </p:sp>
      <p:grpSp>
        <p:nvGrpSpPr>
          <p:cNvPr id="14" name="object 14"/>
          <p:cNvGrpSpPr/>
          <p:nvPr/>
        </p:nvGrpSpPr>
        <p:grpSpPr>
          <a:xfrm>
            <a:off x="6313679" y="5004561"/>
            <a:ext cx="991235" cy="393700"/>
            <a:chOff x="4789678" y="5004561"/>
            <a:chExt cx="991235" cy="393700"/>
          </a:xfrm>
        </p:grpSpPr>
        <p:pic>
          <p:nvPicPr>
            <p:cNvPr id="15" name="object 15"/>
            <p:cNvPicPr/>
            <p:nvPr/>
          </p:nvPicPr>
          <p:blipFill>
            <a:blip r:embed="rId3" cstate="print"/>
            <a:stretch>
              <a:fillRect/>
            </a:stretch>
          </p:blipFill>
          <p:spPr>
            <a:xfrm>
              <a:off x="4796028" y="5010911"/>
              <a:ext cx="978408" cy="381000"/>
            </a:xfrm>
            <a:prstGeom prst="rect">
              <a:avLst/>
            </a:prstGeom>
          </p:spPr>
        </p:pic>
        <p:sp>
          <p:nvSpPr>
            <p:cNvPr id="16" name="object 16"/>
            <p:cNvSpPr/>
            <p:nvPr/>
          </p:nvSpPr>
          <p:spPr>
            <a:xfrm>
              <a:off x="4796028" y="5010911"/>
              <a:ext cx="978535" cy="381000"/>
            </a:xfrm>
            <a:custGeom>
              <a:avLst/>
              <a:gdLst/>
              <a:ahLst/>
              <a:cxnLst/>
              <a:rect l="l" t="t" r="r" b="b"/>
              <a:pathLst>
                <a:path w="978535" h="381000">
                  <a:moveTo>
                    <a:pt x="0" y="63500"/>
                  </a:moveTo>
                  <a:lnTo>
                    <a:pt x="4992" y="38790"/>
                  </a:lnTo>
                  <a:lnTo>
                    <a:pt x="18605" y="18605"/>
                  </a:lnTo>
                  <a:lnTo>
                    <a:pt x="38790" y="4992"/>
                  </a:lnTo>
                  <a:lnTo>
                    <a:pt x="63500" y="0"/>
                  </a:lnTo>
                  <a:lnTo>
                    <a:pt x="914908" y="0"/>
                  </a:lnTo>
                  <a:lnTo>
                    <a:pt x="939617" y="4992"/>
                  </a:lnTo>
                  <a:lnTo>
                    <a:pt x="959802" y="18605"/>
                  </a:lnTo>
                  <a:lnTo>
                    <a:pt x="973415" y="38790"/>
                  </a:lnTo>
                  <a:lnTo>
                    <a:pt x="978408" y="63500"/>
                  </a:lnTo>
                  <a:lnTo>
                    <a:pt x="978408" y="317500"/>
                  </a:lnTo>
                  <a:lnTo>
                    <a:pt x="973415" y="342209"/>
                  </a:lnTo>
                  <a:lnTo>
                    <a:pt x="959802" y="362394"/>
                  </a:lnTo>
                  <a:lnTo>
                    <a:pt x="939617" y="376007"/>
                  </a:lnTo>
                  <a:lnTo>
                    <a:pt x="914908" y="381000"/>
                  </a:lnTo>
                  <a:lnTo>
                    <a:pt x="63500" y="381000"/>
                  </a:lnTo>
                  <a:lnTo>
                    <a:pt x="38790" y="376007"/>
                  </a:lnTo>
                  <a:lnTo>
                    <a:pt x="18605" y="362394"/>
                  </a:lnTo>
                  <a:lnTo>
                    <a:pt x="4992" y="342209"/>
                  </a:lnTo>
                  <a:lnTo>
                    <a:pt x="0" y="317500"/>
                  </a:lnTo>
                  <a:lnTo>
                    <a:pt x="0" y="63500"/>
                  </a:lnTo>
                  <a:close/>
                </a:path>
              </a:pathLst>
            </a:custGeom>
            <a:ln w="12192">
              <a:solidFill>
                <a:srgbClr val="A18E6A"/>
              </a:solidFill>
            </a:ln>
          </p:spPr>
          <p:txBody>
            <a:bodyPr wrap="square" lIns="0" tIns="0" rIns="0" bIns="0" rtlCol="0"/>
            <a:lstStyle/>
            <a:p>
              <a:endParaRPr/>
            </a:p>
          </p:txBody>
        </p:sp>
      </p:grpSp>
      <p:sp>
        <p:nvSpPr>
          <p:cNvPr id="17" name="object 17"/>
          <p:cNvSpPr txBox="1"/>
          <p:nvPr/>
        </p:nvSpPr>
        <p:spPr>
          <a:xfrm>
            <a:off x="6526149" y="5045202"/>
            <a:ext cx="568325" cy="299720"/>
          </a:xfrm>
          <a:prstGeom prst="rect">
            <a:avLst/>
          </a:prstGeom>
        </p:spPr>
        <p:txBody>
          <a:bodyPr vert="horz" wrap="square" lIns="0" tIns="12700" rIns="0" bIns="0" rtlCol="0">
            <a:spAutoFit/>
          </a:bodyPr>
          <a:lstStyle/>
          <a:p>
            <a:pPr marL="71755" marR="5080" indent="-59690">
              <a:spcBef>
                <a:spcPts val="100"/>
              </a:spcBef>
            </a:pPr>
            <a:r>
              <a:rPr sz="900" dirty="0">
                <a:latin typeface="Calibri"/>
                <a:cs typeface="Calibri"/>
              </a:rPr>
              <a:t>Tra</a:t>
            </a:r>
            <a:r>
              <a:rPr sz="900" spc="-10" dirty="0">
                <a:latin typeface="Calibri"/>
                <a:cs typeface="Calibri"/>
              </a:rPr>
              <a:t>n</a:t>
            </a:r>
            <a:r>
              <a:rPr sz="900" spc="-5" dirty="0">
                <a:latin typeface="Calibri"/>
                <a:cs typeface="Calibri"/>
              </a:rPr>
              <a:t>s</a:t>
            </a:r>
            <a:r>
              <a:rPr sz="900" dirty="0">
                <a:latin typeface="Calibri"/>
                <a:cs typeface="Calibri"/>
              </a:rPr>
              <a:t>act</a:t>
            </a:r>
            <a:r>
              <a:rPr sz="900" spc="-5" dirty="0">
                <a:latin typeface="Calibri"/>
                <a:cs typeface="Calibri"/>
              </a:rPr>
              <a:t>i</a:t>
            </a:r>
            <a:r>
              <a:rPr sz="900" dirty="0">
                <a:latin typeface="Calibri"/>
                <a:cs typeface="Calibri"/>
              </a:rPr>
              <a:t>on  </a:t>
            </a:r>
            <a:r>
              <a:rPr sz="900" spc="-5" dirty="0">
                <a:latin typeface="Calibri"/>
                <a:cs typeface="Calibri"/>
              </a:rPr>
              <a:t>1236foer</a:t>
            </a:r>
            <a:endParaRPr sz="900">
              <a:latin typeface="Calibri"/>
              <a:cs typeface="Calibri"/>
            </a:endParaRPr>
          </a:p>
        </p:txBody>
      </p:sp>
      <p:grpSp>
        <p:nvGrpSpPr>
          <p:cNvPr id="18" name="object 18"/>
          <p:cNvGrpSpPr/>
          <p:nvPr/>
        </p:nvGrpSpPr>
        <p:grpSpPr>
          <a:xfrm>
            <a:off x="6313679" y="5409946"/>
            <a:ext cx="991235" cy="392430"/>
            <a:chOff x="4789678" y="5409946"/>
            <a:chExt cx="991235" cy="392430"/>
          </a:xfrm>
        </p:grpSpPr>
        <p:pic>
          <p:nvPicPr>
            <p:cNvPr id="19" name="object 19"/>
            <p:cNvPicPr/>
            <p:nvPr/>
          </p:nvPicPr>
          <p:blipFill>
            <a:blip r:embed="rId4" cstate="print"/>
            <a:stretch>
              <a:fillRect/>
            </a:stretch>
          </p:blipFill>
          <p:spPr>
            <a:xfrm>
              <a:off x="4796028" y="5416296"/>
              <a:ext cx="978408" cy="379475"/>
            </a:xfrm>
            <a:prstGeom prst="rect">
              <a:avLst/>
            </a:prstGeom>
          </p:spPr>
        </p:pic>
        <p:sp>
          <p:nvSpPr>
            <p:cNvPr id="20" name="object 20"/>
            <p:cNvSpPr/>
            <p:nvPr/>
          </p:nvSpPr>
          <p:spPr>
            <a:xfrm>
              <a:off x="4796028" y="5416296"/>
              <a:ext cx="978535" cy="379730"/>
            </a:xfrm>
            <a:custGeom>
              <a:avLst/>
              <a:gdLst/>
              <a:ahLst/>
              <a:cxnLst/>
              <a:rect l="l" t="t" r="r" b="b"/>
              <a:pathLst>
                <a:path w="978535" h="379729">
                  <a:moveTo>
                    <a:pt x="0" y="63245"/>
                  </a:moveTo>
                  <a:lnTo>
                    <a:pt x="4970" y="38629"/>
                  </a:lnTo>
                  <a:lnTo>
                    <a:pt x="18526" y="18526"/>
                  </a:lnTo>
                  <a:lnTo>
                    <a:pt x="38629" y="4970"/>
                  </a:lnTo>
                  <a:lnTo>
                    <a:pt x="63246" y="0"/>
                  </a:lnTo>
                  <a:lnTo>
                    <a:pt x="915162" y="0"/>
                  </a:lnTo>
                  <a:lnTo>
                    <a:pt x="939778" y="4970"/>
                  </a:lnTo>
                  <a:lnTo>
                    <a:pt x="959881" y="18526"/>
                  </a:lnTo>
                  <a:lnTo>
                    <a:pt x="973437" y="38629"/>
                  </a:lnTo>
                  <a:lnTo>
                    <a:pt x="978408" y="63245"/>
                  </a:lnTo>
                  <a:lnTo>
                    <a:pt x="978408" y="316229"/>
                  </a:lnTo>
                  <a:lnTo>
                    <a:pt x="973437" y="340846"/>
                  </a:lnTo>
                  <a:lnTo>
                    <a:pt x="959881" y="360949"/>
                  </a:lnTo>
                  <a:lnTo>
                    <a:pt x="939778" y="374505"/>
                  </a:lnTo>
                  <a:lnTo>
                    <a:pt x="915162" y="379475"/>
                  </a:lnTo>
                  <a:lnTo>
                    <a:pt x="63246" y="379475"/>
                  </a:lnTo>
                  <a:lnTo>
                    <a:pt x="38629" y="374505"/>
                  </a:lnTo>
                  <a:lnTo>
                    <a:pt x="18526" y="360949"/>
                  </a:lnTo>
                  <a:lnTo>
                    <a:pt x="4970" y="340846"/>
                  </a:lnTo>
                  <a:lnTo>
                    <a:pt x="0" y="316229"/>
                  </a:lnTo>
                  <a:lnTo>
                    <a:pt x="0" y="63245"/>
                  </a:lnTo>
                  <a:close/>
                </a:path>
              </a:pathLst>
            </a:custGeom>
            <a:ln w="12192">
              <a:solidFill>
                <a:srgbClr val="A18E6A"/>
              </a:solidFill>
            </a:ln>
          </p:spPr>
          <p:txBody>
            <a:bodyPr wrap="square" lIns="0" tIns="0" rIns="0" bIns="0" rtlCol="0"/>
            <a:lstStyle/>
            <a:p>
              <a:endParaRPr/>
            </a:p>
          </p:txBody>
        </p:sp>
      </p:grpSp>
      <p:sp>
        <p:nvSpPr>
          <p:cNvPr id="21" name="object 21"/>
          <p:cNvSpPr txBox="1"/>
          <p:nvPr/>
        </p:nvSpPr>
        <p:spPr>
          <a:xfrm>
            <a:off x="6526149" y="5449316"/>
            <a:ext cx="568325" cy="299720"/>
          </a:xfrm>
          <a:prstGeom prst="rect">
            <a:avLst/>
          </a:prstGeom>
        </p:spPr>
        <p:txBody>
          <a:bodyPr vert="horz" wrap="square" lIns="0" tIns="12700" rIns="0" bIns="0" rtlCol="0">
            <a:spAutoFit/>
          </a:bodyPr>
          <a:lstStyle/>
          <a:p>
            <a:pPr marL="70485" marR="5080" indent="-58419">
              <a:spcBef>
                <a:spcPts val="100"/>
              </a:spcBef>
            </a:pPr>
            <a:r>
              <a:rPr sz="900" dirty="0">
                <a:latin typeface="Calibri"/>
                <a:cs typeface="Calibri"/>
              </a:rPr>
              <a:t>Tra</a:t>
            </a:r>
            <a:r>
              <a:rPr sz="900" spc="-10" dirty="0">
                <a:latin typeface="Calibri"/>
                <a:cs typeface="Calibri"/>
              </a:rPr>
              <a:t>n</a:t>
            </a:r>
            <a:r>
              <a:rPr sz="900" spc="-5" dirty="0">
                <a:latin typeface="Calibri"/>
                <a:cs typeface="Calibri"/>
              </a:rPr>
              <a:t>s</a:t>
            </a:r>
            <a:r>
              <a:rPr sz="900" dirty="0">
                <a:latin typeface="Calibri"/>
                <a:cs typeface="Calibri"/>
              </a:rPr>
              <a:t>act</a:t>
            </a:r>
            <a:r>
              <a:rPr sz="900" spc="-5" dirty="0">
                <a:latin typeface="Calibri"/>
                <a:cs typeface="Calibri"/>
              </a:rPr>
              <a:t>i</a:t>
            </a:r>
            <a:r>
              <a:rPr sz="900" dirty="0">
                <a:latin typeface="Calibri"/>
                <a:cs typeface="Calibri"/>
              </a:rPr>
              <a:t>on  </a:t>
            </a:r>
            <a:r>
              <a:rPr sz="900" spc="-5" dirty="0">
                <a:latin typeface="Calibri"/>
                <a:cs typeface="Calibri"/>
              </a:rPr>
              <a:t>4364rote</a:t>
            </a:r>
            <a:endParaRPr sz="900">
              <a:latin typeface="Calibri"/>
              <a:cs typeface="Calibri"/>
            </a:endParaRPr>
          </a:p>
        </p:txBody>
      </p:sp>
      <p:sp>
        <p:nvSpPr>
          <p:cNvPr id="22" name="object 22"/>
          <p:cNvSpPr txBox="1">
            <a:spLocks noGrp="1"/>
          </p:cNvSpPr>
          <p:nvPr>
            <p:ph type="title"/>
          </p:nvPr>
        </p:nvSpPr>
        <p:spPr>
          <a:xfrm>
            <a:off x="2426004" y="222917"/>
            <a:ext cx="5197044" cy="689291"/>
          </a:xfrm>
          <a:prstGeom prst="rect">
            <a:avLst/>
          </a:prstGeom>
        </p:spPr>
        <p:txBody>
          <a:bodyPr vert="horz" wrap="square" lIns="0" tIns="12065" rIns="0" bIns="0" rtlCol="0" anchor="ctr">
            <a:spAutoFit/>
          </a:bodyPr>
          <a:lstStyle/>
          <a:p>
            <a:pPr marL="12700">
              <a:lnSpc>
                <a:spcPct val="100000"/>
              </a:lnSpc>
              <a:spcBef>
                <a:spcPts val="95"/>
              </a:spcBef>
            </a:pPr>
            <a:r>
              <a:rPr b="1" spc="-45" dirty="0"/>
              <a:t>Smart</a:t>
            </a:r>
            <a:r>
              <a:rPr b="1" spc="-165" dirty="0"/>
              <a:t> </a:t>
            </a:r>
            <a:r>
              <a:rPr b="1" spc="-60" dirty="0"/>
              <a:t>Contracts</a:t>
            </a:r>
          </a:p>
        </p:txBody>
      </p:sp>
      <p:grpSp>
        <p:nvGrpSpPr>
          <p:cNvPr id="23" name="object 23"/>
          <p:cNvGrpSpPr/>
          <p:nvPr/>
        </p:nvGrpSpPr>
        <p:grpSpPr>
          <a:xfrm>
            <a:off x="6313679" y="5819902"/>
            <a:ext cx="991235" cy="302260"/>
            <a:chOff x="4789678" y="5819902"/>
            <a:chExt cx="991235" cy="302260"/>
          </a:xfrm>
        </p:grpSpPr>
        <p:pic>
          <p:nvPicPr>
            <p:cNvPr id="24" name="object 24"/>
            <p:cNvPicPr/>
            <p:nvPr/>
          </p:nvPicPr>
          <p:blipFill>
            <a:blip r:embed="rId5" cstate="print"/>
            <a:stretch>
              <a:fillRect/>
            </a:stretch>
          </p:blipFill>
          <p:spPr>
            <a:xfrm>
              <a:off x="4796028" y="5826252"/>
              <a:ext cx="978408" cy="289559"/>
            </a:xfrm>
            <a:prstGeom prst="rect">
              <a:avLst/>
            </a:prstGeom>
          </p:spPr>
        </p:pic>
        <p:sp>
          <p:nvSpPr>
            <p:cNvPr id="25" name="object 25"/>
            <p:cNvSpPr/>
            <p:nvPr/>
          </p:nvSpPr>
          <p:spPr>
            <a:xfrm>
              <a:off x="4796028" y="5826252"/>
              <a:ext cx="978535" cy="289560"/>
            </a:xfrm>
            <a:custGeom>
              <a:avLst/>
              <a:gdLst/>
              <a:ahLst/>
              <a:cxnLst/>
              <a:rect l="l" t="t" r="r" b="b"/>
              <a:pathLst>
                <a:path w="978535" h="289560">
                  <a:moveTo>
                    <a:pt x="0" y="48260"/>
                  </a:moveTo>
                  <a:lnTo>
                    <a:pt x="3790" y="29473"/>
                  </a:lnTo>
                  <a:lnTo>
                    <a:pt x="14128" y="14133"/>
                  </a:lnTo>
                  <a:lnTo>
                    <a:pt x="29467" y="3791"/>
                  </a:lnTo>
                  <a:lnTo>
                    <a:pt x="48260" y="0"/>
                  </a:lnTo>
                  <a:lnTo>
                    <a:pt x="930148" y="0"/>
                  </a:lnTo>
                  <a:lnTo>
                    <a:pt x="948940" y="3791"/>
                  </a:lnTo>
                  <a:lnTo>
                    <a:pt x="964279" y="14133"/>
                  </a:lnTo>
                  <a:lnTo>
                    <a:pt x="974617" y="29473"/>
                  </a:lnTo>
                  <a:lnTo>
                    <a:pt x="978408" y="48260"/>
                  </a:lnTo>
                  <a:lnTo>
                    <a:pt x="978408" y="241300"/>
                  </a:lnTo>
                  <a:lnTo>
                    <a:pt x="974617" y="260086"/>
                  </a:lnTo>
                  <a:lnTo>
                    <a:pt x="964279" y="275426"/>
                  </a:lnTo>
                  <a:lnTo>
                    <a:pt x="948940" y="285768"/>
                  </a:lnTo>
                  <a:lnTo>
                    <a:pt x="930148" y="289560"/>
                  </a:lnTo>
                  <a:lnTo>
                    <a:pt x="48260" y="289560"/>
                  </a:lnTo>
                  <a:lnTo>
                    <a:pt x="29467" y="285768"/>
                  </a:lnTo>
                  <a:lnTo>
                    <a:pt x="14128" y="275426"/>
                  </a:lnTo>
                  <a:lnTo>
                    <a:pt x="3790" y="260086"/>
                  </a:lnTo>
                  <a:lnTo>
                    <a:pt x="0" y="241300"/>
                  </a:lnTo>
                  <a:lnTo>
                    <a:pt x="0" y="48260"/>
                  </a:lnTo>
                  <a:close/>
                </a:path>
              </a:pathLst>
            </a:custGeom>
            <a:ln w="12191">
              <a:solidFill>
                <a:srgbClr val="9B2C1F"/>
              </a:solidFill>
            </a:ln>
          </p:spPr>
          <p:txBody>
            <a:bodyPr wrap="square" lIns="0" tIns="0" rIns="0" bIns="0" rtlCol="0"/>
            <a:lstStyle/>
            <a:p>
              <a:endParaRPr/>
            </a:p>
          </p:txBody>
        </p:sp>
      </p:grpSp>
      <p:sp>
        <p:nvSpPr>
          <p:cNvPr id="26" name="object 26"/>
          <p:cNvSpPr txBox="1"/>
          <p:nvPr/>
        </p:nvSpPr>
        <p:spPr>
          <a:xfrm>
            <a:off x="6567042" y="5814771"/>
            <a:ext cx="487680" cy="299720"/>
          </a:xfrm>
          <a:prstGeom prst="rect">
            <a:avLst/>
          </a:prstGeom>
        </p:spPr>
        <p:txBody>
          <a:bodyPr vert="horz" wrap="square" lIns="0" tIns="12700" rIns="0" bIns="0" rtlCol="0">
            <a:spAutoFit/>
          </a:bodyPr>
          <a:lstStyle/>
          <a:p>
            <a:pPr marL="12700" marR="5080" indent="88265">
              <a:spcBef>
                <a:spcPts val="100"/>
              </a:spcBef>
            </a:pPr>
            <a:r>
              <a:rPr sz="900" spc="-5" dirty="0">
                <a:latin typeface="Calibri"/>
                <a:cs typeface="Calibri"/>
              </a:rPr>
              <a:t>nonce </a:t>
            </a:r>
            <a:r>
              <a:rPr sz="900" dirty="0">
                <a:latin typeface="Calibri"/>
                <a:cs typeface="Calibri"/>
              </a:rPr>
              <a:t> 878749</a:t>
            </a:r>
            <a:r>
              <a:rPr sz="900" spc="-15" dirty="0">
                <a:latin typeface="Calibri"/>
                <a:cs typeface="Calibri"/>
              </a:rPr>
              <a:t>5</a:t>
            </a:r>
            <a:r>
              <a:rPr sz="900" dirty="0">
                <a:latin typeface="Calibri"/>
                <a:cs typeface="Calibri"/>
              </a:rPr>
              <a:t>1</a:t>
            </a:r>
            <a:endParaRPr sz="900">
              <a:latin typeface="Calibri"/>
              <a:cs typeface="Calibri"/>
            </a:endParaRPr>
          </a:p>
        </p:txBody>
      </p:sp>
      <p:grpSp>
        <p:nvGrpSpPr>
          <p:cNvPr id="27" name="object 27"/>
          <p:cNvGrpSpPr/>
          <p:nvPr/>
        </p:nvGrpSpPr>
        <p:grpSpPr>
          <a:xfrm>
            <a:off x="7616698" y="4576317"/>
            <a:ext cx="991235" cy="393700"/>
            <a:chOff x="6092697" y="4576317"/>
            <a:chExt cx="991235" cy="393700"/>
          </a:xfrm>
        </p:grpSpPr>
        <p:pic>
          <p:nvPicPr>
            <p:cNvPr id="28" name="object 28"/>
            <p:cNvPicPr/>
            <p:nvPr/>
          </p:nvPicPr>
          <p:blipFill>
            <a:blip r:embed="rId3" cstate="print"/>
            <a:stretch>
              <a:fillRect/>
            </a:stretch>
          </p:blipFill>
          <p:spPr>
            <a:xfrm>
              <a:off x="6099047" y="4582667"/>
              <a:ext cx="978407" cy="381000"/>
            </a:xfrm>
            <a:prstGeom prst="rect">
              <a:avLst/>
            </a:prstGeom>
          </p:spPr>
        </p:pic>
        <p:sp>
          <p:nvSpPr>
            <p:cNvPr id="29" name="object 29"/>
            <p:cNvSpPr/>
            <p:nvPr/>
          </p:nvSpPr>
          <p:spPr>
            <a:xfrm>
              <a:off x="6099047" y="4582667"/>
              <a:ext cx="978535" cy="381000"/>
            </a:xfrm>
            <a:custGeom>
              <a:avLst/>
              <a:gdLst/>
              <a:ahLst/>
              <a:cxnLst/>
              <a:rect l="l" t="t" r="r" b="b"/>
              <a:pathLst>
                <a:path w="978534" h="381000">
                  <a:moveTo>
                    <a:pt x="0" y="63499"/>
                  </a:moveTo>
                  <a:lnTo>
                    <a:pt x="4992" y="38790"/>
                  </a:lnTo>
                  <a:lnTo>
                    <a:pt x="18605" y="18605"/>
                  </a:lnTo>
                  <a:lnTo>
                    <a:pt x="38790" y="4992"/>
                  </a:lnTo>
                  <a:lnTo>
                    <a:pt x="63500" y="0"/>
                  </a:lnTo>
                  <a:lnTo>
                    <a:pt x="914907" y="0"/>
                  </a:lnTo>
                  <a:lnTo>
                    <a:pt x="939617" y="4992"/>
                  </a:lnTo>
                  <a:lnTo>
                    <a:pt x="959802" y="18605"/>
                  </a:lnTo>
                  <a:lnTo>
                    <a:pt x="973415" y="38790"/>
                  </a:lnTo>
                  <a:lnTo>
                    <a:pt x="978407" y="63499"/>
                  </a:lnTo>
                  <a:lnTo>
                    <a:pt x="978407" y="317499"/>
                  </a:lnTo>
                  <a:lnTo>
                    <a:pt x="973415" y="342209"/>
                  </a:lnTo>
                  <a:lnTo>
                    <a:pt x="959802" y="362394"/>
                  </a:lnTo>
                  <a:lnTo>
                    <a:pt x="939617" y="376007"/>
                  </a:lnTo>
                  <a:lnTo>
                    <a:pt x="914907" y="380999"/>
                  </a:lnTo>
                  <a:lnTo>
                    <a:pt x="63500" y="380999"/>
                  </a:lnTo>
                  <a:lnTo>
                    <a:pt x="38790" y="376007"/>
                  </a:lnTo>
                  <a:lnTo>
                    <a:pt x="18605" y="362394"/>
                  </a:lnTo>
                  <a:lnTo>
                    <a:pt x="4992" y="342209"/>
                  </a:lnTo>
                  <a:lnTo>
                    <a:pt x="0" y="317499"/>
                  </a:lnTo>
                  <a:lnTo>
                    <a:pt x="0" y="63499"/>
                  </a:lnTo>
                  <a:close/>
                </a:path>
              </a:pathLst>
            </a:custGeom>
            <a:ln w="12192">
              <a:solidFill>
                <a:srgbClr val="A18E6A"/>
              </a:solidFill>
            </a:ln>
          </p:spPr>
          <p:txBody>
            <a:bodyPr wrap="square" lIns="0" tIns="0" rIns="0" bIns="0" rtlCol="0"/>
            <a:lstStyle/>
            <a:p>
              <a:endParaRPr/>
            </a:p>
          </p:txBody>
        </p:sp>
      </p:grpSp>
      <p:sp>
        <p:nvSpPr>
          <p:cNvPr id="30" name="object 30"/>
          <p:cNvSpPr txBox="1"/>
          <p:nvPr/>
        </p:nvSpPr>
        <p:spPr>
          <a:xfrm>
            <a:off x="7828535" y="4616577"/>
            <a:ext cx="568325" cy="299720"/>
          </a:xfrm>
          <a:prstGeom prst="rect">
            <a:avLst/>
          </a:prstGeom>
        </p:spPr>
        <p:txBody>
          <a:bodyPr vert="horz" wrap="square" lIns="0" tIns="12700" rIns="0" bIns="0" rtlCol="0">
            <a:spAutoFit/>
          </a:bodyPr>
          <a:lstStyle/>
          <a:p>
            <a:pPr marL="248285" marR="5080" indent="-236220">
              <a:spcBef>
                <a:spcPts val="100"/>
              </a:spcBef>
            </a:pPr>
            <a:r>
              <a:rPr sz="900" dirty="0">
                <a:latin typeface="Calibri"/>
                <a:cs typeface="Calibri"/>
              </a:rPr>
              <a:t>Tra</a:t>
            </a:r>
            <a:r>
              <a:rPr sz="900" spc="-10" dirty="0">
                <a:latin typeface="Calibri"/>
                <a:cs typeface="Calibri"/>
              </a:rPr>
              <a:t>n</a:t>
            </a:r>
            <a:r>
              <a:rPr sz="900" spc="-5" dirty="0">
                <a:latin typeface="Calibri"/>
                <a:cs typeface="Calibri"/>
              </a:rPr>
              <a:t>s</a:t>
            </a:r>
            <a:r>
              <a:rPr sz="900" dirty="0">
                <a:latin typeface="Calibri"/>
                <a:cs typeface="Calibri"/>
              </a:rPr>
              <a:t>act</a:t>
            </a:r>
            <a:r>
              <a:rPr sz="900" spc="-5" dirty="0">
                <a:latin typeface="Calibri"/>
                <a:cs typeface="Calibri"/>
              </a:rPr>
              <a:t>i</a:t>
            </a:r>
            <a:r>
              <a:rPr sz="900" dirty="0">
                <a:latin typeface="Calibri"/>
                <a:cs typeface="Calibri"/>
              </a:rPr>
              <a:t>on  D</a:t>
            </a:r>
            <a:endParaRPr sz="900">
              <a:latin typeface="Calibri"/>
              <a:cs typeface="Calibri"/>
            </a:endParaRPr>
          </a:p>
        </p:txBody>
      </p:sp>
      <p:grpSp>
        <p:nvGrpSpPr>
          <p:cNvPr id="31" name="object 31"/>
          <p:cNvGrpSpPr/>
          <p:nvPr/>
        </p:nvGrpSpPr>
        <p:grpSpPr>
          <a:xfrm>
            <a:off x="7616698" y="4987797"/>
            <a:ext cx="991235" cy="392430"/>
            <a:chOff x="6092697" y="4987797"/>
            <a:chExt cx="991235" cy="392430"/>
          </a:xfrm>
        </p:grpSpPr>
        <p:pic>
          <p:nvPicPr>
            <p:cNvPr id="32" name="object 32"/>
            <p:cNvPicPr/>
            <p:nvPr/>
          </p:nvPicPr>
          <p:blipFill>
            <a:blip r:embed="rId6" cstate="print"/>
            <a:stretch>
              <a:fillRect/>
            </a:stretch>
          </p:blipFill>
          <p:spPr>
            <a:xfrm>
              <a:off x="6099047" y="4994147"/>
              <a:ext cx="978407" cy="379475"/>
            </a:xfrm>
            <a:prstGeom prst="rect">
              <a:avLst/>
            </a:prstGeom>
          </p:spPr>
        </p:pic>
        <p:sp>
          <p:nvSpPr>
            <p:cNvPr id="33" name="object 33"/>
            <p:cNvSpPr/>
            <p:nvPr/>
          </p:nvSpPr>
          <p:spPr>
            <a:xfrm>
              <a:off x="6099047" y="4994147"/>
              <a:ext cx="978535" cy="379730"/>
            </a:xfrm>
            <a:custGeom>
              <a:avLst/>
              <a:gdLst/>
              <a:ahLst/>
              <a:cxnLst/>
              <a:rect l="l" t="t" r="r" b="b"/>
              <a:pathLst>
                <a:path w="978534" h="379729">
                  <a:moveTo>
                    <a:pt x="0" y="63245"/>
                  </a:moveTo>
                  <a:lnTo>
                    <a:pt x="4970" y="38629"/>
                  </a:lnTo>
                  <a:lnTo>
                    <a:pt x="18526" y="18526"/>
                  </a:lnTo>
                  <a:lnTo>
                    <a:pt x="38629" y="4970"/>
                  </a:lnTo>
                  <a:lnTo>
                    <a:pt x="63246" y="0"/>
                  </a:lnTo>
                  <a:lnTo>
                    <a:pt x="915161" y="0"/>
                  </a:lnTo>
                  <a:lnTo>
                    <a:pt x="939778" y="4970"/>
                  </a:lnTo>
                  <a:lnTo>
                    <a:pt x="959881" y="18526"/>
                  </a:lnTo>
                  <a:lnTo>
                    <a:pt x="973437" y="38629"/>
                  </a:lnTo>
                  <a:lnTo>
                    <a:pt x="978407" y="63245"/>
                  </a:lnTo>
                  <a:lnTo>
                    <a:pt x="978407" y="316229"/>
                  </a:lnTo>
                  <a:lnTo>
                    <a:pt x="973437" y="340846"/>
                  </a:lnTo>
                  <a:lnTo>
                    <a:pt x="959881" y="360949"/>
                  </a:lnTo>
                  <a:lnTo>
                    <a:pt x="939778" y="374505"/>
                  </a:lnTo>
                  <a:lnTo>
                    <a:pt x="915161" y="379475"/>
                  </a:lnTo>
                  <a:lnTo>
                    <a:pt x="63246" y="379475"/>
                  </a:lnTo>
                  <a:lnTo>
                    <a:pt x="38629" y="374505"/>
                  </a:lnTo>
                  <a:lnTo>
                    <a:pt x="18526" y="360949"/>
                  </a:lnTo>
                  <a:lnTo>
                    <a:pt x="4970" y="340846"/>
                  </a:lnTo>
                  <a:lnTo>
                    <a:pt x="0" y="316229"/>
                  </a:lnTo>
                  <a:lnTo>
                    <a:pt x="0" y="63245"/>
                  </a:lnTo>
                  <a:close/>
                </a:path>
              </a:pathLst>
            </a:custGeom>
            <a:ln w="12192">
              <a:solidFill>
                <a:srgbClr val="A18E6A"/>
              </a:solidFill>
            </a:ln>
          </p:spPr>
          <p:txBody>
            <a:bodyPr wrap="square" lIns="0" tIns="0" rIns="0" bIns="0" rtlCol="0"/>
            <a:lstStyle/>
            <a:p>
              <a:endParaRPr/>
            </a:p>
          </p:txBody>
        </p:sp>
      </p:grpSp>
      <p:sp>
        <p:nvSpPr>
          <p:cNvPr id="34" name="object 34"/>
          <p:cNvSpPr txBox="1"/>
          <p:nvPr/>
        </p:nvSpPr>
        <p:spPr>
          <a:xfrm>
            <a:off x="7828535" y="5027421"/>
            <a:ext cx="568325" cy="299720"/>
          </a:xfrm>
          <a:prstGeom prst="rect">
            <a:avLst/>
          </a:prstGeom>
        </p:spPr>
        <p:txBody>
          <a:bodyPr vert="horz" wrap="square" lIns="0" tIns="12700" rIns="0" bIns="0" rtlCol="0">
            <a:spAutoFit/>
          </a:bodyPr>
          <a:lstStyle/>
          <a:p>
            <a:pPr marL="247015" marR="5080" indent="-234950">
              <a:spcBef>
                <a:spcPts val="100"/>
              </a:spcBef>
            </a:pPr>
            <a:r>
              <a:rPr sz="900" dirty="0">
                <a:latin typeface="Calibri"/>
                <a:cs typeface="Calibri"/>
              </a:rPr>
              <a:t>Tra</a:t>
            </a:r>
            <a:r>
              <a:rPr sz="900" spc="-10" dirty="0">
                <a:latin typeface="Calibri"/>
                <a:cs typeface="Calibri"/>
              </a:rPr>
              <a:t>n</a:t>
            </a:r>
            <a:r>
              <a:rPr sz="900" spc="-5" dirty="0">
                <a:latin typeface="Calibri"/>
                <a:cs typeface="Calibri"/>
              </a:rPr>
              <a:t>s</a:t>
            </a:r>
            <a:r>
              <a:rPr sz="900" dirty="0">
                <a:latin typeface="Calibri"/>
                <a:cs typeface="Calibri"/>
              </a:rPr>
              <a:t>act</a:t>
            </a:r>
            <a:r>
              <a:rPr sz="900" spc="-5" dirty="0">
                <a:latin typeface="Calibri"/>
                <a:cs typeface="Calibri"/>
              </a:rPr>
              <a:t>i</a:t>
            </a:r>
            <a:r>
              <a:rPr sz="900" dirty="0">
                <a:latin typeface="Calibri"/>
                <a:cs typeface="Calibri"/>
              </a:rPr>
              <a:t>on  N</a:t>
            </a:r>
            <a:endParaRPr sz="900">
              <a:latin typeface="Calibri"/>
              <a:cs typeface="Calibri"/>
            </a:endParaRPr>
          </a:p>
        </p:txBody>
      </p:sp>
      <p:grpSp>
        <p:nvGrpSpPr>
          <p:cNvPr id="35" name="object 35"/>
          <p:cNvGrpSpPr/>
          <p:nvPr/>
        </p:nvGrpSpPr>
        <p:grpSpPr>
          <a:xfrm>
            <a:off x="7616698" y="5391658"/>
            <a:ext cx="991235" cy="392430"/>
            <a:chOff x="6092697" y="5391658"/>
            <a:chExt cx="991235" cy="392430"/>
          </a:xfrm>
        </p:grpSpPr>
        <p:pic>
          <p:nvPicPr>
            <p:cNvPr id="36" name="object 36"/>
            <p:cNvPicPr/>
            <p:nvPr/>
          </p:nvPicPr>
          <p:blipFill>
            <a:blip r:embed="rId4" cstate="print"/>
            <a:stretch>
              <a:fillRect/>
            </a:stretch>
          </p:blipFill>
          <p:spPr>
            <a:xfrm>
              <a:off x="6099047" y="5398008"/>
              <a:ext cx="978407" cy="379475"/>
            </a:xfrm>
            <a:prstGeom prst="rect">
              <a:avLst/>
            </a:prstGeom>
          </p:spPr>
        </p:pic>
        <p:sp>
          <p:nvSpPr>
            <p:cNvPr id="37" name="object 37"/>
            <p:cNvSpPr/>
            <p:nvPr/>
          </p:nvSpPr>
          <p:spPr>
            <a:xfrm>
              <a:off x="6099047" y="5398008"/>
              <a:ext cx="978535" cy="379730"/>
            </a:xfrm>
            <a:custGeom>
              <a:avLst/>
              <a:gdLst/>
              <a:ahLst/>
              <a:cxnLst/>
              <a:rect l="l" t="t" r="r" b="b"/>
              <a:pathLst>
                <a:path w="978534" h="379729">
                  <a:moveTo>
                    <a:pt x="0" y="63245"/>
                  </a:moveTo>
                  <a:lnTo>
                    <a:pt x="4970" y="38629"/>
                  </a:lnTo>
                  <a:lnTo>
                    <a:pt x="18526" y="18526"/>
                  </a:lnTo>
                  <a:lnTo>
                    <a:pt x="38629" y="4970"/>
                  </a:lnTo>
                  <a:lnTo>
                    <a:pt x="63246" y="0"/>
                  </a:lnTo>
                  <a:lnTo>
                    <a:pt x="915161" y="0"/>
                  </a:lnTo>
                  <a:lnTo>
                    <a:pt x="939778" y="4970"/>
                  </a:lnTo>
                  <a:lnTo>
                    <a:pt x="959881" y="18526"/>
                  </a:lnTo>
                  <a:lnTo>
                    <a:pt x="973437" y="38629"/>
                  </a:lnTo>
                  <a:lnTo>
                    <a:pt x="978407" y="63245"/>
                  </a:lnTo>
                  <a:lnTo>
                    <a:pt x="978407" y="316229"/>
                  </a:lnTo>
                  <a:lnTo>
                    <a:pt x="973437" y="340846"/>
                  </a:lnTo>
                  <a:lnTo>
                    <a:pt x="959881" y="360949"/>
                  </a:lnTo>
                  <a:lnTo>
                    <a:pt x="939778" y="374505"/>
                  </a:lnTo>
                  <a:lnTo>
                    <a:pt x="915161" y="379475"/>
                  </a:lnTo>
                  <a:lnTo>
                    <a:pt x="63246" y="379475"/>
                  </a:lnTo>
                  <a:lnTo>
                    <a:pt x="38629" y="374505"/>
                  </a:lnTo>
                  <a:lnTo>
                    <a:pt x="18526" y="360949"/>
                  </a:lnTo>
                  <a:lnTo>
                    <a:pt x="4970" y="340846"/>
                  </a:lnTo>
                  <a:lnTo>
                    <a:pt x="0" y="316229"/>
                  </a:lnTo>
                  <a:lnTo>
                    <a:pt x="0" y="63245"/>
                  </a:lnTo>
                  <a:close/>
                </a:path>
              </a:pathLst>
            </a:custGeom>
            <a:ln w="12192">
              <a:solidFill>
                <a:srgbClr val="A18E6A"/>
              </a:solidFill>
            </a:ln>
          </p:spPr>
          <p:txBody>
            <a:bodyPr wrap="square" lIns="0" tIns="0" rIns="0" bIns="0" rtlCol="0"/>
            <a:lstStyle/>
            <a:p>
              <a:endParaRPr/>
            </a:p>
          </p:txBody>
        </p:sp>
      </p:grpSp>
      <p:sp>
        <p:nvSpPr>
          <p:cNvPr id="38" name="object 38"/>
          <p:cNvSpPr txBox="1"/>
          <p:nvPr/>
        </p:nvSpPr>
        <p:spPr>
          <a:xfrm>
            <a:off x="7828535" y="5431663"/>
            <a:ext cx="568325" cy="299720"/>
          </a:xfrm>
          <a:prstGeom prst="rect">
            <a:avLst/>
          </a:prstGeom>
        </p:spPr>
        <p:txBody>
          <a:bodyPr vert="horz" wrap="square" lIns="0" tIns="12700" rIns="0" bIns="0" rtlCol="0">
            <a:spAutoFit/>
          </a:bodyPr>
          <a:lstStyle/>
          <a:p>
            <a:pPr marL="253365" marR="5080" indent="-241300">
              <a:spcBef>
                <a:spcPts val="100"/>
              </a:spcBef>
            </a:pPr>
            <a:r>
              <a:rPr sz="900" dirty="0">
                <a:latin typeface="Calibri"/>
                <a:cs typeface="Calibri"/>
              </a:rPr>
              <a:t>Tra</a:t>
            </a:r>
            <a:r>
              <a:rPr sz="900" spc="-10" dirty="0">
                <a:latin typeface="Calibri"/>
                <a:cs typeface="Calibri"/>
              </a:rPr>
              <a:t>n</a:t>
            </a:r>
            <a:r>
              <a:rPr sz="900" spc="-5" dirty="0">
                <a:latin typeface="Calibri"/>
                <a:cs typeface="Calibri"/>
              </a:rPr>
              <a:t>s</a:t>
            </a:r>
            <a:r>
              <a:rPr sz="900" dirty="0">
                <a:latin typeface="Calibri"/>
                <a:cs typeface="Calibri"/>
              </a:rPr>
              <a:t>act</a:t>
            </a:r>
            <a:r>
              <a:rPr sz="900" spc="-5" dirty="0">
                <a:latin typeface="Calibri"/>
                <a:cs typeface="Calibri"/>
              </a:rPr>
              <a:t>i</a:t>
            </a:r>
            <a:r>
              <a:rPr sz="900" dirty="0">
                <a:latin typeface="Calibri"/>
                <a:cs typeface="Calibri"/>
              </a:rPr>
              <a:t>on  C</a:t>
            </a:r>
            <a:endParaRPr sz="900">
              <a:latin typeface="Calibri"/>
              <a:cs typeface="Calibri"/>
            </a:endParaRPr>
          </a:p>
        </p:txBody>
      </p:sp>
      <p:grpSp>
        <p:nvGrpSpPr>
          <p:cNvPr id="39" name="object 39"/>
          <p:cNvGrpSpPr/>
          <p:nvPr/>
        </p:nvGrpSpPr>
        <p:grpSpPr>
          <a:xfrm>
            <a:off x="7616698" y="5801615"/>
            <a:ext cx="991235" cy="304165"/>
            <a:chOff x="6092697" y="5801614"/>
            <a:chExt cx="991235" cy="304165"/>
          </a:xfrm>
        </p:grpSpPr>
        <p:pic>
          <p:nvPicPr>
            <p:cNvPr id="40" name="object 40"/>
            <p:cNvPicPr/>
            <p:nvPr/>
          </p:nvPicPr>
          <p:blipFill>
            <a:blip r:embed="rId7" cstate="print"/>
            <a:stretch>
              <a:fillRect/>
            </a:stretch>
          </p:blipFill>
          <p:spPr>
            <a:xfrm>
              <a:off x="6099047" y="5807964"/>
              <a:ext cx="978407" cy="291084"/>
            </a:xfrm>
            <a:prstGeom prst="rect">
              <a:avLst/>
            </a:prstGeom>
          </p:spPr>
        </p:pic>
        <p:sp>
          <p:nvSpPr>
            <p:cNvPr id="41" name="object 41"/>
            <p:cNvSpPr/>
            <p:nvPr/>
          </p:nvSpPr>
          <p:spPr>
            <a:xfrm>
              <a:off x="6099047" y="5807964"/>
              <a:ext cx="978535" cy="291465"/>
            </a:xfrm>
            <a:custGeom>
              <a:avLst/>
              <a:gdLst/>
              <a:ahLst/>
              <a:cxnLst/>
              <a:rect l="l" t="t" r="r" b="b"/>
              <a:pathLst>
                <a:path w="978534" h="291464">
                  <a:moveTo>
                    <a:pt x="0" y="48514"/>
                  </a:moveTo>
                  <a:lnTo>
                    <a:pt x="3811" y="29628"/>
                  </a:lnTo>
                  <a:lnTo>
                    <a:pt x="14208" y="14208"/>
                  </a:lnTo>
                  <a:lnTo>
                    <a:pt x="29628" y="3811"/>
                  </a:lnTo>
                  <a:lnTo>
                    <a:pt x="48513" y="0"/>
                  </a:lnTo>
                  <a:lnTo>
                    <a:pt x="929894" y="0"/>
                  </a:lnTo>
                  <a:lnTo>
                    <a:pt x="948779" y="3811"/>
                  </a:lnTo>
                  <a:lnTo>
                    <a:pt x="964199" y="14208"/>
                  </a:lnTo>
                  <a:lnTo>
                    <a:pt x="974596" y="29628"/>
                  </a:lnTo>
                  <a:lnTo>
                    <a:pt x="978407" y="48514"/>
                  </a:lnTo>
                  <a:lnTo>
                    <a:pt x="978407" y="242570"/>
                  </a:lnTo>
                  <a:lnTo>
                    <a:pt x="974596" y="261455"/>
                  </a:lnTo>
                  <a:lnTo>
                    <a:pt x="964199" y="276875"/>
                  </a:lnTo>
                  <a:lnTo>
                    <a:pt x="948779" y="287272"/>
                  </a:lnTo>
                  <a:lnTo>
                    <a:pt x="929894" y="291084"/>
                  </a:lnTo>
                  <a:lnTo>
                    <a:pt x="48513" y="291084"/>
                  </a:lnTo>
                  <a:lnTo>
                    <a:pt x="29628" y="287272"/>
                  </a:lnTo>
                  <a:lnTo>
                    <a:pt x="14208" y="276875"/>
                  </a:lnTo>
                  <a:lnTo>
                    <a:pt x="3811" y="261455"/>
                  </a:lnTo>
                  <a:lnTo>
                    <a:pt x="0" y="242570"/>
                  </a:lnTo>
                  <a:lnTo>
                    <a:pt x="0" y="48514"/>
                  </a:lnTo>
                  <a:close/>
                </a:path>
              </a:pathLst>
            </a:custGeom>
            <a:ln w="12192">
              <a:solidFill>
                <a:srgbClr val="9B2C1F"/>
              </a:solidFill>
            </a:ln>
          </p:spPr>
          <p:txBody>
            <a:bodyPr wrap="square" lIns="0" tIns="0" rIns="0" bIns="0" rtlCol="0"/>
            <a:lstStyle/>
            <a:p>
              <a:endParaRPr/>
            </a:p>
          </p:txBody>
        </p:sp>
      </p:grpSp>
      <p:sp>
        <p:nvSpPr>
          <p:cNvPr id="42" name="object 42"/>
          <p:cNvSpPr txBox="1"/>
          <p:nvPr/>
        </p:nvSpPr>
        <p:spPr>
          <a:xfrm>
            <a:off x="7869682" y="5797092"/>
            <a:ext cx="487680" cy="299720"/>
          </a:xfrm>
          <a:prstGeom prst="rect">
            <a:avLst/>
          </a:prstGeom>
        </p:spPr>
        <p:txBody>
          <a:bodyPr vert="horz" wrap="square" lIns="0" tIns="12700" rIns="0" bIns="0" rtlCol="0">
            <a:spAutoFit/>
          </a:bodyPr>
          <a:lstStyle/>
          <a:p>
            <a:pPr marL="12700" marR="5080" indent="88265">
              <a:spcBef>
                <a:spcPts val="100"/>
              </a:spcBef>
            </a:pPr>
            <a:r>
              <a:rPr sz="900" spc="-5" dirty="0">
                <a:latin typeface="Calibri"/>
                <a:cs typeface="Calibri"/>
              </a:rPr>
              <a:t>nonce </a:t>
            </a:r>
            <a:r>
              <a:rPr sz="900" dirty="0">
                <a:latin typeface="Calibri"/>
                <a:cs typeface="Calibri"/>
              </a:rPr>
              <a:t> 791465</a:t>
            </a:r>
            <a:r>
              <a:rPr sz="900" spc="-15" dirty="0">
                <a:latin typeface="Calibri"/>
                <a:cs typeface="Calibri"/>
              </a:rPr>
              <a:t>1</a:t>
            </a:r>
            <a:r>
              <a:rPr sz="900" dirty="0">
                <a:latin typeface="Calibri"/>
                <a:cs typeface="Calibri"/>
              </a:rPr>
              <a:t>2</a:t>
            </a:r>
            <a:endParaRPr sz="900">
              <a:latin typeface="Calibri"/>
              <a:cs typeface="Calibri"/>
            </a:endParaRPr>
          </a:p>
        </p:txBody>
      </p:sp>
      <p:sp>
        <p:nvSpPr>
          <p:cNvPr id="43" name="object 43"/>
          <p:cNvSpPr/>
          <p:nvPr/>
        </p:nvSpPr>
        <p:spPr>
          <a:xfrm>
            <a:off x="8823959" y="3285744"/>
            <a:ext cx="1574800" cy="2725420"/>
          </a:xfrm>
          <a:custGeom>
            <a:avLst/>
            <a:gdLst/>
            <a:ahLst/>
            <a:cxnLst/>
            <a:rect l="l" t="t" r="r" b="b"/>
            <a:pathLst>
              <a:path w="1574800" h="2725420">
                <a:moveTo>
                  <a:pt x="1574292" y="454151"/>
                </a:moveTo>
                <a:lnTo>
                  <a:pt x="1565757" y="521264"/>
                </a:lnTo>
                <a:lnTo>
                  <a:pt x="1540964" y="585318"/>
                </a:lnTo>
                <a:lnTo>
                  <a:pt x="1501131" y="645612"/>
                </a:lnTo>
                <a:lnTo>
                  <a:pt x="1447475" y="701444"/>
                </a:lnTo>
                <a:lnTo>
                  <a:pt x="1415845" y="727466"/>
                </a:lnTo>
                <a:lnTo>
                  <a:pt x="1381215" y="752110"/>
                </a:lnTo>
                <a:lnTo>
                  <a:pt x="1343739" y="775287"/>
                </a:lnTo>
                <a:lnTo>
                  <a:pt x="1303568" y="796909"/>
                </a:lnTo>
                <a:lnTo>
                  <a:pt x="1260855" y="816889"/>
                </a:lnTo>
                <a:lnTo>
                  <a:pt x="1215751" y="835138"/>
                </a:lnTo>
                <a:lnTo>
                  <a:pt x="1168410" y="851569"/>
                </a:lnTo>
                <a:lnTo>
                  <a:pt x="1118983" y="866094"/>
                </a:lnTo>
                <a:lnTo>
                  <a:pt x="1067623" y="878626"/>
                </a:lnTo>
                <a:lnTo>
                  <a:pt x="1014481" y="889075"/>
                </a:lnTo>
                <a:lnTo>
                  <a:pt x="959710" y="897356"/>
                </a:lnTo>
                <a:lnTo>
                  <a:pt x="903462" y="903379"/>
                </a:lnTo>
                <a:lnTo>
                  <a:pt x="845890" y="907058"/>
                </a:lnTo>
                <a:lnTo>
                  <a:pt x="787146" y="908303"/>
                </a:lnTo>
                <a:lnTo>
                  <a:pt x="728401" y="907058"/>
                </a:lnTo>
                <a:lnTo>
                  <a:pt x="670829" y="903379"/>
                </a:lnTo>
                <a:lnTo>
                  <a:pt x="614581" y="897356"/>
                </a:lnTo>
                <a:lnTo>
                  <a:pt x="559810" y="889075"/>
                </a:lnTo>
                <a:lnTo>
                  <a:pt x="506668" y="878626"/>
                </a:lnTo>
                <a:lnTo>
                  <a:pt x="455308" y="866094"/>
                </a:lnTo>
                <a:lnTo>
                  <a:pt x="405881" y="851569"/>
                </a:lnTo>
                <a:lnTo>
                  <a:pt x="358540" y="835138"/>
                </a:lnTo>
                <a:lnTo>
                  <a:pt x="313436" y="816889"/>
                </a:lnTo>
                <a:lnTo>
                  <a:pt x="270723" y="796909"/>
                </a:lnTo>
                <a:lnTo>
                  <a:pt x="230552" y="775287"/>
                </a:lnTo>
                <a:lnTo>
                  <a:pt x="193076" y="752110"/>
                </a:lnTo>
                <a:lnTo>
                  <a:pt x="158446" y="727466"/>
                </a:lnTo>
                <a:lnTo>
                  <a:pt x="126816" y="701444"/>
                </a:lnTo>
                <a:lnTo>
                  <a:pt x="98336" y="674130"/>
                </a:lnTo>
                <a:lnTo>
                  <a:pt x="51440" y="615979"/>
                </a:lnTo>
                <a:lnTo>
                  <a:pt x="18975" y="553717"/>
                </a:lnTo>
                <a:lnTo>
                  <a:pt x="2159" y="488046"/>
                </a:lnTo>
                <a:lnTo>
                  <a:pt x="0" y="454151"/>
                </a:lnTo>
              </a:path>
              <a:path w="1574800" h="2725420">
                <a:moveTo>
                  <a:pt x="0" y="454151"/>
                </a:moveTo>
                <a:lnTo>
                  <a:pt x="8534" y="387039"/>
                </a:lnTo>
                <a:lnTo>
                  <a:pt x="33327" y="322985"/>
                </a:lnTo>
                <a:lnTo>
                  <a:pt x="73160" y="262691"/>
                </a:lnTo>
                <a:lnTo>
                  <a:pt x="126816" y="206859"/>
                </a:lnTo>
                <a:lnTo>
                  <a:pt x="158446" y="180837"/>
                </a:lnTo>
                <a:lnTo>
                  <a:pt x="193076" y="156193"/>
                </a:lnTo>
                <a:lnTo>
                  <a:pt x="230552" y="133016"/>
                </a:lnTo>
                <a:lnTo>
                  <a:pt x="270723" y="111394"/>
                </a:lnTo>
                <a:lnTo>
                  <a:pt x="313436" y="91414"/>
                </a:lnTo>
                <a:lnTo>
                  <a:pt x="358540" y="73165"/>
                </a:lnTo>
                <a:lnTo>
                  <a:pt x="405881" y="56734"/>
                </a:lnTo>
                <a:lnTo>
                  <a:pt x="455308" y="42209"/>
                </a:lnTo>
                <a:lnTo>
                  <a:pt x="506668" y="29677"/>
                </a:lnTo>
                <a:lnTo>
                  <a:pt x="559810" y="19228"/>
                </a:lnTo>
                <a:lnTo>
                  <a:pt x="614581" y="10947"/>
                </a:lnTo>
                <a:lnTo>
                  <a:pt x="670829" y="4924"/>
                </a:lnTo>
                <a:lnTo>
                  <a:pt x="728401" y="1245"/>
                </a:lnTo>
                <a:lnTo>
                  <a:pt x="787146" y="0"/>
                </a:lnTo>
                <a:lnTo>
                  <a:pt x="845890" y="1245"/>
                </a:lnTo>
                <a:lnTo>
                  <a:pt x="903462" y="4924"/>
                </a:lnTo>
                <a:lnTo>
                  <a:pt x="959710" y="10947"/>
                </a:lnTo>
                <a:lnTo>
                  <a:pt x="1014481" y="19228"/>
                </a:lnTo>
                <a:lnTo>
                  <a:pt x="1067623" y="29677"/>
                </a:lnTo>
                <a:lnTo>
                  <a:pt x="1118983" y="42209"/>
                </a:lnTo>
                <a:lnTo>
                  <a:pt x="1168410" y="56734"/>
                </a:lnTo>
                <a:lnTo>
                  <a:pt x="1215751" y="73165"/>
                </a:lnTo>
                <a:lnTo>
                  <a:pt x="1260855" y="91414"/>
                </a:lnTo>
                <a:lnTo>
                  <a:pt x="1303568" y="111394"/>
                </a:lnTo>
                <a:lnTo>
                  <a:pt x="1343739" y="133016"/>
                </a:lnTo>
                <a:lnTo>
                  <a:pt x="1381215" y="156193"/>
                </a:lnTo>
                <a:lnTo>
                  <a:pt x="1415845" y="180837"/>
                </a:lnTo>
                <a:lnTo>
                  <a:pt x="1447475" y="206859"/>
                </a:lnTo>
                <a:lnTo>
                  <a:pt x="1475955" y="234173"/>
                </a:lnTo>
                <a:lnTo>
                  <a:pt x="1522851" y="292324"/>
                </a:lnTo>
                <a:lnTo>
                  <a:pt x="1555316" y="354586"/>
                </a:lnTo>
                <a:lnTo>
                  <a:pt x="1572132" y="420257"/>
                </a:lnTo>
                <a:lnTo>
                  <a:pt x="1574292" y="454151"/>
                </a:lnTo>
                <a:lnTo>
                  <a:pt x="1574292" y="2270759"/>
                </a:lnTo>
                <a:lnTo>
                  <a:pt x="1565757" y="2337872"/>
                </a:lnTo>
                <a:lnTo>
                  <a:pt x="1540964" y="2401926"/>
                </a:lnTo>
                <a:lnTo>
                  <a:pt x="1501131" y="2462220"/>
                </a:lnTo>
                <a:lnTo>
                  <a:pt x="1447475" y="2518052"/>
                </a:lnTo>
                <a:lnTo>
                  <a:pt x="1415845" y="2544074"/>
                </a:lnTo>
                <a:lnTo>
                  <a:pt x="1381215" y="2568718"/>
                </a:lnTo>
                <a:lnTo>
                  <a:pt x="1343739" y="2591895"/>
                </a:lnTo>
                <a:lnTo>
                  <a:pt x="1303568" y="2613517"/>
                </a:lnTo>
                <a:lnTo>
                  <a:pt x="1260855" y="2633497"/>
                </a:lnTo>
                <a:lnTo>
                  <a:pt x="1215751" y="2651746"/>
                </a:lnTo>
                <a:lnTo>
                  <a:pt x="1168410" y="2668177"/>
                </a:lnTo>
                <a:lnTo>
                  <a:pt x="1118983" y="2682702"/>
                </a:lnTo>
                <a:lnTo>
                  <a:pt x="1067623" y="2695234"/>
                </a:lnTo>
                <a:lnTo>
                  <a:pt x="1014481" y="2705683"/>
                </a:lnTo>
                <a:lnTo>
                  <a:pt x="959710" y="2713964"/>
                </a:lnTo>
                <a:lnTo>
                  <a:pt x="903462" y="2719987"/>
                </a:lnTo>
                <a:lnTo>
                  <a:pt x="845890" y="2723666"/>
                </a:lnTo>
                <a:lnTo>
                  <a:pt x="787146" y="2724911"/>
                </a:lnTo>
                <a:lnTo>
                  <a:pt x="728401" y="2723666"/>
                </a:lnTo>
                <a:lnTo>
                  <a:pt x="670829" y="2719987"/>
                </a:lnTo>
                <a:lnTo>
                  <a:pt x="614581" y="2713964"/>
                </a:lnTo>
                <a:lnTo>
                  <a:pt x="559810" y="2705683"/>
                </a:lnTo>
                <a:lnTo>
                  <a:pt x="506668" y="2695234"/>
                </a:lnTo>
                <a:lnTo>
                  <a:pt x="455308" y="2682702"/>
                </a:lnTo>
                <a:lnTo>
                  <a:pt x="405881" y="2668177"/>
                </a:lnTo>
                <a:lnTo>
                  <a:pt x="358540" y="2651746"/>
                </a:lnTo>
                <a:lnTo>
                  <a:pt x="313436" y="2633497"/>
                </a:lnTo>
                <a:lnTo>
                  <a:pt x="270723" y="2613517"/>
                </a:lnTo>
                <a:lnTo>
                  <a:pt x="230552" y="2591895"/>
                </a:lnTo>
                <a:lnTo>
                  <a:pt x="193076" y="2568718"/>
                </a:lnTo>
                <a:lnTo>
                  <a:pt x="158446" y="2544074"/>
                </a:lnTo>
                <a:lnTo>
                  <a:pt x="126816" y="2518052"/>
                </a:lnTo>
                <a:lnTo>
                  <a:pt x="98336" y="2490738"/>
                </a:lnTo>
                <a:lnTo>
                  <a:pt x="51440" y="2432587"/>
                </a:lnTo>
                <a:lnTo>
                  <a:pt x="18975" y="2370325"/>
                </a:lnTo>
                <a:lnTo>
                  <a:pt x="2159" y="2304654"/>
                </a:lnTo>
                <a:lnTo>
                  <a:pt x="0" y="2270759"/>
                </a:lnTo>
                <a:lnTo>
                  <a:pt x="0" y="454151"/>
                </a:lnTo>
                <a:close/>
              </a:path>
            </a:pathLst>
          </a:custGeom>
          <a:ln w="15240">
            <a:solidFill>
              <a:srgbClr val="000000"/>
            </a:solidFill>
          </a:ln>
        </p:spPr>
        <p:txBody>
          <a:bodyPr wrap="square" lIns="0" tIns="0" rIns="0" bIns="0" rtlCol="0"/>
          <a:lstStyle/>
          <a:p>
            <a:endParaRPr/>
          </a:p>
        </p:txBody>
      </p:sp>
      <p:sp>
        <p:nvSpPr>
          <p:cNvPr id="44" name="object 44"/>
          <p:cNvSpPr txBox="1"/>
          <p:nvPr/>
        </p:nvSpPr>
        <p:spPr>
          <a:xfrm>
            <a:off x="9110219" y="4574541"/>
            <a:ext cx="1004569" cy="574675"/>
          </a:xfrm>
          <a:prstGeom prst="rect">
            <a:avLst/>
          </a:prstGeom>
        </p:spPr>
        <p:txBody>
          <a:bodyPr vert="horz" wrap="square" lIns="0" tIns="12700" rIns="0" bIns="0" rtlCol="0">
            <a:spAutoFit/>
          </a:bodyPr>
          <a:lstStyle/>
          <a:p>
            <a:pPr marL="12700">
              <a:spcBef>
                <a:spcPts val="100"/>
              </a:spcBef>
            </a:pPr>
            <a:r>
              <a:rPr spc="-15" dirty="0">
                <a:latin typeface="Calibri"/>
                <a:cs typeface="Calibri"/>
              </a:rPr>
              <a:t>Chainstate</a:t>
            </a:r>
            <a:endParaRPr>
              <a:latin typeface="Calibri"/>
              <a:cs typeface="Calibri"/>
            </a:endParaRPr>
          </a:p>
          <a:p>
            <a:pPr marL="68580"/>
            <a:r>
              <a:rPr spc="-10" dirty="0">
                <a:latin typeface="Calibri"/>
                <a:cs typeface="Calibri"/>
              </a:rPr>
              <a:t>Database</a:t>
            </a:r>
            <a:endParaRPr>
              <a:latin typeface="Calibri"/>
              <a:cs typeface="Calibri"/>
            </a:endParaRPr>
          </a:p>
        </p:txBody>
      </p:sp>
      <p:graphicFrame>
        <p:nvGraphicFramePr>
          <p:cNvPr id="45" name="object 45"/>
          <p:cNvGraphicFramePr>
            <a:graphicFrameLocks noGrp="1"/>
          </p:cNvGraphicFramePr>
          <p:nvPr/>
        </p:nvGraphicFramePr>
        <p:xfrm>
          <a:off x="6499859" y="1130809"/>
          <a:ext cx="3426460" cy="1919158"/>
        </p:xfrm>
        <a:graphic>
          <a:graphicData uri="http://schemas.openxmlformats.org/drawingml/2006/table">
            <a:tbl>
              <a:tblPr firstRow="1" bandRow="1">
                <a:tableStyleId>{2D5ABB26-0587-4C30-8999-92F81FD0307C}</a:tableStyleId>
              </a:tblPr>
              <a:tblGrid>
                <a:gridCol w="1586230"/>
                <a:gridCol w="1840230"/>
              </a:tblGrid>
              <a:tr h="478472">
                <a:tc>
                  <a:txBody>
                    <a:bodyPr/>
                    <a:lstStyle/>
                    <a:p>
                      <a:pPr marL="88900">
                        <a:lnSpc>
                          <a:spcPct val="100000"/>
                        </a:lnSpc>
                        <a:spcBef>
                          <a:spcPts val="220"/>
                        </a:spcBef>
                      </a:pPr>
                      <a:r>
                        <a:rPr sz="1800" b="1" spc="-10" dirty="0">
                          <a:solidFill>
                            <a:srgbClr val="FFFFFF"/>
                          </a:solidFill>
                          <a:latin typeface="Calibri"/>
                          <a:cs typeface="Calibri"/>
                        </a:rPr>
                        <a:t>Wallet</a:t>
                      </a:r>
                      <a:r>
                        <a:rPr sz="1800" b="1" spc="-70" dirty="0">
                          <a:solidFill>
                            <a:srgbClr val="FFFFFF"/>
                          </a:solidFill>
                          <a:latin typeface="Calibri"/>
                          <a:cs typeface="Calibri"/>
                        </a:rPr>
                        <a:t> </a:t>
                      </a:r>
                      <a:r>
                        <a:rPr sz="1800" b="1" dirty="0">
                          <a:solidFill>
                            <a:srgbClr val="FFFFFF"/>
                          </a:solidFill>
                          <a:latin typeface="Calibri"/>
                          <a:cs typeface="Calibri"/>
                        </a:rPr>
                        <a:t>ID</a:t>
                      </a:r>
                      <a:endParaRPr sz="1800">
                        <a:latin typeface="Calibri"/>
                        <a:cs typeface="Calibri"/>
                      </a:endParaRPr>
                    </a:p>
                  </a:txBody>
                  <a:tcPr marL="0" marR="0" marT="27940" marB="0">
                    <a:lnL w="9525">
                      <a:solidFill>
                        <a:srgbClr val="FFFFFF"/>
                      </a:solidFill>
                      <a:prstDash val="solid"/>
                    </a:lnL>
                    <a:lnR w="12700">
                      <a:solidFill>
                        <a:srgbClr val="FFFFFF"/>
                      </a:solidFill>
                      <a:prstDash val="solid"/>
                    </a:lnR>
                    <a:lnT w="9525">
                      <a:solidFill>
                        <a:srgbClr val="FFFFFF"/>
                      </a:solidFill>
                      <a:prstDash val="solid"/>
                    </a:lnT>
                    <a:lnB w="38100">
                      <a:solidFill>
                        <a:srgbClr val="FFFFFF"/>
                      </a:solidFill>
                      <a:prstDash val="solid"/>
                    </a:lnB>
                    <a:solidFill>
                      <a:srgbClr val="D24717"/>
                    </a:solidFill>
                  </a:tcPr>
                </a:tc>
                <a:tc>
                  <a:txBody>
                    <a:bodyPr/>
                    <a:lstStyle/>
                    <a:p>
                      <a:pPr marL="92075">
                        <a:lnSpc>
                          <a:spcPct val="100000"/>
                        </a:lnSpc>
                        <a:spcBef>
                          <a:spcPts val="220"/>
                        </a:spcBef>
                      </a:pPr>
                      <a:r>
                        <a:rPr sz="1800" b="1" dirty="0">
                          <a:solidFill>
                            <a:srgbClr val="FFFFFF"/>
                          </a:solidFill>
                          <a:latin typeface="Calibri"/>
                          <a:cs typeface="Calibri"/>
                        </a:rPr>
                        <a:t>Held</a:t>
                      </a:r>
                      <a:r>
                        <a:rPr sz="1800" b="1" spc="-55" dirty="0">
                          <a:solidFill>
                            <a:srgbClr val="FFFFFF"/>
                          </a:solidFill>
                          <a:latin typeface="Calibri"/>
                          <a:cs typeface="Calibri"/>
                        </a:rPr>
                        <a:t> </a:t>
                      </a:r>
                      <a:r>
                        <a:rPr sz="1800" b="1" spc="-5" dirty="0">
                          <a:solidFill>
                            <a:srgbClr val="FFFFFF"/>
                          </a:solidFill>
                          <a:latin typeface="Calibri"/>
                          <a:cs typeface="Calibri"/>
                        </a:rPr>
                        <a:t>Titles</a:t>
                      </a:r>
                      <a:endParaRPr sz="1800">
                        <a:latin typeface="Calibri"/>
                        <a:cs typeface="Calibri"/>
                      </a:endParaRPr>
                    </a:p>
                  </a:txBody>
                  <a:tcPr marL="0" marR="0" marT="27940" marB="0">
                    <a:lnL w="12700">
                      <a:solidFill>
                        <a:srgbClr val="FFFFFF"/>
                      </a:solidFill>
                      <a:prstDash val="solid"/>
                    </a:lnL>
                    <a:lnR w="9525">
                      <a:solidFill>
                        <a:srgbClr val="FFFFFF"/>
                      </a:solidFill>
                      <a:prstDash val="solid"/>
                    </a:lnR>
                    <a:lnT w="9525">
                      <a:solidFill>
                        <a:srgbClr val="FFFFFF"/>
                      </a:solidFill>
                      <a:prstDash val="solid"/>
                    </a:lnT>
                    <a:lnB w="38100">
                      <a:solidFill>
                        <a:srgbClr val="FFFFFF"/>
                      </a:solidFill>
                      <a:prstDash val="solid"/>
                    </a:lnB>
                    <a:solidFill>
                      <a:srgbClr val="D24717"/>
                    </a:solidFill>
                  </a:tcPr>
                </a:tc>
              </a:tr>
              <a:tr h="481202">
                <a:tc>
                  <a:txBody>
                    <a:bodyPr/>
                    <a:lstStyle/>
                    <a:p>
                      <a:pPr marL="88900">
                        <a:lnSpc>
                          <a:spcPct val="100000"/>
                        </a:lnSpc>
                        <a:spcBef>
                          <a:spcPts val="240"/>
                        </a:spcBef>
                      </a:pPr>
                      <a:r>
                        <a:rPr sz="1800" spc="-5" dirty="0">
                          <a:latin typeface="Calibri"/>
                          <a:cs typeface="Calibri"/>
                        </a:rPr>
                        <a:t>99823428347</a:t>
                      </a:r>
                      <a:endParaRPr sz="1800">
                        <a:latin typeface="Calibri"/>
                        <a:cs typeface="Calibri"/>
                      </a:endParaRPr>
                    </a:p>
                  </a:txBody>
                  <a:tcPr marL="0" marR="0" marT="30480" marB="0">
                    <a:lnL w="9525">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tc>
                  <a:txBody>
                    <a:bodyPr/>
                    <a:lstStyle/>
                    <a:p>
                      <a:pPr marL="92075">
                        <a:lnSpc>
                          <a:spcPct val="100000"/>
                        </a:lnSpc>
                        <a:spcBef>
                          <a:spcPts val="240"/>
                        </a:spcBef>
                      </a:pPr>
                      <a:r>
                        <a:rPr sz="1800" spc="-5" dirty="0">
                          <a:latin typeface="Calibri"/>
                          <a:cs typeface="Calibri"/>
                        </a:rPr>
                        <a:t>34356,324324</a:t>
                      </a:r>
                      <a:endParaRPr sz="1800">
                        <a:latin typeface="Calibri"/>
                        <a:cs typeface="Calibri"/>
                      </a:endParaRPr>
                    </a:p>
                  </a:txBody>
                  <a:tcPr marL="0" marR="0" marT="30480" marB="0">
                    <a:lnL w="12700">
                      <a:solidFill>
                        <a:srgbClr val="FFFFFF"/>
                      </a:solidFill>
                      <a:prstDash val="solid"/>
                    </a:lnL>
                    <a:lnR w="9525">
                      <a:solidFill>
                        <a:srgbClr val="FFFFFF"/>
                      </a:solidFill>
                      <a:prstDash val="solid"/>
                    </a:lnR>
                    <a:lnT w="38100">
                      <a:solidFill>
                        <a:srgbClr val="FFFFFF"/>
                      </a:solidFill>
                      <a:prstDash val="solid"/>
                    </a:lnT>
                    <a:lnB w="12700">
                      <a:solidFill>
                        <a:srgbClr val="FFFFFF"/>
                      </a:solidFill>
                      <a:prstDash val="solid"/>
                    </a:lnB>
                    <a:solidFill>
                      <a:srgbClr val="EECFCC"/>
                    </a:solidFill>
                  </a:tcPr>
                </a:tc>
              </a:tr>
              <a:tr h="481075">
                <a:tc>
                  <a:txBody>
                    <a:bodyPr/>
                    <a:lstStyle/>
                    <a:p>
                      <a:pPr marL="88900">
                        <a:lnSpc>
                          <a:spcPct val="100000"/>
                        </a:lnSpc>
                        <a:spcBef>
                          <a:spcPts val="240"/>
                        </a:spcBef>
                      </a:pPr>
                      <a:r>
                        <a:rPr sz="1800" spc="-5" dirty="0">
                          <a:latin typeface="Calibri"/>
                          <a:cs typeface="Calibri"/>
                        </a:rPr>
                        <a:t>98217981623</a:t>
                      </a:r>
                      <a:endParaRPr sz="1800">
                        <a:latin typeface="Calibri"/>
                        <a:cs typeface="Calibri"/>
                      </a:endParaRPr>
                    </a:p>
                  </a:txBody>
                  <a:tcPr marL="0" marR="0" marT="30480" marB="0">
                    <a:lnL w="9525">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2075">
                        <a:lnSpc>
                          <a:spcPct val="100000"/>
                        </a:lnSpc>
                        <a:spcBef>
                          <a:spcPts val="240"/>
                        </a:spcBef>
                      </a:pPr>
                      <a:r>
                        <a:rPr sz="1800" spc="-5" dirty="0">
                          <a:latin typeface="Calibri"/>
                          <a:cs typeface="Calibri"/>
                        </a:rPr>
                        <a:t>677343,4444</a:t>
                      </a:r>
                      <a:endParaRPr sz="1800">
                        <a:latin typeface="Calibri"/>
                        <a:cs typeface="Calibri"/>
                      </a:endParaRPr>
                    </a:p>
                  </a:txBody>
                  <a:tcPr marL="0" marR="0" marT="30480" marB="0">
                    <a:lnL w="12700">
                      <a:solidFill>
                        <a:srgbClr val="FFFFFF"/>
                      </a:solidFill>
                      <a:prstDash val="solid"/>
                    </a:lnL>
                    <a:lnR w="9525">
                      <a:solidFill>
                        <a:srgbClr val="FFFFFF"/>
                      </a:solidFill>
                      <a:prstDash val="solid"/>
                    </a:lnR>
                    <a:lnT w="12700">
                      <a:solidFill>
                        <a:srgbClr val="FFFFFF"/>
                      </a:solidFill>
                      <a:prstDash val="solid"/>
                    </a:lnT>
                    <a:lnB w="12700">
                      <a:solidFill>
                        <a:srgbClr val="FFFFFF"/>
                      </a:solidFill>
                      <a:prstDash val="solid"/>
                    </a:lnB>
                    <a:solidFill>
                      <a:srgbClr val="F7E9E7"/>
                    </a:solidFill>
                  </a:tcPr>
                </a:tc>
              </a:tr>
              <a:tr h="478409">
                <a:tc>
                  <a:txBody>
                    <a:bodyPr/>
                    <a:lstStyle/>
                    <a:p>
                      <a:pPr marL="88900">
                        <a:lnSpc>
                          <a:spcPct val="100000"/>
                        </a:lnSpc>
                        <a:spcBef>
                          <a:spcPts val="245"/>
                        </a:spcBef>
                      </a:pPr>
                      <a:r>
                        <a:rPr sz="1800" spc="-5" dirty="0">
                          <a:latin typeface="Calibri"/>
                          <a:cs typeface="Calibri"/>
                        </a:rPr>
                        <a:t>90987344755</a:t>
                      </a:r>
                      <a:endParaRPr sz="1800">
                        <a:latin typeface="Calibri"/>
                        <a:cs typeface="Calibri"/>
                      </a:endParaRPr>
                    </a:p>
                  </a:txBody>
                  <a:tcPr marL="0" marR="0" marT="31115" marB="0">
                    <a:lnL w="9525">
                      <a:solidFill>
                        <a:srgbClr val="FFFFFF"/>
                      </a:solidFill>
                      <a:prstDash val="solid"/>
                    </a:lnL>
                    <a:lnR w="12700">
                      <a:solidFill>
                        <a:srgbClr val="FFFFFF"/>
                      </a:solidFill>
                      <a:prstDash val="solid"/>
                    </a:lnR>
                    <a:lnT w="12700">
                      <a:solidFill>
                        <a:srgbClr val="FFFFFF"/>
                      </a:solidFill>
                      <a:prstDash val="solid"/>
                    </a:lnT>
                    <a:lnB w="9525">
                      <a:solidFill>
                        <a:srgbClr val="FFFFFF"/>
                      </a:solidFill>
                      <a:prstDash val="solid"/>
                    </a:lnB>
                    <a:solidFill>
                      <a:srgbClr val="EECFCC"/>
                    </a:solidFill>
                  </a:tcPr>
                </a:tc>
                <a:tc>
                  <a:txBody>
                    <a:bodyPr/>
                    <a:lstStyle/>
                    <a:p>
                      <a:pPr marL="92075">
                        <a:lnSpc>
                          <a:spcPct val="100000"/>
                        </a:lnSpc>
                        <a:spcBef>
                          <a:spcPts val="245"/>
                        </a:spcBef>
                      </a:pPr>
                      <a:r>
                        <a:rPr sz="1800" spc="-5" dirty="0">
                          <a:latin typeface="Calibri"/>
                          <a:cs typeface="Calibri"/>
                        </a:rPr>
                        <a:t>994,38842,439</a:t>
                      </a:r>
                      <a:endParaRPr sz="1800">
                        <a:latin typeface="Calibri"/>
                        <a:cs typeface="Calibri"/>
                      </a:endParaRPr>
                    </a:p>
                  </a:txBody>
                  <a:tcPr marL="0" marR="0" marT="31115" marB="0">
                    <a:lnL w="12700">
                      <a:solidFill>
                        <a:srgbClr val="FFFFFF"/>
                      </a:solidFill>
                      <a:prstDash val="solid"/>
                    </a:lnL>
                    <a:lnR w="9525">
                      <a:solidFill>
                        <a:srgbClr val="FFFFFF"/>
                      </a:solidFill>
                      <a:prstDash val="solid"/>
                    </a:lnR>
                    <a:lnT w="12700">
                      <a:solidFill>
                        <a:srgbClr val="FFFFFF"/>
                      </a:solidFill>
                      <a:prstDash val="solid"/>
                    </a:lnT>
                    <a:lnB w="9525">
                      <a:solidFill>
                        <a:srgbClr val="FFFFFF"/>
                      </a:solidFill>
                      <a:prstDash val="solid"/>
                    </a:lnB>
                    <a:solidFill>
                      <a:srgbClr val="EECFCC"/>
                    </a:solidFill>
                  </a:tcPr>
                </a:tc>
              </a:tr>
            </a:tbl>
          </a:graphicData>
        </a:graphic>
      </p:graphicFrame>
      <p:grpSp>
        <p:nvGrpSpPr>
          <p:cNvPr id="46" name="object 46"/>
          <p:cNvGrpSpPr/>
          <p:nvPr/>
        </p:nvGrpSpPr>
        <p:grpSpPr>
          <a:xfrm>
            <a:off x="3250693" y="2087626"/>
            <a:ext cx="7382509" cy="4218940"/>
            <a:chOff x="1726692" y="2087626"/>
            <a:chExt cx="7382509" cy="4218940"/>
          </a:xfrm>
        </p:grpSpPr>
        <p:pic>
          <p:nvPicPr>
            <p:cNvPr id="47" name="object 47"/>
            <p:cNvPicPr/>
            <p:nvPr/>
          </p:nvPicPr>
          <p:blipFill>
            <a:blip r:embed="rId8" cstate="print"/>
            <a:stretch>
              <a:fillRect/>
            </a:stretch>
          </p:blipFill>
          <p:spPr>
            <a:xfrm>
              <a:off x="1726692" y="3698748"/>
              <a:ext cx="1693163" cy="2194560"/>
            </a:xfrm>
            <a:prstGeom prst="rect">
              <a:avLst/>
            </a:prstGeom>
          </p:spPr>
        </p:pic>
        <p:sp>
          <p:nvSpPr>
            <p:cNvPr id="48" name="object 48"/>
            <p:cNvSpPr/>
            <p:nvPr/>
          </p:nvSpPr>
          <p:spPr>
            <a:xfrm>
              <a:off x="3419856" y="2087625"/>
              <a:ext cx="5689600" cy="2742565"/>
            </a:xfrm>
            <a:custGeom>
              <a:avLst/>
              <a:gdLst/>
              <a:ahLst/>
              <a:cxnLst/>
              <a:rect l="l" t="t" r="r" b="b"/>
              <a:pathLst>
                <a:path w="5689600" h="2742565">
                  <a:moveTo>
                    <a:pt x="1376172" y="2703830"/>
                  </a:moveTo>
                  <a:lnTo>
                    <a:pt x="1363865" y="2697734"/>
                  </a:lnTo>
                  <a:lnTo>
                    <a:pt x="1299845" y="2665984"/>
                  </a:lnTo>
                  <a:lnTo>
                    <a:pt x="1299946" y="2697797"/>
                  </a:lnTo>
                  <a:lnTo>
                    <a:pt x="0" y="2703068"/>
                  </a:lnTo>
                  <a:lnTo>
                    <a:pt x="0" y="2715768"/>
                  </a:lnTo>
                  <a:lnTo>
                    <a:pt x="1299984" y="2710497"/>
                  </a:lnTo>
                  <a:lnTo>
                    <a:pt x="1300099" y="2742184"/>
                  </a:lnTo>
                  <a:lnTo>
                    <a:pt x="1376172" y="2703830"/>
                  </a:lnTo>
                  <a:close/>
                </a:path>
                <a:path w="5689600" h="2742565">
                  <a:moveTo>
                    <a:pt x="5689346" y="2794"/>
                  </a:moveTo>
                  <a:lnTo>
                    <a:pt x="5686552" y="0"/>
                  </a:lnTo>
                  <a:lnTo>
                    <a:pt x="4989576" y="0"/>
                  </a:lnTo>
                  <a:lnTo>
                    <a:pt x="4989576" y="12700"/>
                  </a:lnTo>
                  <a:lnTo>
                    <a:pt x="5676646" y="12700"/>
                  </a:lnTo>
                  <a:lnTo>
                    <a:pt x="5676646" y="2554732"/>
                  </a:lnTo>
                  <a:lnTo>
                    <a:pt x="5530596" y="2554732"/>
                  </a:lnTo>
                  <a:lnTo>
                    <a:pt x="5530596" y="2522982"/>
                  </a:lnTo>
                  <a:lnTo>
                    <a:pt x="5454396" y="2561082"/>
                  </a:lnTo>
                  <a:lnTo>
                    <a:pt x="5530596" y="2599182"/>
                  </a:lnTo>
                  <a:lnTo>
                    <a:pt x="5530596" y="2567432"/>
                  </a:lnTo>
                  <a:lnTo>
                    <a:pt x="5686552" y="2567432"/>
                  </a:lnTo>
                  <a:lnTo>
                    <a:pt x="5689346" y="2564638"/>
                  </a:lnTo>
                  <a:lnTo>
                    <a:pt x="5689346" y="2561082"/>
                  </a:lnTo>
                  <a:lnTo>
                    <a:pt x="5689346" y="2554732"/>
                  </a:lnTo>
                  <a:lnTo>
                    <a:pt x="5689346" y="12700"/>
                  </a:lnTo>
                  <a:lnTo>
                    <a:pt x="5689346" y="6350"/>
                  </a:lnTo>
                  <a:lnTo>
                    <a:pt x="5689346" y="2794"/>
                  </a:lnTo>
                  <a:close/>
                </a:path>
              </a:pathLst>
            </a:custGeom>
            <a:solidFill>
              <a:srgbClr val="D24717"/>
            </a:solidFill>
          </p:spPr>
          <p:txBody>
            <a:bodyPr wrap="square" lIns="0" tIns="0" rIns="0" bIns="0" rtlCol="0"/>
            <a:lstStyle/>
            <a:p>
              <a:endParaRPr/>
            </a:p>
          </p:txBody>
        </p:sp>
        <p:pic>
          <p:nvPicPr>
            <p:cNvPr id="49" name="object 49"/>
            <p:cNvPicPr/>
            <p:nvPr/>
          </p:nvPicPr>
          <p:blipFill>
            <a:blip r:embed="rId9" cstate="print"/>
            <a:stretch>
              <a:fillRect/>
            </a:stretch>
          </p:blipFill>
          <p:spPr>
            <a:xfrm>
              <a:off x="2540508" y="5871972"/>
              <a:ext cx="5678424" cy="434340"/>
            </a:xfrm>
            <a:prstGeom prst="rect">
              <a:avLst/>
            </a:prstGeom>
          </p:spPr>
        </p:pic>
        <p:sp>
          <p:nvSpPr>
            <p:cNvPr id="50" name="object 50"/>
            <p:cNvSpPr/>
            <p:nvPr/>
          </p:nvSpPr>
          <p:spPr>
            <a:xfrm>
              <a:off x="2561844" y="5894070"/>
              <a:ext cx="5565775" cy="359410"/>
            </a:xfrm>
            <a:custGeom>
              <a:avLst/>
              <a:gdLst/>
              <a:ahLst/>
              <a:cxnLst/>
              <a:rect l="l" t="t" r="r" b="b"/>
              <a:pathLst>
                <a:path w="5565775" h="359410">
                  <a:moveTo>
                    <a:pt x="25907" y="0"/>
                  </a:moveTo>
                  <a:lnTo>
                    <a:pt x="0" y="0"/>
                  </a:lnTo>
                  <a:lnTo>
                    <a:pt x="0" y="353301"/>
                  </a:lnTo>
                  <a:lnTo>
                    <a:pt x="5842" y="359092"/>
                  </a:lnTo>
                  <a:lnTo>
                    <a:pt x="5533516" y="359092"/>
                  </a:lnTo>
                  <a:lnTo>
                    <a:pt x="5539358" y="353301"/>
                  </a:lnTo>
                  <a:lnTo>
                    <a:pt x="5539358" y="346138"/>
                  </a:lnTo>
                  <a:lnTo>
                    <a:pt x="25907" y="346138"/>
                  </a:lnTo>
                  <a:lnTo>
                    <a:pt x="12954" y="333184"/>
                  </a:lnTo>
                  <a:lnTo>
                    <a:pt x="25907" y="333184"/>
                  </a:lnTo>
                  <a:lnTo>
                    <a:pt x="25907" y="0"/>
                  </a:lnTo>
                  <a:close/>
                </a:path>
                <a:path w="5565775" h="359410">
                  <a:moveTo>
                    <a:pt x="25907" y="333184"/>
                  </a:moveTo>
                  <a:lnTo>
                    <a:pt x="12954" y="333184"/>
                  </a:lnTo>
                  <a:lnTo>
                    <a:pt x="25907" y="346138"/>
                  </a:lnTo>
                  <a:lnTo>
                    <a:pt x="25907" y="333184"/>
                  </a:lnTo>
                  <a:close/>
                </a:path>
                <a:path w="5565775" h="359410">
                  <a:moveTo>
                    <a:pt x="5513451" y="333184"/>
                  </a:moveTo>
                  <a:lnTo>
                    <a:pt x="25907" y="333184"/>
                  </a:lnTo>
                  <a:lnTo>
                    <a:pt x="25907" y="346138"/>
                  </a:lnTo>
                  <a:lnTo>
                    <a:pt x="5513451" y="346138"/>
                  </a:lnTo>
                  <a:lnTo>
                    <a:pt x="5513451" y="333184"/>
                  </a:lnTo>
                  <a:close/>
                </a:path>
                <a:path w="5565775" h="359410">
                  <a:moveTo>
                    <a:pt x="5539358" y="182308"/>
                  </a:moveTo>
                  <a:lnTo>
                    <a:pt x="5513451" y="182308"/>
                  </a:lnTo>
                  <a:lnTo>
                    <a:pt x="5513451" y="346138"/>
                  </a:lnTo>
                  <a:lnTo>
                    <a:pt x="5526405" y="333184"/>
                  </a:lnTo>
                  <a:lnTo>
                    <a:pt x="5539358" y="333184"/>
                  </a:lnTo>
                  <a:lnTo>
                    <a:pt x="5539358" y="182308"/>
                  </a:lnTo>
                  <a:close/>
                </a:path>
                <a:path w="5565775" h="359410">
                  <a:moveTo>
                    <a:pt x="5539358" y="333184"/>
                  </a:moveTo>
                  <a:lnTo>
                    <a:pt x="5526405" y="333184"/>
                  </a:lnTo>
                  <a:lnTo>
                    <a:pt x="5513451" y="346138"/>
                  </a:lnTo>
                  <a:lnTo>
                    <a:pt x="5539358" y="346138"/>
                  </a:lnTo>
                  <a:lnTo>
                    <a:pt x="5539358" y="333184"/>
                  </a:lnTo>
                  <a:close/>
                </a:path>
                <a:path w="5565775" h="359410">
                  <a:moveTo>
                    <a:pt x="5526405" y="117538"/>
                  </a:moveTo>
                  <a:lnTo>
                    <a:pt x="5487542" y="195262"/>
                  </a:lnTo>
                  <a:lnTo>
                    <a:pt x="5513451" y="195262"/>
                  </a:lnTo>
                  <a:lnTo>
                    <a:pt x="5513451" y="182308"/>
                  </a:lnTo>
                  <a:lnTo>
                    <a:pt x="5558789" y="182308"/>
                  </a:lnTo>
                  <a:lnTo>
                    <a:pt x="5526405" y="117538"/>
                  </a:lnTo>
                  <a:close/>
                </a:path>
                <a:path w="5565775" h="359410">
                  <a:moveTo>
                    <a:pt x="5558789" y="182308"/>
                  </a:moveTo>
                  <a:lnTo>
                    <a:pt x="5539358" y="182308"/>
                  </a:lnTo>
                  <a:lnTo>
                    <a:pt x="5539358" y="195262"/>
                  </a:lnTo>
                  <a:lnTo>
                    <a:pt x="5565266" y="195262"/>
                  </a:lnTo>
                  <a:lnTo>
                    <a:pt x="5558789" y="182308"/>
                  </a:lnTo>
                  <a:close/>
                </a:path>
              </a:pathLst>
            </a:custGeom>
            <a:solidFill>
              <a:srgbClr val="00AF50"/>
            </a:solidFill>
          </p:spPr>
          <p:txBody>
            <a:bodyPr wrap="square" lIns="0" tIns="0" rIns="0" bIns="0" rtlCol="0"/>
            <a:lstStyle/>
            <a:p>
              <a:endParaRPr/>
            </a:p>
          </p:txBody>
        </p:sp>
      </p:grpSp>
      <p:sp>
        <p:nvSpPr>
          <p:cNvPr id="51" name="object 51"/>
          <p:cNvSpPr txBox="1"/>
          <p:nvPr/>
        </p:nvSpPr>
        <p:spPr>
          <a:xfrm>
            <a:off x="2289048" y="1075944"/>
            <a:ext cx="3926204" cy="861774"/>
          </a:xfrm>
          <a:prstGeom prst="rect">
            <a:avLst/>
          </a:prstGeom>
          <a:ln w="15240">
            <a:solidFill>
              <a:srgbClr val="000000"/>
            </a:solidFill>
          </a:ln>
        </p:spPr>
        <p:txBody>
          <a:bodyPr vert="horz" wrap="square" lIns="0" tIns="30480" rIns="0" bIns="0" rtlCol="0">
            <a:spAutoFit/>
          </a:bodyPr>
          <a:lstStyle/>
          <a:p>
            <a:pPr marL="213995" indent="-122555">
              <a:spcBef>
                <a:spcPts val="240"/>
              </a:spcBef>
              <a:buChar char="-"/>
              <a:tabLst>
                <a:tab pos="214629" algn="l"/>
              </a:tabLst>
            </a:pPr>
            <a:r>
              <a:rPr spc="-10" dirty="0">
                <a:latin typeface="Calibri"/>
                <a:cs typeface="Calibri"/>
              </a:rPr>
              <a:t>Contracts contain</a:t>
            </a:r>
            <a:r>
              <a:rPr spc="15" dirty="0">
                <a:latin typeface="Calibri"/>
                <a:cs typeface="Calibri"/>
              </a:rPr>
              <a:t> </a:t>
            </a:r>
            <a:r>
              <a:rPr i="1" spc="-15" dirty="0">
                <a:latin typeface="Calibri"/>
                <a:cs typeface="Calibri"/>
              </a:rPr>
              <a:t>executable</a:t>
            </a:r>
            <a:r>
              <a:rPr i="1" spc="-10" dirty="0">
                <a:latin typeface="Calibri"/>
                <a:cs typeface="Calibri"/>
              </a:rPr>
              <a:t> bytecode</a:t>
            </a:r>
            <a:endParaRPr>
              <a:latin typeface="Calibri"/>
              <a:cs typeface="Calibri"/>
            </a:endParaRPr>
          </a:p>
          <a:p>
            <a:pPr marL="213995" indent="-122555">
              <a:buChar char="-"/>
              <a:tabLst>
                <a:tab pos="214629" algn="l"/>
              </a:tabLst>
            </a:pPr>
            <a:r>
              <a:rPr spc="-10" dirty="0">
                <a:latin typeface="Calibri"/>
                <a:cs typeface="Calibri"/>
              </a:rPr>
              <a:t>Created</a:t>
            </a:r>
            <a:r>
              <a:rPr dirty="0">
                <a:latin typeface="Calibri"/>
                <a:cs typeface="Calibri"/>
              </a:rPr>
              <a:t> </a:t>
            </a:r>
            <a:r>
              <a:rPr spc="-5" dirty="0">
                <a:latin typeface="Calibri"/>
                <a:cs typeface="Calibri"/>
              </a:rPr>
              <a:t>with</a:t>
            </a:r>
            <a:r>
              <a:rPr spc="-10" dirty="0">
                <a:latin typeface="Calibri"/>
                <a:cs typeface="Calibri"/>
              </a:rPr>
              <a:t> </a:t>
            </a:r>
            <a:r>
              <a:rPr dirty="0">
                <a:latin typeface="Calibri"/>
                <a:cs typeface="Calibri"/>
              </a:rPr>
              <a:t>a</a:t>
            </a:r>
            <a:r>
              <a:rPr spc="-10" dirty="0">
                <a:latin typeface="Calibri"/>
                <a:cs typeface="Calibri"/>
              </a:rPr>
              <a:t> blockchain</a:t>
            </a:r>
            <a:r>
              <a:rPr spc="15" dirty="0">
                <a:latin typeface="Calibri"/>
                <a:cs typeface="Calibri"/>
              </a:rPr>
              <a:t> </a:t>
            </a:r>
            <a:r>
              <a:rPr spc="-5" dirty="0">
                <a:latin typeface="Calibri"/>
                <a:cs typeface="Calibri"/>
              </a:rPr>
              <a:t>tx</a:t>
            </a:r>
            <a:endParaRPr>
              <a:latin typeface="Calibri"/>
              <a:cs typeface="Calibri"/>
            </a:endParaRPr>
          </a:p>
          <a:p>
            <a:pPr marL="213995" indent="-122555">
              <a:spcBef>
                <a:spcPts val="5"/>
              </a:spcBef>
              <a:buChar char="-"/>
              <a:tabLst>
                <a:tab pos="214629" algn="l"/>
              </a:tabLst>
            </a:pPr>
            <a:r>
              <a:rPr spc="-10" dirty="0">
                <a:latin typeface="Calibri"/>
                <a:cs typeface="Calibri"/>
              </a:rPr>
              <a:t>Contracts</a:t>
            </a:r>
            <a:r>
              <a:rPr spc="-20" dirty="0">
                <a:latin typeface="Calibri"/>
                <a:cs typeface="Calibri"/>
              </a:rPr>
              <a:t> </a:t>
            </a:r>
            <a:r>
              <a:rPr spc="-10" dirty="0">
                <a:latin typeface="Calibri"/>
                <a:cs typeface="Calibri"/>
              </a:rPr>
              <a:t>have</a:t>
            </a:r>
            <a:r>
              <a:rPr spc="-15" dirty="0">
                <a:latin typeface="Calibri"/>
                <a:cs typeface="Calibri"/>
              </a:rPr>
              <a:t> </a:t>
            </a:r>
            <a:r>
              <a:rPr spc="-5" dirty="0">
                <a:latin typeface="Calibri"/>
                <a:cs typeface="Calibri"/>
              </a:rPr>
              <a:t>internal</a:t>
            </a:r>
            <a:r>
              <a:rPr spc="-10" dirty="0">
                <a:latin typeface="Calibri"/>
                <a:cs typeface="Calibri"/>
              </a:rPr>
              <a:t> </a:t>
            </a:r>
            <a:r>
              <a:rPr spc="-15" dirty="0">
                <a:latin typeface="Calibri"/>
                <a:cs typeface="Calibri"/>
              </a:rPr>
              <a:t>storage</a:t>
            </a:r>
            <a:endParaRPr>
              <a:latin typeface="Calibri"/>
              <a:cs typeface="Calibri"/>
            </a:endParaRPr>
          </a:p>
        </p:txBody>
      </p:sp>
      <p:sp>
        <p:nvSpPr>
          <p:cNvPr id="53" name="object 53"/>
          <p:cNvSpPr txBox="1"/>
          <p:nvPr/>
        </p:nvSpPr>
        <p:spPr>
          <a:xfrm>
            <a:off x="1686864" y="6547586"/>
            <a:ext cx="1263650" cy="205184"/>
          </a:xfrm>
          <a:prstGeom prst="rect">
            <a:avLst/>
          </a:prstGeom>
        </p:spPr>
        <p:txBody>
          <a:bodyPr vert="horz" wrap="square" lIns="0" tIns="0" rIns="0" bIns="0" rtlCol="0">
            <a:spAutoFit/>
          </a:bodyPr>
          <a:lstStyle/>
          <a:p>
            <a:pPr marL="12700">
              <a:lnSpc>
                <a:spcPts val="1614"/>
              </a:lnSpc>
            </a:pPr>
            <a:r>
              <a:rPr sz="1600" spc="-5" dirty="0">
                <a:solidFill>
                  <a:srgbClr val="FFFFFF"/>
                </a:solidFill>
                <a:latin typeface="Calibri"/>
                <a:cs typeface="Calibri"/>
              </a:rPr>
              <a:t>3.1</a:t>
            </a:r>
            <a:r>
              <a:rPr sz="1600" spc="-45" dirty="0">
                <a:solidFill>
                  <a:srgbClr val="FFFFFF"/>
                </a:solidFill>
                <a:latin typeface="Calibri"/>
                <a:cs typeface="Calibri"/>
              </a:rPr>
              <a:t> </a:t>
            </a:r>
            <a:r>
              <a:rPr sz="1600" spc="-10" dirty="0">
                <a:solidFill>
                  <a:srgbClr val="FFFFFF"/>
                </a:solidFill>
                <a:latin typeface="Calibri"/>
                <a:cs typeface="Calibri"/>
              </a:rPr>
              <a:t>ETHEREUM</a:t>
            </a:r>
            <a:endParaRPr sz="1600">
              <a:latin typeface="Calibri"/>
              <a:cs typeface="Calibri"/>
            </a:endParaRPr>
          </a:p>
        </p:txBody>
      </p:sp>
      <p:sp>
        <p:nvSpPr>
          <p:cNvPr id="55" name="object 55"/>
          <p:cNvSpPr txBox="1"/>
          <p:nvPr/>
        </p:nvSpPr>
        <p:spPr>
          <a:xfrm>
            <a:off x="9625330" y="6547586"/>
            <a:ext cx="229870" cy="205184"/>
          </a:xfrm>
          <a:prstGeom prst="rect">
            <a:avLst/>
          </a:prstGeom>
        </p:spPr>
        <p:txBody>
          <a:bodyPr vert="horz" wrap="square" lIns="0" tIns="0" rIns="0" bIns="0" rtlCol="0">
            <a:spAutoFit/>
          </a:bodyPr>
          <a:lstStyle/>
          <a:p>
            <a:pPr marL="12700">
              <a:lnSpc>
                <a:spcPts val="1614"/>
              </a:lnSpc>
            </a:pPr>
            <a:r>
              <a:rPr sz="1600" spc="-10" dirty="0">
                <a:solidFill>
                  <a:srgbClr val="FFFFFF"/>
                </a:solidFill>
                <a:latin typeface="Calibri"/>
                <a:cs typeface="Calibri"/>
              </a:rPr>
              <a:t>52</a:t>
            </a:r>
            <a:endParaRPr sz="1600">
              <a:latin typeface="Calibri"/>
              <a:cs typeface="Calibri"/>
            </a:endParaRPr>
          </a:p>
        </p:txBody>
      </p:sp>
      <p:sp>
        <p:nvSpPr>
          <p:cNvPr id="52" name="object 52"/>
          <p:cNvSpPr txBox="1"/>
          <p:nvPr/>
        </p:nvSpPr>
        <p:spPr>
          <a:xfrm>
            <a:off x="2289048" y="1998726"/>
            <a:ext cx="3926204" cy="1138132"/>
          </a:xfrm>
          <a:prstGeom prst="rect">
            <a:avLst/>
          </a:prstGeom>
          <a:ln w="15240">
            <a:solidFill>
              <a:srgbClr val="000000"/>
            </a:solidFill>
          </a:ln>
        </p:spPr>
        <p:txBody>
          <a:bodyPr vert="horz" wrap="square" lIns="0" tIns="29845" rIns="0" bIns="0" rtlCol="0">
            <a:spAutoFit/>
          </a:bodyPr>
          <a:lstStyle/>
          <a:p>
            <a:pPr marL="92075" marR="255270">
              <a:spcBef>
                <a:spcPts val="235"/>
              </a:spcBef>
            </a:pPr>
            <a:r>
              <a:rPr spc="-10" dirty="0">
                <a:latin typeface="Calibri"/>
                <a:cs typeface="Calibri"/>
              </a:rPr>
              <a:t>Contracts</a:t>
            </a:r>
            <a:r>
              <a:rPr spc="-15" dirty="0">
                <a:latin typeface="Calibri"/>
                <a:cs typeface="Calibri"/>
              </a:rPr>
              <a:t> execute</a:t>
            </a:r>
            <a:r>
              <a:rPr dirty="0">
                <a:latin typeface="Calibri"/>
                <a:cs typeface="Calibri"/>
              </a:rPr>
              <a:t> when </a:t>
            </a:r>
            <a:r>
              <a:rPr spc="-5" dirty="0">
                <a:latin typeface="Calibri"/>
                <a:cs typeface="Calibri"/>
              </a:rPr>
              <a:t>triggered</a:t>
            </a:r>
            <a:r>
              <a:rPr spc="5" dirty="0">
                <a:latin typeface="Calibri"/>
                <a:cs typeface="Calibri"/>
              </a:rPr>
              <a:t> </a:t>
            </a:r>
            <a:r>
              <a:rPr spc="-10" dirty="0">
                <a:latin typeface="Calibri"/>
                <a:cs typeface="Calibri"/>
              </a:rPr>
              <a:t>by</a:t>
            </a:r>
            <a:r>
              <a:rPr dirty="0">
                <a:latin typeface="Calibri"/>
                <a:cs typeface="Calibri"/>
              </a:rPr>
              <a:t> a </a:t>
            </a:r>
            <a:r>
              <a:rPr spc="-395" dirty="0">
                <a:latin typeface="Calibri"/>
                <a:cs typeface="Calibri"/>
              </a:rPr>
              <a:t> </a:t>
            </a:r>
            <a:r>
              <a:rPr spc="-10" dirty="0">
                <a:latin typeface="Calibri"/>
                <a:cs typeface="Calibri"/>
              </a:rPr>
              <a:t>transaction</a:t>
            </a:r>
            <a:r>
              <a:rPr dirty="0">
                <a:latin typeface="Calibri"/>
                <a:cs typeface="Calibri"/>
              </a:rPr>
              <a:t> </a:t>
            </a:r>
            <a:r>
              <a:rPr spc="-5" dirty="0">
                <a:latin typeface="Calibri"/>
                <a:cs typeface="Calibri"/>
              </a:rPr>
              <a:t>(or</a:t>
            </a:r>
            <a:r>
              <a:rPr dirty="0">
                <a:latin typeface="Calibri"/>
                <a:cs typeface="Calibri"/>
              </a:rPr>
              <a:t> </a:t>
            </a:r>
            <a:r>
              <a:rPr spc="-5" dirty="0">
                <a:latin typeface="Calibri"/>
                <a:cs typeface="Calibri"/>
              </a:rPr>
              <a:t>by</a:t>
            </a:r>
            <a:r>
              <a:rPr spc="5" dirty="0">
                <a:latin typeface="Calibri"/>
                <a:cs typeface="Calibri"/>
              </a:rPr>
              <a:t> </a:t>
            </a:r>
            <a:r>
              <a:rPr dirty="0">
                <a:latin typeface="Calibri"/>
                <a:cs typeface="Calibri"/>
              </a:rPr>
              <a:t>another </a:t>
            </a:r>
            <a:r>
              <a:rPr spc="-10" dirty="0">
                <a:latin typeface="Calibri"/>
                <a:cs typeface="Calibri"/>
              </a:rPr>
              <a:t>contract) </a:t>
            </a:r>
            <a:r>
              <a:rPr spc="-5" dirty="0">
                <a:latin typeface="Calibri"/>
                <a:cs typeface="Calibri"/>
              </a:rPr>
              <a:t> </a:t>
            </a:r>
            <a:r>
              <a:rPr spc="-10" dirty="0">
                <a:latin typeface="Calibri"/>
                <a:cs typeface="Calibri"/>
              </a:rPr>
              <a:t>Execution</a:t>
            </a:r>
            <a:r>
              <a:rPr spc="5" dirty="0">
                <a:latin typeface="Calibri"/>
                <a:cs typeface="Calibri"/>
              </a:rPr>
              <a:t> </a:t>
            </a:r>
            <a:r>
              <a:rPr spc="-5" dirty="0">
                <a:latin typeface="Calibri"/>
                <a:cs typeface="Calibri"/>
              </a:rPr>
              <a:t>time</a:t>
            </a:r>
            <a:r>
              <a:rPr spc="10" dirty="0">
                <a:latin typeface="Calibri"/>
                <a:cs typeface="Calibri"/>
              </a:rPr>
              <a:t> </a:t>
            </a:r>
            <a:r>
              <a:rPr spc="-5" dirty="0">
                <a:latin typeface="Calibri"/>
                <a:cs typeface="Calibri"/>
              </a:rPr>
              <a:t>is</a:t>
            </a:r>
            <a:r>
              <a:rPr dirty="0">
                <a:latin typeface="Calibri"/>
                <a:cs typeface="Calibri"/>
              </a:rPr>
              <a:t> </a:t>
            </a:r>
            <a:r>
              <a:rPr spc="-10" dirty="0">
                <a:latin typeface="Calibri"/>
                <a:cs typeface="Calibri"/>
              </a:rPr>
              <a:t>limited</a:t>
            </a:r>
            <a:r>
              <a:rPr spc="20" dirty="0">
                <a:latin typeface="Calibri"/>
                <a:cs typeface="Calibri"/>
              </a:rPr>
              <a:t> </a:t>
            </a:r>
            <a:r>
              <a:rPr spc="-5" dirty="0">
                <a:latin typeface="Calibri"/>
                <a:cs typeface="Calibri"/>
              </a:rPr>
              <a:t>by</a:t>
            </a:r>
            <a:r>
              <a:rPr spc="5" dirty="0">
                <a:latin typeface="Calibri"/>
                <a:cs typeface="Calibri"/>
              </a:rPr>
              <a:t> </a:t>
            </a:r>
            <a:r>
              <a:rPr i="1" spc="-5" dirty="0">
                <a:latin typeface="Calibri"/>
                <a:cs typeface="Calibri"/>
              </a:rPr>
              <a:t>gas </a:t>
            </a:r>
            <a:r>
              <a:rPr i="1" dirty="0">
                <a:latin typeface="Calibri"/>
                <a:cs typeface="Calibri"/>
              </a:rPr>
              <a:t> </a:t>
            </a:r>
            <a:r>
              <a:rPr i="1" spc="-10" dirty="0">
                <a:latin typeface="Calibri"/>
                <a:cs typeface="Calibri"/>
              </a:rPr>
              <a:t>Example: </a:t>
            </a:r>
            <a:r>
              <a:rPr i="1" spc="-5" dirty="0">
                <a:latin typeface="Calibri"/>
                <a:cs typeface="Calibri"/>
              </a:rPr>
              <a:t>Land registry</a:t>
            </a:r>
            <a:endParaRPr>
              <a:latin typeface="Calibri"/>
              <a:cs typeface="Calibri"/>
            </a:endParaRPr>
          </a:p>
        </p:txBody>
      </p:sp>
    </p:spTree>
    <p:extLst>
      <p:ext uri="{BB962C8B-B14F-4D97-AF65-F5344CB8AC3E}">
        <p14:creationId xmlns:p14="http://schemas.microsoft.com/office/powerpoint/2010/main" val="26351160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26004" y="222917"/>
            <a:ext cx="8203896" cy="689291"/>
          </a:xfrm>
          <a:prstGeom prst="rect">
            <a:avLst/>
          </a:prstGeom>
        </p:spPr>
        <p:txBody>
          <a:bodyPr vert="horz" wrap="square" lIns="0" tIns="12065" rIns="0" bIns="0" rtlCol="0" anchor="ctr">
            <a:spAutoFit/>
          </a:bodyPr>
          <a:lstStyle/>
          <a:p>
            <a:pPr marL="12700">
              <a:lnSpc>
                <a:spcPct val="100000"/>
              </a:lnSpc>
              <a:spcBef>
                <a:spcPts val="95"/>
              </a:spcBef>
            </a:pPr>
            <a:r>
              <a:rPr b="1" spc="-55" dirty="0"/>
              <a:t>Account</a:t>
            </a:r>
            <a:r>
              <a:rPr b="1" spc="-140" dirty="0"/>
              <a:t> </a:t>
            </a:r>
            <a:r>
              <a:rPr b="1" spc="-70" dirty="0"/>
              <a:t>State</a:t>
            </a:r>
            <a:r>
              <a:rPr b="1" spc="-140" dirty="0"/>
              <a:t> </a:t>
            </a:r>
            <a:r>
              <a:rPr b="1" spc="-75" dirty="0"/>
              <a:t>(“World</a:t>
            </a:r>
            <a:r>
              <a:rPr b="1" spc="-90" dirty="0"/>
              <a:t> </a:t>
            </a:r>
            <a:r>
              <a:rPr b="1" spc="-65" dirty="0"/>
              <a:t>State”)</a:t>
            </a:r>
          </a:p>
        </p:txBody>
      </p:sp>
      <p:sp>
        <p:nvSpPr>
          <p:cNvPr id="3" name="object 3"/>
          <p:cNvSpPr/>
          <p:nvPr/>
        </p:nvSpPr>
        <p:spPr>
          <a:xfrm>
            <a:off x="1892808" y="3102864"/>
            <a:ext cx="1574800" cy="2725420"/>
          </a:xfrm>
          <a:custGeom>
            <a:avLst/>
            <a:gdLst/>
            <a:ahLst/>
            <a:cxnLst/>
            <a:rect l="l" t="t" r="r" b="b"/>
            <a:pathLst>
              <a:path w="1574800" h="2725420">
                <a:moveTo>
                  <a:pt x="1574292" y="454151"/>
                </a:moveTo>
                <a:lnTo>
                  <a:pt x="1565757" y="521264"/>
                </a:lnTo>
                <a:lnTo>
                  <a:pt x="1540964" y="585318"/>
                </a:lnTo>
                <a:lnTo>
                  <a:pt x="1501131" y="645612"/>
                </a:lnTo>
                <a:lnTo>
                  <a:pt x="1447475" y="701444"/>
                </a:lnTo>
                <a:lnTo>
                  <a:pt x="1415845" y="727466"/>
                </a:lnTo>
                <a:lnTo>
                  <a:pt x="1381215" y="752110"/>
                </a:lnTo>
                <a:lnTo>
                  <a:pt x="1343739" y="775287"/>
                </a:lnTo>
                <a:lnTo>
                  <a:pt x="1303568" y="796909"/>
                </a:lnTo>
                <a:lnTo>
                  <a:pt x="1260855" y="816889"/>
                </a:lnTo>
                <a:lnTo>
                  <a:pt x="1215751" y="835138"/>
                </a:lnTo>
                <a:lnTo>
                  <a:pt x="1168410" y="851569"/>
                </a:lnTo>
                <a:lnTo>
                  <a:pt x="1118983" y="866094"/>
                </a:lnTo>
                <a:lnTo>
                  <a:pt x="1067623" y="878626"/>
                </a:lnTo>
                <a:lnTo>
                  <a:pt x="1014481" y="889075"/>
                </a:lnTo>
                <a:lnTo>
                  <a:pt x="959710" y="897356"/>
                </a:lnTo>
                <a:lnTo>
                  <a:pt x="903462" y="903379"/>
                </a:lnTo>
                <a:lnTo>
                  <a:pt x="845890" y="907058"/>
                </a:lnTo>
                <a:lnTo>
                  <a:pt x="787146" y="908304"/>
                </a:lnTo>
                <a:lnTo>
                  <a:pt x="728399" y="907058"/>
                </a:lnTo>
                <a:lnTo>
                  <a:pt x="670826" y="903379"/>
                </a:lnTo>
                <a:lnTo>
                  <a:pt x="614577" y="897356"/>
                </a:lnTo>
                <a:lnTo>
                  <a:pt x="559806" y="889075"/>
                </a:lnTo>
                <a:lnTo>
                  <a:pt x="506663" y="878626"/>
                </a:lnTo>
                <a:lnTo>
                  <a:pt x="455302" y="866094"/>
                </a:lnTo>
                <a:lnTo>
                  <a:pt x="405875" y="851569"/>
                </a:lnTo>
                <a:lnTo>
                  <a:pt x="358534" y="835138"/>
                </a:lnTo>
                <a:lnTo>
                  <a:pt x="313431" y="816889"/>
                </a:lnTo>
                <a:lnTo>
                  <a:pt x="270718" y="796909"/>
                </a:lnTo>
                <a:lnTo>
                  <a:pt x="230547" y="775287"/>
                </a:lnTo>
                <a:lnTo>
                  <a:pt x="193071" y="752110"/>
                </a:lnTo>
                <a:lnTo>
                  <a:pt x="158442" y="727466"/>
                </a:lnTo>
                <a:lnTo>
                  <a:pt x="126812" y="701444"/>
                </a:lnTo>
                <a:lnTo>
                  <a:pt x="98333" y="674130"/>
                </a:lnTo>
                <a:lnTo>
                  <a:pt x="51438" y="615979"/>
                </a:lnTo>
                <a:lnTo>
                  <a:pt x="18974" y="553717"/>
                </a:lnTo>
                <a:lnTo>
                  <a:pt x="2159" y="488046"/>
                </a:lnTo>
                <a:lnTo>
                  <a:pt x="0" y="454151"/>
                </a:lnTo>
              </a:path>
              <a:path w="1574800" h="2725420">
                <a:moveTo>
                  <a:pt x="0" y="454151"/>
                </a:moveTo>
                <a:lnTo>
                  <a:pt x="8534" y="387039"/>
                </a:lnTo>
                <a:lnTo>
                  <a:pt x="33326" y="322985"/>
                </a:lnTo>
                <a:lnTo>
                  <a:pt x="73158" y="262691"/>
                </a:lnTo>
                <a:lnTo>
                  <a:pt x="126812" y="206859"/>
                </a:lnTo>
                <a:lnTo>
                  <a:pt x="158442" y="180837"/>
                </a:lnTo>
                <a:lnTo>
                  <a:pt x="193071" y="156193"/>
                </a:lnTo>
                <a:lnTo>
                  <a:pt x="230547" y="133016"/>
                </a:lnTo>
                <a:lnTo>
                  <a:pt x="270718" y="111394"/>
                </a:lnTo>
                <a:lnTo>
                  <a:pt x="313431" y="91414"/>
                </a:lnTo>
                <a:lnTo>
                  <a:pt x="358534" y="73165"/>
                </a:lnTo>
                <a:lnTo>
                  <a:pt x="405875" y="56734"/>
                </a:lnTo>
                <a:lnTo>
                  <a:pt x="455302" y="42209"/>
                </a:lnTo>
                <a:lnTo>
                  <a:pt x="506663" y="29677"/>
                </a:lnTo>
                <a:lnTo>
                  <a:pt x="559806" y="19228"/>
                </a:lnTo>
                <a:lnTo>
                  <a:pt x="614577" y="10947"/>
                </a:lnTo>
                <a:lnTo>
                  <a:pt x="670826" y="4924"/>
                </a:lnTo>
                <a:lnTo>
                  <a:pt x="728399" y="1245"/>
                </a:lnTo>
                <a:lnTo>
                  <a:pt x="787146" y="0"/>
                </a:lnTo>
                <a:lnTo>
                  <a:pt x="845890" y="1245"/>
                </a:lnTo>
                <a:lnTo>
                  <a:pt x="903462" y="4924"/>
                </a:lnTo>
                <a:lnTo>
                  <a:pt x="959710" y="10947"/>
                </a:lnTo>
                <a:lnTo>
                  <a:pt x="1014481" y="19228"/>
                </a:lnTo>
                <a:lnTo>
                  <a:pt x="1067623" y="29677"/>
                </a:lnTo>
                <a:lnTo>
                  <a:pt x="1118983" y="42209"/>
                </a:lnTo>
                <a:lnTo>
                  <a:pt x="1168410" y="56734"/>
                </a:lnTo>
                <a:lnTo>
                  <a:pt x="1215751" y="73165"/>
                </a:lnTo>
                <a:lnTo>
                  <a:pt x="1260855" y="91414"/>
                </a:lnTo>
                <a:lnTo>
                  <a:pt x="1303568" y="111394"/>
                </a:lnTo>
                <a:lnTo>
                  <a:pt x="1343739" y="133016"/>
                </a:lnTo>
                <a:lnTo>
                  <a:pt x="1381215" y="156193"/>
                </a:lnTo>
                <a:lnTo>
                  <a:pt x="1415845" y="180837"/>
                </a:lnTo>
                <a:lnTo>
                  <a:pt x="1447475" y="206859"/>
                </a:lnTo>
                <a:lnTo>
                  <a:pt x="1475955" y="234173"/>
                </a:lnTo>
                <a:lnTo>
                  <a:pt x="1522851" y="292324"/>
                </a:lnTo>
                <a:lnTo>
                  <a:pt x="1555316" y="354586"/>
                </a:lnTo>
                <a:lnTo>
                  <a:pt x="1572132" y="420257"/>
                </a:lnTo>
                <a:lnTo>
                  <a:pt x="1574292" y="454151"/>
                </a:lnTo>
                <a:lnTo>
                  <a:pt x="1574292" y="2270760"/>
                </a:lnTo>
                <a:lnTo>
                  <a:pt x="1565757" y="2337872"/>
                </a:lnTo>
                <a:lnTo>
                  <a:pt x="1540964" y="2401926"/>
                </a:lnTo>
                <a:lnTo>
                  <a:pt x="1501131" y="2462220"/>
                </a:lnTo>
                <a:lnTo>
                  <a:pt x="1447475" y="2518052"/>
                </a:lnTo>
                <a:lnTo>
                  <a:pt x="1415845" y="2544074"/>
                </a:lnTo>
                <a:lnTo>
                  <a:pt x="1381215" y="2568718"/>
                </a:lnTo>
                <a:lnTo>
                  <a:pt x="1343739" y="2591895"/>
                </a:lnTo>
                <a:lnTo>
                  <a:pt x="1303568" y="2613517"/>
                </a:lnTo>
                <a:lnTo>
                  <a:pt x="1260855" y="2633497"/>
                </a:lnTo>
                <a:lnTo>
                  <a:pt x="1215751" y="2651746"/>
                </a:lnTo>
                <a:lnTo>
                  <a:pt x="1168410" y="2668177"/>
                </a:lnTo>
                <a:lnTo>
                  <a:pt x="1118983" y="2682702"/>
                </a:lnTo>
                <a:lnTo>
                  <a:pt x="1067623" y="2695234"/>
                </a:lnTo>
                <a:lnTo>
                  <a:pt x="1014481" y="2705683"/>
                </a:lnTo>
                <a:lnTo>
                  <a:pt x="959710" y="2713964"/>
                </a:lnTo>
                <a:lnTo>
                  <a:pt x="903462" y="2719987"/>
                </a:lnTo>
                <a:lnTo>
                  <a:pt x="845890" y="2723666"/>
                </a:lnTo>
                <a:lnTo>
                  <a:pt x="787146" y="2724912"/>
                </a:lnTo>
                <a:lnTo>
                  <a:pt x="728399" y="2723666"/>
                </a:lnTo>
                <a:lnTo>
                  <a:pt x="670826" y="2719987"/>
                </a:lnTo>
                <a:lnTo>
                  <a:pt x="614577" y="2713964"/>
                </a:lnTo>
                <a:lnTo>
                  <a:pt x="559806" y="2705683"/>
                </a:lnTo>
                <a:lnTo>
                  <a:pt x="506663" y="2695234"/>
                </a:lnTo>
                <a:lnTo>
                  <a:pt x="455302" y="2682702"/>
                </a:lnTo>
                <a:lnTo>
                  <a:pt x="405875" y="2668177"/>
                </a:lnTo>
                <a:lnTo>
                  <a:pt x="358534" y="2651746"/>
                </a:lnTo>
                <a:lnTo>
                  <a:pt x="313431" y="2633497"/>
                </a:lnTo>
                <a:lnTo>
                  <a:pt x="270718" y="2613517"/>
                </a:lnTo>
                <a:lnTo>
                  <a:pt x="230547" y="2591895"/>
                </a:lnTo>
                <a:lnTo>
                  <a:pt x="193071" y="2568718"/>
                </a:lnTo>
                <a:lnTo>
                  <a:pt x="158442" y="2544074"/>
                </a:lnTo>
                <a:lnTo>
                  <a:pt x="126812" y="2518052"/>
                </a:lnTo>
                <a:lnTo>
                  <a:pt x="98333" y="2490738"/>
                </a:lnTo>
                <a:lnTo>
                  <a:pt x="51438" y="2432587"/>
                </a:lnTo>
                <a:lnTo>
                  <a:pt x="18974" y="2370325"/>
                </a:lnTo>
                <a:lnTo>
                  <a:pt x="2159" y="2304654"/>
                </a:lnTo>
                <a:lnTo>
                  <a:pt x="0" y="2270760"/>
                </a:lnTo>
                <a:lnTo>
                  <a:pt x="0" y="454151"/>
                </a:lnTo>
                <a:close/>
              </a:path>
            </a:pathLst>
          </a:custGeom>
          <a:ln w="15240">
            <a:solidFill>
              <a:srgbClr val="000000"/>
            </a:solidFill>
          </a:ln>
        </p:spPr>
        <p:txBody>
          <a:bodyPr wrap="square" lIns="0" tIns="0" rIns="0" bIns="0" rtlCol="0"/>
          <a:lstStyle/>
          <a:p>
            <a:endParaRPr/>
          </a:p>
        </p:txBody>
      </p:sp>
      <p:sp>
        <p:nvSpPr>
          <p:cNvPr id="4" name="object 4"/>
          <p:cNvSpPr txBox="1"/>
          <p:nvPr/>
        </p:nvSpPr>
        <p:spPr>
          <a:xfrm>
            <a:off x="2177593" y="4391406"/>
            <a:ext cx="1004569" cy="574675"/>
          </a:xfrm>
          <a:prstGeom prst="rect">
            <a:avLst/>
          </a:prstGeom>
        </p:spPr>
        <p:txBody>
          <a:bodyPr vert="horz" wrap="square" lIns="0" tIns="12700" rIns="0" bIns="0" rtlCol="0">
            <a:spAutoFit/>
          </a:bodyPr>
          <a:lstStyle/>
          <a:p>
            <a:pPr marL="68580" marR="5080" indent="-56515">
              <a:spcBef>
                <a:spcPts val="100"/>
              </a:spcBef>
            </a:pPr>
            <a:r>
              <a:rPr spc="-5" dirty="0">
                <a:latin typeface="Calibri"/>
                <a:cs typeface="Calibri"/>
              </a:rPr>
              <a:t>Ch</a:t>
            </a:r>
            <a:r>
              <a:rPr dirty="0">
                <a:latin typeface="Calibri"/>
                <a:cs typeface="Calibri"/>
              </a:rPr>
              <a:t>a</a:t>
            </a:r>
            <a:r>
              <a:rPr spc="-5" dirty="0">
                <a:latin typeface="Calibri"/>
                <a:cs typeface="Calibri"/>
              </a:rPr>
              <a:t>in</a:t>
            </a:r>
            <a:r>
              <a:rPr spc="-20" dirty="0">
                <a:latin typeface="Calibri"/>
                <a:cs typeface="Calibri"/>
              </a:rPr>
              <a:t>s</a:t>
            </a:r>
            <a:r>
              <a:rPr spc="-30" dirty="0">
                <a:latin typeface="Calibri"/>
                <a:cs typeface="Calibri"/>
              </a:rPr>
              <a:t>t</a:t>
            </a:r>
            <a:r>
              <a:rPr spc="-15" dirty="0">
                <a:latin typeface="Calibri"/>
                <a:cs typeface="Calibri"/>
              </a:rPr>
              <a:t>a</a:t>
            </a:r>
            <a:r>
              <a:rPr spc="-30" dirty="0">
                <a:latin typeface="Calibri"/>
                <a:cs typeface="Calibri"/>
              </a:rPr>
              <a:t>t</a:t>
            </a:r>
            <a:r>
              <a:rPr dirty="0">
                <a:latin typeface="Calibri"/>
                <a:cs typeface="Calibri"/>
              </a:rPr>
              <a:t>e  </a:t>
            </a:r>
            <a:r>
              <a:rPr spc="-10" dirty="0">
                <a:latin typeface="Calibri"/>
                <a:cs typeface="Calibri"/>
              </a:rPr>
              <a:t>Database</a:t>
            </a:r>
            <a:endParaRPr>
              <a:latin typeface="Calibri"/>
              <a:cs typeface="Calibri"/>
            </a:endParaRPr>
          </a:p>
        </p:txBody>
      </p:sp>
      <p:graphicFrame>
        <p:nvGraphicFramePr>
          <p:cNvPr id="5" name="object 5"/>
          <p:cNvGraphicFramePr>
            <a:graphicFrameLocks noGrp="1"/>
          </p:cNvGraphicFramePr>
          <p:nvPr/>
        </p:nvGraphicFramePr>
        <p:xfrm>
          <a:off x="2345437" y="1520953"/>
          <a:ext cx="7416165" cy="1457451"/>
        </p:xfrm>
        <a:graphic>
          <a:graphicData uri="http://schemas.openxmlformats.org/drawingml/2006/table">
            <a:tbl>
              <a:tblPr firstRow="1" bandRow="1">
                <a:tableStyleId>{2D5ABB26-0587-4C30-8999-92F81FD0307C}</a:tableStyleId>
              </a:tblPr>
              <a:tblGrid>
                <a:gridCol w="1852930"/>
                <a:gridCol w="1855470"/>
                <a:gridCol w="1855470"/>
                <a:gridCol w="1852295"/>
              </a:tblGrid>
              <a:tr h="362712">
                <a:tc>
                  <a:txBody>
                    <a:bodyPr/>
                    <a:lstStyle/>
                    <a:p>
                      <a:pPr marL="88900">
                        <a:lnSpc>
                          <a:spcPct val="100000"/>
                        </a:lnSpc>
                        <a:spcBef>
                          <a:spcPts val="215"/>
                        </a:spcBef>
                      </a:pPr>
                      <a:r>
                        <a:rPr sz="1800" b="1" spc="-10" dirty="0">
                          <a:solidFill>
                            <a:srgbClr val="FFFFFF"/>
                          </a:solidFill>
                          <a:latin typeface="Calibri"/>
                          <a:cs typeface="Calibri"/>
                        </a:rPr>
                        <a:t>Wallet</a:t>
                      </a:r>
                      <a:r>
                        <a:rPr sz="1800" b="1" spc="-70" dirty="0">
                          <a:solidFill>
                            <a:srgbClr val="FFFFFF"/>
                          </a:solidFill>
                          <a:latin typeface="Calibri"/>
                          <a:cs typeface="Calibri"/>
                        </a:rPr>
                        <a:t> </a:t>
                      </a:r>
                      <a:r>
                        <a:rPr sz="1800" b="1" dirty="0">
                          <a:solidFill>
                            <a:srgbClr val="FFFFFF"/>
                          </a:solidFill>
                          <a:latin typeface="Calibri"/>
                          <a:cs typeface="Calibri"/>
                        </a:rPr>
                        <a:t>ID</a:t>
                      </a:r>
                      <a:endParaRPr sz="1800">
                        <a:latin typeface="Calibri"/>
                        <a:cs typeface="Calibri"/>
                      </a:endParaRPr>
                    </a:p>
                  </a:txBody>
                  <a:tcPr marL="0" marR="0" marT="27305" marB="0">
                    <a:lnL w="9525">
                      <a:solidFill>
                        <a:srgbClr val="FFFFFF"/>
                      </a:solidFill>
                      <a:prstDash val="solid"/>
                    </a:lnL>
                    <a:lnR w="12700">
                      <a:solidFill>
                        <a:srgbClr val="FFFFFF"/>
                      </a:solidFill>
                      <a:prstDash val="solid"/>
                    </a:lnR>
                    <a:lnT w="9525">
                      <a:solidFill>
                        <a:srgbClr val="FFFFFF"/>
                      </a:solidFill>
                      <a:prstDash val="solid"/>
                    </a:lnT>
                    <a:lnB w="38100">
                      <a:solidFill>
                        <a:srgbClr val="FFFFFF"/>
                      </a:solidFill>
                      <a:prstDash val="solid"/>
                    </a:lnB>
                    <a:solidFill>
                      <a:srgbClr val="D24717"/>
                    </a:solidFill>
                  </a:tcPr>
                </a:tc>
                <a:tc>
                  <a:txBody>
                    <a:bodyPr/>
                    <a:lstStyle/>
                    <a:p>
                      <a:pPr marL="92075">
                        <a:lnSpc>
                          <a:spcPct val="100000"/>
                        </a:lnSpc>
                        <a:spcBef>
                          <a:spcPts val="215"/>
                        </a:spcBef>
                      </a:pPr>
                      <a:r>
                        <a:rPr sz="1800" b="1" dirty="0">
                          <a:solidFill>
                            <a:srgbClr val="FFFFFF"/>
                          </a:solidFill>
                          <a:latin typeface="Calibri"/>
                          <a:cs typeface="Calibri"/>
                        </a:rPr>
                        <a:t>Balance</a:t>
                      </a:r>
                      <a:endParaRPr sz="1800">
                        <a:latin typeface="Calibri"/>
                        <a:cs typeface="Calibri"/>
                      </a:endParaRPr>
                    </a:p>
                  </a:txBody>
                  <a:tcPr marL="0" marR="0" marT="27305" marB="0">
                    <a:lnL w="12700">
                      <a:solidFill>
                        <a:srgbClr val="FFFFFF"/>
                      </a:solidFill>
                      <a:prstDash val="solid"/>
                    </a:lnL>
                    <a:lnR w="12700">
                      <a:solidFill>
                        <a:srgbClr val="FFFFFF"/>
                      </a:solidFill>
                      <a:prstDash val="solid"/>
                    </a:lnR>
                    <a:lnT w="9525">
                      <a:solidFill>
                        <a:srgbClr val="FFFFFF"/>
                      </a:solidFill>
                      <a:prstDash val="solid"/>
                    </a:lnT>
                    <a:lnB w="38100">
                      <a:solidFill>
                        <a:srgbClr val="FFFFFF"/>
                      </a:solidFill>
                      <a:prstDash val="solid"/>
                    </a:lnB>
                    <a:solidFill>
                      <a:srgbClr val="D24717"/>
                    </a:solidFill>
                  </a:tcPr>
                </a:tc>
                <a:tc>
                  <a:txBody>
                    <a:bodyPr/>
                    <a:lstStyle/>
                    <a:p>
                      <a:pPr marL="92075">
                        <a:lnSpc>
                          <a:spcPct val="100000"/>
                        </a:lnSpc>
                        <a:spcBef>
                          <a:spcPts val="215"/>
                        </a:spcBef>
                      </a:pPr>
                      <a:r>
                        <a:rPr sz="1800" b="1" spc="-5" dirty="0">
                          <a:solidFill>
                            <a:srgbClr val="FFFFFF"/>
                          </a:solidFill>
                          <a:latin typeface="Calibri"/>
                          <a:cs typeface="Calibri"/>
                        </a:rPr>
                        <a:t>Code</a:t>
                      </a:r>
                      <a:r>
                        <a:rPr sz="1800" b="1" spc="-60" dirty="0">
                          <a:solidFill>
                            <a:srgbClr val="FFFFFF"/>
                          </a:solidFill>
                          <a:latin typeface="Calibri"/>
                          <a:cs typeface="Calibri"/>
                        </a:rPr>
                        <a:t> </a:t>
                      </a:r>
                      <a:r>
                        <a:rPr sz="1800" b="1" dirty="0">
                          <a:solidFill>
                            <a:srgbClr val="FFFFFF"/>
                          </a:solidFill>
                          <a:latin typeface="Calibri"/>
                          <a:cs typeface="Calibri"/>
                        </a:rPr>
                        <a:t>Hash</a:t>
                      </a:r>
                      <a:endParaRPr sz="1800">
                        <a:latin typeface="Calibri"/>
                        <a:cs typeface="Calibri"/>
                      </a:endParaRPr>
                    </a:p>
                  </a:txBody>
                  <a:tcPr marL="0" marR="0" marT="27305" marB="0">
                    <a:lnL w="12700">
                      <a:solidFill>
                        <a:srgbClr val="FFFFFF"/>
                      </a:solidFill>
                      <a:prstDash val="solid"/>
                    </a:lnL>
                    <a:lnR w="12700">
                      <a:solidFill>
                        <a:srgbClr val="FFFFFF"/>
                      </a:solidFill>
                      <a:prstDash val="solid"/>
                    </a:lnR>
                    <a:lnT w="9525">
                      <a:solidFill>
                        <a:srgbClr val="FFFFFF"/>
                      </a:solidFill>
                      <a:prstDash val="solid"/>
                    </a:lnT>
                    <a:lnB w="38100">
                      <a:solidFill>
                        <a:srgbClr val="FFFFFF"/>
                      </a:solidFill>
                      <a:prstDash val="solid"/>
                    </a:lnB>
                    <a:solidFill>
                      <a:srgbClr val="D24717"/>
                    </a:solidFill>
                  </a:tcPr>
                </a:tc>
                <a:tc>
                  <a:txBody>
                    <a:bodyPr/>
                    <a:lstStyle/>
                    <a:p>
                      <a:pPr marL="92075">
                        <a:lnSpc>
                          <a:spcPct val="100000"/>
                        </a:lnSpc>
                        <a:spcBef>
                          <a:spcPts val="215"/>
                        </a:spcBef>
                      </a:pPr>
                      <a:r>
                        <a:rPr sz="1800" b="1" spc="-10" dirty="0">
                          <a:solidFill>
                            <a:srgbClr val="FFFFFF"/>
                          </a:solidFill>
                          <a:latin typeface="Calibri"/>
                          <a:cs typeface="Calibri"/>
                        </a:rPr>
                        <a:t>Internal</a:t>
                      </a:r>
                      <a:r>
                        <a:rPr sz="1800" b="1" spc="-30" dirty="0">
                          <a:solidFill>
                            <a:srgbClr val="FFFFFF"/>
                          </a:solidFill>
                          <a:latin typeface="Calibri"/>
                          <a:cs typeface="Calibri"/>
                        </a:rPr>
                        <a:t> </a:t>
                      </a:r>
                      <a:r>
                        <a:rPr sz="1800" b="1" spc="-15" dirty="0">
                          <a:solidFill>
                            <a:srgbClr val="FFFFFF"/>
                          </a:solidFill>
                          <a:latin typeface="Calibri"/>
                          <a:cs typeface="Calibri"/>
                        </a:rPr>
                        <a:t>State</a:t>
                      </a:r>
                      <a:endParaRPr sz="1800">
                        <a:latin typeface="Calibri"/>
                        <a:cs typeface="Calibri"/>
                      </a:endParaRPr>
                    </a:p>
                  </a:txBody>
                  <a:tcPr marL="0" marR="0" marT="27305" marB="0">
                    <a:lnL w="12700">
                      <a:solidFill>
                        <a:srgbClr val="FFFFFF"/>
                      </a:solidFill>
                      <a:prstDash val="solid"/>
                    </a:lnL>
                    <a:lnR w="9525">
                      <a:solidFill>
                        <a:srgbClr val="FFFFFF"/>
                      </a:solidFill>
                      <a:prstDash val="solid"/>
                    </a:lnR>
                    <a:lnT w="9525">
                      <a:solidFill>
                        <a:srgbClr val="FFFFFF"/>
                      </a:solidFill>
                      <a:prstDash val="solid"/>
                    </a:lnT>
                    <a:lnB w="38100">
                      <a:solidFill>
                        <a:srgbClr val="FFFFFF"/>
                      </a:solidFill>
                      <a:prstDash val="solid"/>
                    </a:lnB>
                    <a:solidFill>
                      <a:srgbClr val="D24717"/>
                    </a:solidFill>
                  </a:tcPr>
                </a:tc>
              </a:tr>
              <a:tr h="365760">
                <a:tc>
                  <a:txBody>
                    <a:bodyPr/>
                    <a:lstStyle/>
                    <a:p>
                      <a:pPr marL="88900">
                        <a:lnSpc>
                          <a:spcPct val="100000"/>
                        </a:lnSpc>
                        <a:spcBef>
                          <a:spcPts val="240"/>
                        </a:spcBef>
                      </a:pPr>
                      <a:r>
                        <a:rPr sz="1800" spc="-5" dirty="0">
                          <a:latin typeface="Calibri"/>
                          <a:cs typeface="Calibri"/>
                        </a:rPr>
                        <a:t>99823428347</a:t>
                      </a:r>
                      <a:endParaRPr sz="1800">
                        <a:latin typeface="Calibri"/>
                        <a:cs typeface="Calibri"/>
                      </a:endParaRPr>
                    </a:p>
                  </a:txBody>
                  <a:tcPr marL="0" marR="0" marT="30480" marB="0">
                    <a:lnL w="9525">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tc>
                  <a:txBody>
                    <a:bodyPr/>
                    <a:lstStyle/>
                    <a:p>
                      <a:pPr marL="92075">
                        <a:lnSpc>
                          <a:spcPct val="100000"/>
                        </a:lnSpc>
                        <a:spcBef>
                          <a:spcPts val="240"/>
                        </a:spcBef>
                      </a:pPr>
                      <a:r>
                        <a:rPr sz="1800" dirty="0">
                          <a:latin typeface="Calibri"/>
                          <a:cs typeface="Calibri"/>
                        </a:rPr>
                        <a:t>45.12</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tc>
                  <a:txBody>
                    <a:bodyPr/>
                    <a:lstStyle/>
                    <a:p>
                      <a:pPr marL="92075">
                        <a:lnSpc>
                          <a:spcPct val="100000"/>
                        </a:lnSpc>
                        <a:spcBef>
                          <a:spcPts val="240"/>
                        </a:spcBef>
                      </a:pPr>
                      <a:r>
                        <a:rPr sz="1800" dirty="0">
                          <a:latin typeface="Calibri"/>
                          <a:cs typeface="Calibri"/>
                        </a:rPr>
                        <a:t>-</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tc>
                  <a:txBody>
                    <a:bodyPr/>
                    <a:lstStyle/>
                    <a:p>
                      <a:pPr marL="92075">
                        <a:lnSpc>
                          <a:spcPct val="100000"/>
                        </a:lnSpc>
                        <a:spcBef>
                          <a:spcPts val="240"/>
                        </a:spcBef>
                      </a:pPr>
                      <a:r>
                        <a:rPr sz="1800" spc="-5" dirty="0">
                          <a:latin typeface="Calibri"/>
                          <a:cs typeface="Calibri"/>
                        </a:rPr>
                        <a:t>99554HGJ</a:t>
                      </a:r>
                      <a:endParaRPr sz="1800">
                        <a:latin typeface="Calibri"/>
                        <a:cs typeface="Calibri"/>
                      </a:endParaRPr>
                    </a:p>
                  </a:txBody>
                  <a:tcPr marL="0" marR="0" marT="30480" marB="0">
                    <a:lnL w="12700">
                      <a:solidFill>
                        <a:srgbClr val="FFFFFF"/>
                      </a:solidFill>
                      <a:prstDash val="solid"/>
                    </a:lnL>
                    <a:lnR w="9525">
                      <a:solidFill>
                        <a:srgbClr val="FFFFFF"/>
                      </a:solidFill>
                      <a:prstDash val="solid"/>
                    </a:lnR>
                    <a:lnT w="38100">
                      <a:solidFill>
                        <a:srgbClr val="FFFFFF"/>
                      </a:solidFill>
                      <a:prstDash val="solid"/>
                    </a:lnT>
                    <a:lnB w="12700">
                      <a:solidFill>
                        <a:srgbClr val="FFFFFF"/>
                      </a:solidFill>
                      <a:prstDash val="solid"/>
                    </a:lnB>
                    <a:solidFill>
                      <a:srgbClr val="EECFCC"/>
                    </a:solidFill>
                  </a:tcPr>
                </a:tc>
              </a:tr>
              <a:tr h="365760">
                <a:tc>
                  <a:txBody>
                    <a:bodyPr/>
                    <a:lstStyle/>
                    <a:p>
                      <a:pPr marL="88900">
                        <a:lnSpc>
                          <a:spcPct val="100000"/>
                        </a:lnSpc>
                        <a:spcBef>
                          <a:spcPts val="244"/>
                        </a:spcBef>
                      </a:pPr>
                      <a:r>
                        <a:rPr sz="1800" spc="-5" dirty="0">
                          <a:latin typeface="Calibri"/>
                          <a:cs typeface="Calibri"/>
                        </a:rPr>
                        <a:t>98217981623</a:t>
                      </a:r>
                      <a:endParaRPr sz="1800">
                        <a:latin typeface="Calibri"/>
                        <a:cs typeface="Calibri"/>
                      </a:endParaRPr>
                    </a:p>
                  </a:txBody>
                  <a:tcPr marL="0" marR="0" marT="31114" marB="0">
                    <a:lnL w="9525">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2075">
                        <a:lnSpc>
                          <a:spcPct val="100000"/>
                        </a:lnSpc>
                        <a:spcBef>
                          <a:spcPts val="244"/>
                        </a:spcBef>
                      </a:pPr>
                      <a:r>
                        <a:rPr sz="1800" dirty="0">
                          <a:latin typeface="Calibri"/>
                          <a:cs typeface="Calibri"/>
                        </a:rPr>
                        <a:t>1123.332</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2075">
                        <a:lnSpc>
                          <a:spcPct val="100000"/>
                        </a:lnSpc>
                        <a:spcBef>
                          <a:spcPts val="244"/>
                        </a:spcBef>
                      </a:pPr>
                      <a:r>
                        <a:rPr sz="1800" spc="-5" dirty="0">
                          <a:latin typeface="Calibri"/>
                          <a:cs typeface="Calibri"/>
                        </a:rPr>
                        <a:t>9ERU12T4</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2075">
                        <a:lnSpc>
                          <a:spcPct val="100000"/>
                        </a:lnSpc>
                        <a:spcBef>
                          <a:spcPts val="244"/>
                        </a:spcBef>
                      </a:pPr>
                      <a:r>
                        <a:rPr sz="1800" spc="-5" dirty="0">
                          <a:latin typeface="Calibri"/>
                          <a:cs typeface="Calibri"/>
                        </a:rPr>
                        <a:t>3453ADFG</a:t>
                      </a:r>
                      <a:endParaRPr sz="1800">
                        <a:latin typeface="Calibri"/>
                        <a:cs typeface="Calibri"/>
                      </a:endParaRPr>
                    </a:p>
                  </a:txBody>
                  <a:tcPr marL="0" marR="0" marT="31114" marB="0">
                    <a:lnL w="12700">
                      <a:solidFill>
                        <a:srgbClr val="FFFFFF"/>
                      </a:solidFill>
                      <a:prstDash val="solid"/>
                    </a:lnL>
                    <a:lnR w="9525">
                      <a:solidFill>
                        <a:srgbClr val="FFFFFF"/>
                      </a:solidFill>
                      <a:prstDash val="solid"/>
                    </a:lnR>
                    <a:lnT w="12700">
                      <a:solidFill>
                        <a:srgbClr val="FFFFFF"/>
                      </a:solidFill>
                      <a:prstDash val="solid"/>
                    </a:lnT>
                    <a:lnB w="12700">
                      <a:solidFill>
                        <a:srgbClr val="FFFFFF"/>
                      </a:solidFill>
                      <a:prstDash val="solid"/>
                    </a:lnB>
                    <a:solidFill>
                      <a:srgbClr val="F7E9E7"/>
                    </a:solidFill>
                  </a:tcPr>
                </a:tc>
              </a:tr>
              <a:tr h="363219">
                <a:tc>
                  <a:txBody>
                    <a:bodyPr/>
                    <a:lstStyle/>
                    <a:p>
                      <a:pPr marL="88900">
                        <a:lnSpc>
                          <a:spcPct val="100000"/>
                        </a:lnSpc>
                        <a:spcBef>
                          <a:spcPts val="245"/>
                        </a:spcBef>
                      </a:pPr>
                      <a:r>
                        <a:rPr sz="1800" spc="-5" dirty="0">
                          <a:latin typeface="Calibri"/>
                          <a:cs typeface="Calibri"/>
                        </a:rPr>
                        <a:t>90987344755</a:t>
                      </a:r>
                      <a:endParaRPr sz="1800">
                        <a:latin typeface="Calibri"/>
                        <a:cs typeface="Calibri"/>
                      </a:endParaRPr>
                    </a:p>
                  </a:txBody>
                  <a:tcPr marL="0" marR="0" marT="31115" marB="0">
                    <a:lnL w="9525">
                      <a:solidFill>
                        <a:srgbClr val="FFFFFF"/>
                      </a:solidFill>
                      <a:prstDash val="solid"/>
                    </a:lnL>
                    <a:lnR w="12700">
                      <a:solidFill>
                        <a:srgbClr val="FFFFFF"/>
                      </a:solidFill>
                      <a:prstDash val="solid"/>
                    </a:lnR>
                    <a:lnT w="12700">
                      <a:solidFill>
                        <a:srgbClr val="FFFFFF"/>
                      </a:solidFill>
                      <a:prstDash val="solid"/>
                    </a:lnT>
                    <a:lnB w="9525">
                      <a:solidFill>
                        <a:srgbClr val="FFFFFF"/>
                      </a:solidFill>
                      <a:prstDash val="solid"/>
                    </a:lnB>
                    <a:solidFill>
                      <a:srgbClr val="EECFCC"/>
                    </a:solidFill>
                  </a:tcPr>
                </a:tc>
                <a:tc>
                  <a:txBody>
                    <a:bodyPr/>
                    <a:lstStyle/>
                    <a:p>
                      <a:pPr marL="92075">
                        <a:lnSpc>
                          <a:spcPct val="100000"/>
                        </a:lnSpc>
                        <a:spcBef>
                          <a:spcPts val="245"/>
                        </a:spcBef>
                      </a:pPr>
                      <a:r>
                        <a:rPr sz="1800" dirty="0">
                          <a:latin typeface="Calibri"/>
                          <a:cs typeface="Calibri"/>
                        </a:rPr>
                        <a:t>9.3444</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9525">
                      <a:solidFill>
                        <a:srgbClr val="FFFFFF"/>
                      </a:solidFill>
                      <a:prstDash val="solid"/>
                    </a:lnB>
                    <a:solidFill>
                      <a:srgbClr val="EECFCC"/>
                    </a:solidFill>
                  </a:tcPr>
                </a:tc>
                <a:tc>
                  <a:txBody>
                    <a:bodyPr/>
                    <a:lstStyle/>
                    <a:p>
                      <a:pPr marL="92075">
                        <a:lnSpc>
                          <a:spcPct val="100000"/>
                        </a:lnSpc>
                        <a:spcBef>
                          <a:spcPts val="245"/>
                        </a:spcBef>
                      </a:pPr>
                      <a:r>
                        <a:rPr sz="1800" spc="-5" dirty="0">
                          <a:latin typeface="Calibri"/>
                          <a:cs typeface="Calibri"/>
                        </a:rPr>
                        <a:t>0490CNDJ</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9525">
                      <a:solidFill>
                        <a:srgbClr val="FFFFFF"/>
                      </a:solidFill>
                      <a:prstDash val="solid"/>
                    </a:lnB>
                    <a:solidFill>
                      <a:srgbClr val="EECFCC"/>
                    </a:solidFill>
                  </a:tcPr>
                </a:tc>
                <a:tc>
                  <a:txBody>
                    <a:bodyPr/>
                    <a:lstStyle/>
                    <a:p>
                      <a:pPr marL="92075">
                        <a:lnSpc>
                          <a:spcPct val="100000"/>
                        </a:lnSpc>
                        <a:spcBef>
                          <a:spcPts val="245"/>
                        </a:spcBef>
                      </a:pPr>
                      <a:r>
                        <a:rPr sz="1800" dirty="0">
                          <a:latin typeface="Calibri"/>
                          <a:cs typeface="Calibri"/>
                        </a:rPr>
                        <a:t>132GJR4</a:t>
                      </a:r>
                      <a:endParaRPr sz="1800">
                        <a:latin typeface="Calibri"/>
                        <a:cs typeface="Calibri"/>
                      </a:endParaRPr>
                    </a:p>
                  </a:txBody>
                  <a:tcPr marL="0" marR="0" marT="31115" marB="0">
                    <a:lnL w="12700">
                      <a:solidFill>
                        <a:srgbClr val="FFFFFF"/>
                      </a:solidFill>
                      <a:prstDash val="solid"/>
                    </a:lnL>
                    <a:lnR w="9525">
                      <a:solidFill>
                        <a:srgbClr val="FFFFFF"/>
                      </a:solidFill>
                      <a:prstDash val="solid"/>
                    </a:lnR>
                    <a:lnT w="12700">
                      <a:solidFill>
                        <a:srgbClr val="FFFFFF"/>
                      </a:solidFill>
                      <a:prstDash val="solid"/>
                    </a:lnT>
                    <a:lnB w="9525">
                      <a:solidFill>
                        <a:srgbClr val="FFFFFF"/>
                      </a:solidFill>
                      <a:prstDash val="solid"/>
                    </a:lnB>
                    <a:solidFill>
                      <a:srgbClr val="EECFCC"/>
                    </a:solidFill>
                  </a:tcPr>
                </a:tc>
              </a:tr>
            </a:tbl>
          </a:graphicData>
        </a:graphic>
      </p:graphicFrame>
      <p:grpSp>
        <p:nvGrpSpPr>
          <p:cNvPr id="6" name="object 6"/>
          <p:cNvGrpSpPr/>
          <p:nvPr/>
        </p:nvGrpSpPr>
        <p:grpSpPr>
          <a:xfrm>
            <a:off x="1630680" y="2218945"/>
            <a:ext cx="770255" cy="2379345"/>
            <a:chOff x="106679" y="2218944"/>
            <a:chExt cx="770255" cy="2379345"/>
          </a:xfrm>
        </p:grpSpPr>
        <p:pic>
          <p:nvPicPr>
            <p:cNvPr id="7" name="object 7"/>
            <p:cNvPicPr/>
            <p:nvPr/>
          </p:nvPicPr>
          <p:blipFill>
            <a:blip r:embed="rId2" cstate="print"/>
            <a:stretch>
              <a:fillRect/>
            </a:stretch>
          </p:blipFill>
          <p:spPr>
            <a:xfrm>
              <a:off x="106679" y="2218944"/>
              <a:ext cx="769632" cy="2378963"/>
            </a:xfrm>
            <a:prstGeom prst="rect">
              <a:avLst/>
            </a:prstGeom>
          </p:spPr>
        </p:pic>
        <p:sp>
          <p:nvSpPr>
            <p:cNvPr id="8" name="object 8"/>
            <p:cNvSpPr/>
            <p:nvPr/>
          </p:nvSpPr>
          <p:spPr>
            <a:xfrm>
              <a:off x="128015" y="2240280"/>
              <a:ext cx="695960" cy="2265045"/>
            </a:xfrm>
            <a:custGeom>
              <a:avLst/>
              <a:gdLst/>
              <a:ahLst/>
              <a:cxnLst/>
              <a:rect l="l" t="t" r="r" b="b"/>
              <a:pathLst>
                <a:path w="695960" h="2265045">
                  <a:moveTo>
                    <a:pt x="163830" y="2187067"/>
                  </a:moveTo>
                  <a:lnTo>
                    <a:pt x="163830" y="2264791"/>
                  </a:lnTo>
                  <a:lnTo>
                    <a:pt x="215645" y="2238883"/>
                  </a:lnTo>
                  <a:lnTo>
                    <a:pt x="176784" y="2238883"/>
                  </a:lnTo>
                  <a:lnTo>
                    <a:pt x="176784" y="2212975"/>
                  </a:lnTo>
                  <a:lnTo>
                    <a:pt x="215646" y="2212975"/>
                  </a:lnTo>
                  <a:lnTo>
                    <a:pt x="163830" y="2187067"/>
                  </a:lnTo>
                  <a:close/>
                </a:path>
                <a:path w="695960" h="2265045">
                  <a:moveTo>
                    <a:pt x="695794" y="0"/>
                  </a:moveTo>
                  <a:lnTo>
                    <a:pt x="5803" y="0"/>
                  </a:lnTo>
                  <a:lnTo>
                    <a:pt x="0" y="5842"/>
                  </a:lnTo>
                  <a:lnTo>
                    <a:pt x="0" y="2233041"/>
                  </a:lnTo>
                  <a:lnTo>
                    <a:pt x="5803" y="2238883"/>
                  </a:lnTo>
                  <a:lnTo>
                    <a:pt x="163830" y="2238883"/>
                  </a:lnTo>
                  <a:lnTo>
                    <a:pt x="163830" y="2225929"/>
                  </a:lnTo>
                  <a:lnTo>
                    <a:pt x="25907" y="2225929"/>
                  </a:lnTo>
                  <a:lnTo>
                    <a:pt x="12953" y="2212975"/>
                  </a:lnTo>
                  <a:lnTo>
                    <a:pt x="25907" y="2212975"/>
                  </a:lnTo>
                  <a:lnTo>
                    <a:pt x="25907" y="25908"/>
                  </a:lnTo>
                  <a:lnTo>
                    <a:pt x="12953" y="25908"/>
                  </a:lnTo>
                  <a:lnTo>
                    <a:pt x="25907" y="12954"/>
                  </a:lnTo>
                  <a:lnTo>
                    <a:pt x="695794" y="12954"/>
                  </a:lnTo>
                  <a:lnTo>
                    <a:pt x="695794" y="0"/>
                  </a:lnTo>
                  <a:close/>
                </a:path>
                <a:path w="695960" h="2265045">
                  <a:moveTo>
                    <a:pt x="215646" y="2212975"/>
                  </a:moveTo>
                  <a:lnTo>
                    <a:pt x="176784" y="2212975"/>
                  </a:lnTo>
                  <a:lnTo>
                    <a:pt x="176784" y="2238883"/>
                  </a:lnTo>
                  <a:lnTo>
                    <a:pt x="215645" y="2238883"/>
                  </a:lnTo>
                  <a:lnTo>
                    <a:pt x="241554" y="2225929"/>
                  </a:lnTo>
                  <a:lnTo>
                    <a:pt x="215646" y="2212975"/>
                  </a:lnTo>
                  <a:close/>
                </a:path>
                <a:path w="695960" h="2265045">
                  <a:moveTo>
                    <a:pt x="25907" y="2212975"/>
                  </a:moveTo>
                  <a:lnTo>
                    <a:pt x="12953" y="2212975"/>
                  </a:lnTo>
                  <a:lnTo>
                    <a:pt x="25907" y="2225929"/>
                  </a:lnTo>
                  <a:lnTo>
                    <a:pt x="25907" y="2212975"/>
                  </a:lnTo>
                  <a:close/>
                </a:path>
                <a:path w="695960" h="2265045">
                  <a:moveTo>
                    <a:pt x="163830" y="2212975"/>
                  </a:moveTo>
                  <a:lnTo>
                    <a:pt x="25907" y="2212975"/>
                  </a:lnTo>
                  <a:lnTo>
                    <a:pt x="25907" y="2225929"/>
                  </a:lnTo>
                  <a:lnTo>
                    <a:pt x="163830" y="2225929"/>
                  </a:lnTo>
                  <a:lnTo>
                    <a:pt x="163830" y="2212975"/>
                  </a:lnTo>
                  <a:close/>
                </a:path>
                <a:path w="695960" h="2265045">
                  <a:moveTo>
                    <a:pt x="25907" y="12954"/>
                  </a:moveTo>
                  <a:lnTo>
                    <a:pt x="12953" y="25908"/>
                  </a:lnTo>
                  <a:lnTo>
                    <a:pt x="25907" y="25908"/>
                  </a:lnTo>
                  <a:lnTo>
                    <a:pt x="25907" y="12954"/>
                  </a:lnTo>
                  <a:close/>
                </a:path>
                <a:path w="695960" h="2265045">
                  <a:moveTo>
                    <a:pt x="695794" y="12954"/>
                  </a:moveTo>
                  <a:lnTo>
                    <a:pt x="25907" y="12954"/>
                  </a:lnTo>
                  <a:lnTo>
                    <a:pt x="25907" y="25908"/>
                  </a:lnTo>
                  <a:lnTo>
                    <a:pt x="695794" y="25908"/>
                  </a:lnTo>
                  <a:lnTo>
                    <a:pt x="695794" y="12954"/>
                  </a:lnTo>
                  <a:close/>
                </a:path>
              </a:pathLst>
            </a:custGeom>
            <a:solidFill>
              <a:srgbClr val="00AF50"/>
            </a:solidFill>
          </p:spPr>
          <p:txBody>
            <a:bodyPr wrap="square" lIns="0" tIns="0" rIns="0" bIns="0" rtlCol="0"/>
            <a:lstStyle/>
            <a:p>
              <a:endParaRPr/>
            </a:p>
          </p:txBody>
        </p:sp>
      </p:grpSp>
      <p:sp>
        <p:nvSpPr>
          <p:cNvPr id="9" name="object 9"/>
          <p:cNvSpPr txBox="1"/>
          <p:nvPr/>
        </p:nvSpPr>
        <p:spPr>
          <a:xfrm>
            <a:off x="1686864" y="6547586"/>
            <a:ext cx="1263650" cy="205184"/>
          </a:xfrm>
          <a:prstGeom prst="rect">
            <a:avLst/>
          </a:prstGeom>
        </p:spPr>
        <p:txBody>
          <a:bodyPr vert="horz" wrap="square" lIns="0" tIns="0" rIns="0" bIns="0" rtlCol="0">
            <a:spAutoFit/>
          </a:bodyPr>
          <a:lstStyle/>
          <a:p>
            <a:pPr marL="12700">
              <a:lnSpc>
                <a:spcPts val="1614"/>
              </a:lnSpc>
            </a:pPr>
            <a:r>
              <a:rPr sz="1600" spc="-5" dirty="0">
                <a:solidFill>
                  <a:srgbClr val="FFFFFF"/>
                </a:solidFill>
                <a:latin typeface="Calibri"/>
                <a:cs typeface="Calibri"/>
              </a:rPr>
              <a:t>3.1</a:t>
            </a:r>
            <a:r>
              <a:rPr sz="1600" spc="-45" dirty="0">
                <a:solidFill>
                  <a:srgbClr val="FFFFFF"/>
                </a:solidFill>
                <a:latin typeface="Calibri"/>
                <a:cs typeface="Calibri"/>
              </a:rPr>
              <a:t> </a:t>
            </a:r>
            <a:r>
              <a:rPr sz="1600" spc="-10" dirty="0">
                <a:solidFill>
                  <a:srgbClr val="FFFFFF"/>
                </a:solidFill>
                <a:latin typeface="Calibri"/>
                <a:cs typeface="Calibri"/>
              </a:rPr>
              <a:t>ETHEREUM</a:t>
            </a:r>
            <a:endParaRPr sz="1600">
              <a:latin typeface="Calibri"/>
              <a:cs typeface="Calibri"/>
            </a:endParaRPr>
          </a:p>
        </p:txBody>
      </p:sp>
      <p:sp>
        <p:nvSpPr>
          <p:cNvPr id="11" name="object 11"/>
          <p:cNvSpPr txBox="1"/>
          <p:nvPr/>
        </p:nvSpPr>
        <p:spPr>
          <a:xfrm>
            <a:off x="9625330" y="6547586"/>
            <a:ext cx="229870" cy="205184"/>
          </a:xfrm>
          <a:prstGeom prst="rect">
            <a:avLst/>
          </a:prstGeom>
        </p:spPr>
        <p:txBody>
          <a:bodyPr vert="horz" wrap="square" lIns="0" tIns="0" rIns="0" bIns="0" rtlCol="0">
            <a:spAutoFit/>
          </a:bodyPr>
          <a:lstStyle/>
          <a:p>
            <a:pPr marL="12700">
              <a:lnSpc>
                <a:spcPts val="1614"/>
              </a:lnSpc>
            </a:pPr>
            <a:r>
              <a:rPr sz="1600" spc="-10" dirty="0">
                <a:solidFill>
                  <a:srgbClr val="FFFFFF"/>
                </a:solidFill>
                <a:latin typeface="Calibri"/>
                <a:cs typeface="Calibri"/>
              </a:rPr>
              <a:t>53</a:t>
            </a:r>
            <a:endParaRPr sz="1600">
              <a:latin typeface="Calibri"/>
              <a:cs typeface="Calibri"/>
            </a:endParaRPr>
          </a:p>
        </p:txBody>
      </p:sp>
    </p:spTree>
    <p:extLst>
      <p:ext uri="{BB962C8B-B14F-4D97-AF65-F5344CB8AC3E}">
        <p14:creationId xmlns:p14="http://schemas.microsoft.com/office/powerpoint/2010/main" val="15239546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26004" y="222917"/>
            <a:ext cx="7575246" cy="689291"/>
          </a:xfrm>
          <a:prstGeom prst="rect">
            <a:avLst/>
          </a:prstGeom>
        </p:spPr>
        <p:txBody>
          <a:bodyPr vert="horz" wrap="square" lIns="0" tIns="12065" rIns="0" bIns="0" rtlCol="0" anchor="ctr">
            <a:spAutoFit/>
          </a:bodyPr>
          <a:lstStyle/>
          <a:p>
            <a:pPr marL="12700">
              <a:lnSpc>
                <a:spcPct val="100000"/>
              </a:lnSpc>
              <a:spcBef>
                <a:spcPts val="95"/>
              </a:spcBef>
            </a:pPr>
            <a:r>
              <a:rPr b="1" spc="-55" dirty="0"/>
              <a:t>Account</a:t>
            </a:r>
            <a:r>
              <a:rPr b="1" spc="-140" dirty="0"/>
              <a:t> </a:t>
            </a:r>
            <a:r>
              <a:rPr b="1" spc="-70" dirty="0"/>
              <a:t>State</a:t>
            </a:r>
            <a:r>
              <a:rPr b="1" spc="-140" dirty="0"/>
              <a:t> </a:t>
            </a:r>
            <a:r>
              <a:rPr b="1" spc="-75" dirty="0"/>
              <a:t>(“World</a:t>
            </a:r>
            <a:r>
              <a:rPr b="1" spc="-90" dirty="0"/>
              <a:t> </a:t>
            </a:r>
            <a:r>
              <a:rPr b="1" spc="-65" dirty="0"/>
              <a:t>State”)</a:t>
            </a:r>
          </a:p>
        </p:txBody>
      </p:sp>
      <p:sp>
        <p:nvSpPr>
          <p:cNvPr id="3" name="object 3"/>
          <p:cNvSpPr/>
          <p:nvPr/>
        </p:nvSpPr>
        <p:spPr>
          <a:xfrm>
            <a:off x="1892808" y="3102864"/>
            <a:ext cx="1574800" cy="2725420"/>
          </a:xfrm>
          <a:custGeom>
            <a:avLst/>
            <a:gdLst/>
            <a:ahLst/>
            <a:cxnLst/>
            <a:rect l="l" t="t" r="r" b="b"/>
            <a:pathLst>
              <a:path w="1574800" h="2725420">
                <a:moveTo>
                  <a:pt x="1574292" y="454151"/>
                </a:moveTo>
                <a:lnTo>
                  <a:pt x="1565757" y="521264"/>
                </a:lnTo>
                <a:lnTo>
                  <a:pt x="1540964" y="585318"/>
                </a:lnTo>
                <a:lnTo>
                  <a:pt x="1501131" y="645612"/>
                </a:lnTo>
                <a:lnTo>
                  <a:pt x="1447475" y="701444"/>
                </a:lnTo>
                <a:lnTo>
                  <a:pt x="1415845" y="727466"/>
                </a:lnTo>
                <a:lnTo>
                  <a:pt x="1381215" y="752110"/>
                </a:lnTo>
                <a:lnTo>
                  <a:pt x="1343739" y="775287"/>
                </a:lnTo>
                <a:lnTo>
                  <a:pt x="1303568" y="796909"/>
                </a:lnTo>
                <a:lnTo>
                  <a:pt x="1260855" y="816889"/>
                </a:lnTo>
                <a:lnTo>
                  <a:pt x="1215751" y="835138"/>
                </a:lnTo>
                <a:lnTo>
                  <a:pt x="1168410" y="851569"/>
                </a:lnTo>
                <a:lnTo>
                  <a:pt x="1118983" y="866094"/>
                </a:lnTo>
                <a:lnTo>
                  <a:pt x="1067623" y="878626"/>
                </a:lnTo>
                <a:lnTo>
                  <a:pt x="1014481" y="889075"/>
                </a:lnTo>
                <a:lnTo>
                  <a:pt x="959710" y="897356"/>
                </a:lnTo>
                <a:lnTo>
                  <a:pt x="903462" y="903379"/>
                </a:lnTo>
                <a:lnTo>
                  <a:pt x="845890" y="907058"/>
                </a:lnTo>
                <a:lnTo>
                  <a:pt x="787146" y="908304"/>
                </a:lnTo>
                <a:lnTo>
                  <a:pt x="728399" y="907058"/>
                </a:lnTo>
                <a:lnTo>
                  <a:pt x="670826" y="903379"/>
                </a:lnTo>
                <a:lnTo>
                  <a:pt x="614577" y="897356"/>
                </a:lnTo>
                <a:lnTo>
                  <a:pt x="559806" y="889075"/>
                </a:lnTo>
                <a:lnTo>
                  <a:pt x="506663" y="878626"/>
                </a:lnTo>
                <a:lnTo>
                  <a:pt x="455302" y="866094"/>
                </a:lnTo>
                <a:lnTo>
                  <a:pt x="405875" y="851569"/>
                </a:lnTo>
                <a:lnTo>
                  <a:pt x="358534" y="835138"/>
                </a:lnTo>
                <a:lnTo>
                  <a:pt x="313431" y="816889"/>
                </a:lnTo>
                <a:lnTo>
                  <a:pt x="270718" y="796909"/>
                </a:lnTo>
                <a:lnTo>
                  <a:pt x="230547" y="775287"/>
                </a:lnTo>
                <a:lnTo>
                  <a:pt x="193071" y="752110"/>
                </a:lnTo>
                <a:lnTo>
                  <a:pt x="158442" y="727466"/>
                </a:lnTo>
                <a:lnTo>
                  <a:pt x="126812" y="701444"/>
                </a:lnTo>
                <a:lnTo>
                  <a:pt x="98333" y="674130"/>
                </a:lnTo>
                <a:lnTo>
                  <a:pt x="51438" y="615979"/>
                </a:lnTo>
                <a:lnTo>
                  <a:pt x="18974" y="553717"/>
                </a:lnTo>
                <a:lnTo>
                  <a:pt x="2159" y="488046"/>
                </a:lnTo>
                <a:lnTo>
                  <a:pt x="0" y="454151"/>
                </a:lnTo>
              </a:path>
              <a:path w="1574800" h="2725420">
                <a:moveTo>
                  <a:pt x="0" y="454151"/>
                </a:moveTo>
                <a:lnTo>
                  <a:pt x="8534" y="387039"/>
                </a:lnTo>
                <a:lnTo>
                  <a:pt x="33326" y="322985"/>
                </a:lnTo>
                <a:lnTo>
                  <a:pt x="73158" y="262691"/>
                </a:lnTo>
                <a:lnTo>
                  <a:pt x="126812" y="206859"/>
                </a:lnTo>
                <a:lnTo>
                  <a:pt x="158442" y="180837"/>
                </a:lnTo>
                <a:lnTo>
                  <a:pt x="193071" y="156193"/>
                </a:lnTo>
                <a:lnTo>
                  <a:pt x="230547" y="133016"/>
                </a:lnTo>
                <a:lnTo>
                  <a:pt x="270718" y="111394"/>
                </a:lnTo>
                <a:lnTo>
                  <a:pt x="313431" y="91414"/>
                </a:lnTo>
                <a:lnTo>
                  <a:pt x="358534" y="73165"/>
                </a:lnTo>
                <a:lnTo>
                  <a:pt x="405875" y="56734"/>
                </a:lnTo>
                <a:lnTo>
                  <a:pt x="455302" y="42209"/>
                </a:lnTo>
                <a:lnTo>
                  <a:pt x="506663" y="29677"/>
                </a:lnTo>
                <a:lnTo>
                  <a:pt x="559806" y="19228"/>
                </a:lnTo>
                <a:lnTo>
                  <a:pt x="614577" y="10947"/>
                </a:lnTo>
                <a:lnTo>
                  <a:pt x="670826" y="4924"/>
                </a:lnTo>
                <a:lnTo>
                  <a:pt x="728399" y="1245"/>
                </a:lnTo>
                <a:lnTo>
                  <a:pt x="787146" y="0"/>
                </a:lnTo>
                <a:lnTo>
                  <a:pt x="845890" y="1245"/>
                </a:lnTo>
                <a:lnTo>
                  <a:pt x="903462" y="4924"/>
                </a:lnTo>
                <a:lnTo>
                  <a:pt x="959710" y="10947"/>
                </a:lnTo>
                <a:lnTo>
                  <a:pt x="1014481" y="19228"/>
                </a:lnTo>
                <a:lnTo>
                  <a:pt x="1067623" y="29677"/>
                </a:lnTo>
                <a:lnTo>
                  <a:pt x="1118983" y="42209"/>
                </a:lnTo>
                <a:lnTo>
                  <a:pt x="1168410" y="56734"/>
                </a:lnTo>
                <a:lnTo>
                  <a:pt x="1215751" y="73165"/>
                </a:lnTo>
                <a:lnTo>
                  <a:pt x="1260855" y="91414"/>
                </a:lnTo>
                <a:lnTo>
                  <a:pt x="1303568" y="111394"/>
                </a:lnTo>
                <a:lnTo>
                  <a:pt x="1343739" y="133016"/>
                </a:lnTo>
                <a:lnTo>
                  <a:pt x="1381215" y="156193"/>
                </a:lnTo>
                <a:lnTo>
                  <a:pt x="1415845" y="180837"/>
                </a:lnTo>
                <a:lnTo>
                  <a:pt x="1447475" y="206859"/>
                </a:lnTo>
                <a:lnTo>
                  <a:pt x="1475955" y="234173"/>
                </a:lnTo>
                <a:lnTo>
                  <a:pt x="1522851" y="292324"/>
                </a:lnTo>
                <a:lnTo>
                  <a:pt x="1555316" y="354586"/>
                </a:lnTo>
                <a:lnTo>
                  <a:pt x="1572132" y="420257"/>
                </a:lnTo>
                <a:lnTo>
                  <a:pt x="1574292" y="454151"/>
                </a:lnTo>
                <a:lnTo>
                  <a:pt x="1574292" y="2270760"/>
                </a:lnTo>
                <a:lnTo>
                  <a:pt x="1565757" y="2337872"/>
                </a:lnTo>
                <a:lnTo>
                  <a:pt x="1540964" y="2401926"/>
                </a:lnTo>
                <a:lnTo>
                  <a:pt x="1501131" y="2462220"/>
                </a:lnTo>
                <a:lnTo>
                  <a:pt x="1447475" y="2518052"/>
                </a:lnTo>
                <a:lnTo>
                  <a:pt x="1415845" y="2544074"/>
                </a:lnTo>
                <a:lnTo>
                  <a:pt x="1381215" y="2568718"/>
                </a:lnTo>
                <a:lnTo>
                  <a:pt x="1343739" y="2591895"/>
                </a:lnTo>
                <a:lnTo>
                  <a:pt x="1303568" y="2613517"/>
                </a:lnTo>
                <a:lnTo>
                  <a:pt x="1260855" y="2633497"/>
                </a:lnTo>
                <a:lnTo>
                  <a:pt x="1215751" y="2651746"/>
                </a:lnTo>
                <a:lnTo>
                  <a:pt x="1168410" y="2668177"/>
                </a:lnTo>
                <a:lnTo>
                  <a:pt x="1118983" y="2682702"/>
                </a:lnTo>
                <a:lnTo>
                  <a:pt x="1067623" y="2695234"/>
                </a:lnTo>
                <a:lnTo>
                  <a:pt x="1014481" y="2705683"/>
                </a:lnTo>
                <a:lnTo>
                  <a:pt x="959710" y="2713964"/>
                </a:lnTo>
                <a:lnTo>
                  <a:pt x="903462" y="2719987"/>
                </a:lnTo>
                <a:lnTo>
                  <a:pt x="845890" y="2723666"/>
                </a:lnTo>
                <a:lnTo>
                  <a:pt x="787146" y="2724912"/>
                </a:lnTo>
                <a:lnTo>
                  <a:pt x="728399" y="2723666"/>
                </a:lnTo>
                <a:lnTo>
                  <a:pt x="670826" y="2719987"/>
                </a:lnTo>
                <a:lnTo>
                  <a:pt x="614577" y="2713964"/>
                </a:lnTo>
                <a:lnTo>
                  <a:pt x="559806" y="2705683"/>
                </a:lnTo>
                <a:lnTo>
                  <a:pt x="506663" y="2695234"/>
                </a:lnTo>
                <a:lnTo>
                  <a:pt x="455302" y="2682702"/>
                </a:lnTo>
                <a:lnTo>
                  <a:pt x="405875" y="2668177"/>
                </a:lnTo>
                <a:lnTo>
                  <a:pt x="358534" y="2651746"/>
                </a:lnTo>
                <a:lnTo>
                  <a:pt x="313431" y="2633497"/>
                </a:lnTo>
                <a:lnTo>
                  <a:pt x="270718" y="2613517"/>
                </a:lnTo>
                <a:lnTo>
                  <a:pt x="230547" y="2591895"/>
                </a:lnTo>
                <a:lnTo>
                  <a:pt x="193071" y="2568718"/>
                </a:lnTo>
                <a:lnTo>
                  <a:pt x="158442" y="2544074"/>
                </a:lnTo>
                <a:lnTo>
                  <a:pt x="126812" y="2518052"/>
                </a:lnTo>
                <a:lnTo>
                  <a:pt x="98333" y="2490738"/>
                </a:lnTo>
                <a:lnTo>
                  <a:pt x="51438" y="2432587"/>
                </a:lnTo>
                <a:lnTo>
                  <a:pt x="18974" y="2370325"/>
                </a:lnTo>
                <a:lnTo>
                  <a:pt x="2159" y="2304654"/>
                </a:lnTo>
                <a:lnTo>
                  <a:pt x="0" y="2270760"/>
                </a:lnTo>
                <a:lnTo>
                  <a:pt x="0" y="454151"/>
                </a:lnTo>
                <a:close/>
              </a:path>
            </a:pathLst>
          </a:custGeom>
          <a:ln w="15240">
            <a:solidFill>
              <a:srgbClr val="000000"/>
            </a:solidFill>
          </a:ln>
        </p:spPr>
        <p:txBody>
          <a:bodyPr wrap="square" lIns="0" tIns="0" rIns="0" bIns="0" rtlCol="0"/>
          <a:lstStyle/>
          <a:p>
            <a:endParaRPr/>
          </a:p>
        </p:txBody>
      </p:sp>
      <p:sp>
        <p:nvSpPr>
          <p:cNvPr id="4" name="object 4"/>
          <p:cNvSpPr txBox="1"/>
          <p:nvPr/>
        </p:nvSpPr>
        <p:spPr>
          <a:xfrm>
            <a:off x="2177593" y="4391406"/>
            <a:ext cx="1004569" cy="574675"/>
          </a:xfrm>
          <a:prstGeom prst="rect">
            <a:avLst/>
          </a:prstGeom>
        </p:spPr>
        <p:txBody>
          <a:bodyPr vert="horz" wrap="square" lIns="0" tIns="12700" rIns="0" bIns="0" rtlCol="0">
            <a:spAutoFit/>
          </a:bodyPr>
          <a:lstStyle/>
          <a:p>
            <a:pPr marL="68580" marR="5080" indent="-56515">
              <a:spcBef>
                <a:spcPts val="100"/>
              </a:spcBef>
            </a:pPr>
            <a:r>
              <a:rPr spc="-5" dirty="0">
                <a:latin typeface="Calibri"/>
                <a:cs typeface="Calibri"/>
              </a:rPr>
              <a:t>Ch</a:t>
            </a:r>
            <a:r>
              <a:rPr dirty="0">
                <a:latin typeface="Calibri"/>
                <a:cs typeface="Calibri"/>
              </a:rPr>
              <a:t>a</a:t>
            </a:r>
            <a:r>
              <a:rPr spc="-5" dirty="0">
                <a:latin typeface="Calibri"/>
                <a:cs typeface="Calibri"/>
              </a:rPr>
              <a:t>in</a:t>
            </a:r>
            <a:r>
              <a:rPr spc="-20" dirty="0">
                <a:latin typeface="Calibri"/>
                <a:cs typeface="Calibri"/>
              </a:rPr>
              <a:t>s</a:t>
            </a:r>
            <a:r>
              <a:rPr spc="-30" dirty="0">
                <a:latin typeface="Calibri"/>
                <a:cs typeface="Calibri"/>
              </a:rPr>
              <a:t>t</a:t>
            </a:r>
            <a:r>
              <a:rPr spc="-15" dirty="0">
                <a:latin typeface="Calibri"/>
                <a:cs typeface="Calibri"/>
              </a:rPr>
              <a:t>a</a:t>
            </a:r>
            <a:r>
              <a:rPr spc="-30" dirty="0">
                <a:latin typeface="Calibri"/>
                <a:cs typeface="Calibri"/>
              </a:rPr>
              <a:t>t</a:t>
            </a:r>
            <a:r>
              <a:rPr dirty="0">
                <a:latin typeface="Calibri"/>
                <a:cs typeface="Calibri"/>
              </a:rPr>
              <a:t>e  </a:t>
            </a:r>
            <a:r>
              <a:rPr spc="-10" dirty="0">
                <a:latin typeface="Calibri"/>
                <a:cs typeface="Calibri"/>
              </a:rPr>
              <a:t>Database</a:t>
            </a:r>
            <a:endParaRPr>
              <a:latin typeface="Calibri"/>
              <a:cs typeface="Calibri"/>
            </a:endParaRPr>
          </a:p>
        </p:txBody>
      </p:sp>
      <p:graphicFrame>
        <p:nvGraphicFramePr>
          <p:cNvPr id="5" name="object 5"/>
          <p:cNvGraphicFramePr>
            <a:graphicFrameLocks noGrp="1"/>
          </p:cNvGraphicFramePr>
          <p:nvPr/>
        </p:nvGraphicFramePr>
        <p:xfrm>
          <a:off x="2345437" y="1520953"/>
          <a:ext cx="7416165" cy="1457451"/>
        </p:xfrm>
        <a:graphic>
          <a:graphicData uri="http://schemas.openxmlformats.org/drawingml/2006/table">
            <a:tbl>
              <a:tblPr firstRow="1" bandRow="1">
                <a:tableStyleId>{2D5ABB26-0587-4C30-8999-92F81FD0307C}</a:tableStyleId>
              </a:tblPr>
              <a:tblGrid>
                <a:gridCol w="1852930"/>
                <a:gridCol w="1855470"/>
                <a:gridCol w="1855470"/>
                <a:gridCol w="1852295"/>
              </a:tblGrid>
              <a:tr h="362712">
                <a:tc>
                  <a:txBody>
                    <a:bodyPr/>
                    <a:lstStyle/>
                    <a:p>
                      <a:pPr marL="88900">
                        <a:lnSpc>
                          <a:spcPct val="100000"/>
                        </a:lnSpc>
                        <a:spcBef>
                          <a:spcPts val="215"/>
                        </a:spcBef>
                      </a:pPr>
                      <a:r>
                        <a:rPr sz="1800" b="1" spc="-10" dirty="0">
                          <a:solidFill>
                            <a:srgbClr val="FFFFFF"/>
                          </a:solidFill>
                          <a:latin typeface="Calibri"/>
                          <a:cs typeface="Calibri"/>
                        </a:rPr>
                        <a:t>Wallet</a:t>
                      </a:r>
                      <a:r>
                        <a:rPr sz="1800" b="1" spc="-70" dirty="0">
                          <a:solidFill>
                            <a:srgbClr val="FFFFFF"/>
                          </a:solidFill>
                          <a:latin typeface="Calibri"/>
                          <a:cs typeface="Calibri"/>
                        </a:rPr>
                        <a:t> </a:t>
                      </a:r>
                      <a:r>
                        <a:rPr sz="1800" b="1" dirty="0">
                          <a:solidFill>
                            <a:srgbClr val="FFFFFF"/>
                          </a:solidFill>
                          <a:latin typeface="Calibri"/>
                          <a:cs typeface="Calibri"/>
                        </a:rPr>
                        <a:t>ID</a:t>
                      </a:r>
                      <a:endParaRPr sz="1800">
                        <a:latin typeface="Calibri"/>
                        <a:cs typeface="Calibri"/>
                      </a:endParaRPr>
                    </a:p>
                  </a:txBody>
                  <a:tcPr marL="0" marR="0" marT="27305" marB="0">
                    <a:lnL w="9525">
                      <a:solidFill>
                        <a:srgbClr val="FFFFFF"/>
                      </a:solidFill>
                      <a:prstDash val="solid"/>
                    </a:lnL>
                    <a:lnR w="12700">
                      <a:solidFill>
                        <a:srgbClr val="FFFFFF"/>
                      </a:solidFill>
                      <a:prstDash val="solid"/>
                    </a:lnR>
                    <a:lnT w="9525">
                      <a:solidFill>
                        <a:srgbClr val="FFFFFF"/>
                      </a:solidFill>
                      <a:prstDash val="solid"/>
                    </a:lnT>
                    <a:lnB w="38100">
                      <a:solidFill>
                        <a:srgbClr val="FFFFFF"/>
                      </a:solidFill>
                      <a:prstDash val="solid"/>
                    </a:lnB>
                    <a:solidFill>
                      <a:srgbClr val="D24717"/>
                    </a:solidFill>
                  </a:tcPr>
                </a:tc>
                <a:tc>
                  <a:txBody>
                    <a:bodyPr/>
                    <a:lstStyle/>
                    <a:p>
                      <a:pPr marL="92075">
                        <a:lnSpc>
                          <a:spcPct val="100000"/>
                        </a:lnSpc>
                        <a:spcBef>
                          <a:spcPts val="215"/>
                        </a:spcBef>
                      </a:pPr>
                      <a:r>
                        <a:rPr sz="1800" b="1" dirty="0">
                          <a:solidFill>
                            <a:srgbClr val="FFFFFF"/>
                          </a:solidFill>
                          <a:latin typeface="Calibri"/>
                          <a:cs typeface="Calibri"/>
                        </a:rPr>
                        <a:t>Balance</a:t>
                      </a:r>
                      <a:endParaRPr sz="1800">
                        <a:latin typeface="Calibri"/>
                        <a:cs typeface="Calibri"/>
                      </a:endParaRPr>
                    </a:p>
                  </a:txBody>
                  <a:tcPr marL="0" marR="0" marT="27305" marB="0">
                    <a:lnL w="12700">
                      <a:solidFill>
                        <a:srgbClr val="FFFFFF"/>
                      </a:solidFill>
                      <a:prstDash val="solid"/>
                    </a:lnL>
                    <a:lnR w="12700">
                      <a:solidFill>
                        <a:srgbClr val="FFFFFF"/>
                      </a:solidFill>
                      <a:prstDash val="solid"/>
                    </a:lnR>
                    <a:lnT w="9525">
                      <a:solidFill>
                        <a:srgbClr val="FFFFFF"/>
                      </a:solidFill>
                      <a:prstDash val="solid"/>
                    </a:lnT>
                    <a:lnB w="38100">
                      <a:solidFill>
                        <a:srgbClr val="FFFFFF"/>
                      </a:solidFill>
                      <a:prstDash val="solid"/>
                    </a:lnB>
                    <a:solidFill>
                      <a:srgbClr val="D24717"/>
                    </a:solidFill>
                  </a:tcPr>
                </a:tc>
                <a:tc>
                  <a:txBody>
                    <a:bodyPr/>
                    <a:lstStyle/>
                    <a:p>
                      <a:pPr marL="92075">
                        <a:lnSpc>
                          <a:spcPct val="100000"/>
                        </a:lnSpc>
                        <a:spcBef>
                          <a:spcPts val="215"/>
                        </a:spcBef>
                      </a:pPr>
                      <a:r>
                        <a:rPr sz="1800" b="1" spc="-5" dirty="0">
                          <a:solidFill>
                            <a:srgbClr val="FFFFFF"/>
                          </a:solidFill>
                          <a:latin typeface="Calibri"/>
                          <a:cs typeface="Calibri"/>
                        </a:rPr>
                        <a:t>Code</a:t>
                      </a:r>
                      <a:r>
                        <a:rPr sz="1800" b="1" spc="-60" dirty="0">
                          <a:solidFill>
                            <a:srgbClr val="FFFFFF"/>
                          </a:solidFill>
                          <a:latin typeface="Calibri"/>
                          <a:cs typeface="Calibri"/>
                        </a:rPr>
                        <a:t> </a:t>
                      </a:r>
                      <a:r>
                        <a:rPr sz="1800" b="1" dirty="0">
                          <a:solidFill>
                            <a:srgbClr val="FFFFFF"/>
                          </a:solidFill>
                          <a:latin typeface="Calibri"/>
                          <a:cs typeface="Calibri"/>
                        </a:rPr>
                        <a:t>Hash</a:t>
                      </a:r>
                      <a:endParaRPr sz="1800">
                        <a:latin typeface="Calibri"/>
                        <a:cs typeface="Calibri"/>
                      </a:endParaRPr>
                    </a:p>
                  </a:txBody>
                  <a:tcPr marL="0" marR="0" marT="27305" marB="0">
                    <a:lnL w="12700">
                      <a:solidFill>
                        <a:srgbClr val="FFFFFF"/>
                      </a:solidFill>
                      <a:prstDash val="solid"/>
                    </a:lnL>
                    <a:lnR w="12700">
                      <a:solidFill>
                        <a:srgbClr val="FFFFFF"/>
                      </a:solidFill>
                      <a:prstDash val="solid"/>
                    </a:lnR>
                    <a:lnT w="9525">
                      <a:solidFill>
                        <a:srgbClr val="FFFFFF"/>
                      </a:solidFill>
                      <a:prstDash val="solid"/>
                    </a:lnT>
                    <a:lnB w="38100">
                      <a:solidFill>
                        <a:srgbClr val="FFFFFF"/>
                      </a:solidFill>
                      <a:prstDash val="solid"/>
                    </a:lnB>
                    <a:solidFill>
                      <a:srgbClr val="D24717"/>
                    </a:solidFill>
                  </a:tcPr>
                </a:tc>
                <a:tc>
                  <a:txBody>
                    <a:bodyPr/>
                    <a:lstStyle/>
                    <a:p>
                      <a:pPr marL="92075">
                        <a:lnSpc>
                          <a:spcPct val="100000"/>
                        </a:lnSpc>
                        <a:spcBef>
                          <a:spcPts val="215"/>
                        </a:spcBef>
                      </a:pPr>
                      <a:r>
                        <a:rPr sz="1800" b="1" spc="-10" dirty="0">
                          <a:solidFill>
                            <a:srgbClr val="FFFFFF"/>
                          </a:solidFill>
                          <a:latin typeface="Calibri"/>
                          <a:cs typeface="Calibri"/>
                        </a:rPr>
                        <a:t>Internal</a:t>
                      </a:r>
                      <a:r>
                        <a:rPr sz="1800" b="1" spc="-30" dirty="0">
                          <a:solidFill>
                            <a:srgbClr val="FFFFFF"/>
                          </a:solidFill>
                          <a:latin typeface="Calibri"/>
                          <a:cs typeface="Calibri"/>
                        </a:rPr>
                        <a:t> </a:t>
                      </a:r>
                      <a:r>
                        <a:rPr sz="1800" b="1" spc="-15" dirty="0">
                          <a:solidFill>
                            <a:srgbClr val="FFFFFF"/>
                          </a:solidFill>
                          <a:latin typeface="Calibri"/>
                          <a:cs typeface="Calibri"/>
                        </a:rPr>
                        <a:t>State</a:t>
                      </a:r>
                      <a:endParaRPr sz="1800">
                        <a:latin typeface="Calibri"/>
                        <a:cs typeface="Calibri"/>
                      </a:endParaRPr>
                    </a:p>
                  </a:txBody>
                  <a:tcPr marL="0" marR="0" marT="27305" marB="0">
                    <a:lnL w="12700">
                      <a:solidFill>
                        <a:srgbClr val="FFFFFF"/>
                      </a:solidFill>
                      <a:prstDash val="solid"/>
                    </a:lnL>
                    <a:lnR w="9525">
                      <a:solidFill>
                        <a:srgbClr val="FFFFFF"/>
                      </a:solidFill>
                      <a:prstDash val="solid"/>
                    </a:lnR>
                    <a:lnT w="9525">
                      <a:solidFill>
                        <a:srgbClr val="FFFFFF"/>
                      </a:solidFill>
                      <a:prstDash val="solid"/>
                    </a:lnT>
                    <a:lnB w="38100">
                      <a:solidFill>
                        <a:srgbClr val="FFFFFF"/>
                      </a:solidFill>
                      <a:prstDash val="solid"/>
                    </a:lnB>
                    <a:solidFill>
                      <a:srgbClr val="D24717"/>
                    </a:solidFill>
                  </a:tcPr>
                </a:tc>
              </a:tr>
              <a:tr h="365760">
                <a:tc>
                  <a:txBody>
                    <a:bodyPr/>
                    <a:lstStyle/>
                    <a:p>
                      <a:pPr marL="88900">
                        <a:lnSpc>
                          <a:spcPct val="100000"/>
                        </a:lnSpc>
                        <a:spcBef>
                          <a:spcPts val="240"/>
                        </a:spcBef>
                      </a:pPr>
                      <a:r>
                        <a:rPr sz="1800" spc="-5" dirty="0">
                          <a:latin typeface="Calibri"/>
                          <a:cs typeface="Calibri"/>
                        </a:rPr>
                        <a:t>99823428347</a:t>
                      </a:r>
                      <a:endParaRPr sz="1800">
                        <a:latin typeface="Calibri"/>
                        <a:cs typeface="Calibri"/>
                      </a:endParaRPr>
                    </a:p>
                  </a:txBody>
                  <a:tcPr marL="0" marR="0" marT="30480" marB="0">
                    <a:lnL w="9525">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tc>
                  <a:txBody>
                    <a:bodyPr/>
                    <a:lstStyle/>
                    <a:p>
                      <a:pPr marL="92075">
                        <a:lnSpc>
                          <a:spcPct val="100000"/>
                        </a:lnSpc>
                        <a:spcBef>
                          <a:spcPts val="240"/>
                        </a:spcBef>
                      </a:pPr>
                      <a:r>
                        <a:rPr sz="1800" dirty="0">
                          <a:latin typeface="Calibri"/>
                          <a:cs typeface="Calibri"/>
                        </a:rPr>
                        <a:t>45.12</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tc>
                  <a:txBody>
                    <a:bodyPr/>
                    <a:lstStyle/>
                    <a:p>
                      <a:pPr marL="92075">
                        <a:lnSpc>
                          <a:spcPct val="100000"/>
                        </a:lnSpc>
                        <a:spcBef>
                          <a:spcPts val="240"/>
                        </a:spcBef>
                      </a:pPr>
                      <a:r>
                        <a:rPr sz="1800" dirty="0">
                          <a:latin typeface="Calibri"/>
                          <a:cs typeface="Calibri"/>
                        </a:rPr>
                        <a:t>-</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tc>
                  <a:txBody>
                    <a:bodyPr/>
                    <a:lstStyle/>
                    <a:p>
                      <a:pPr marL="92075">
                        <a:lnSpc>
                          <a:spcPct val="100000"/>
                        </a:lnSpc>
                        <a:spcBef>
                          <a:spcPts val="240"/>
                        </a:spcBef>
                      </a:pPr>
                      <a:r>
                        <a:rPr sz="1800" spc="-5" dirty="0">
                          <a:latin typeface="Calibri"/>
                          <a:cs typeface="Calibri"/>
                        </a:rPr>
                        <a:t>99554HGJ</a:t>
                      </a:r>
                      <a:endParaRPr sz="1800">
                        <a:latin typeface="Calibri"/>
                        <a:cs typeface="Calibri"/>
                      </a:endParaRPr>
                    </a:p>
                  </a:txBody>
                  <a:tcPr marL="0" marR="0" marT="30480" marB="0">
                    <a:lnL w="12700">
                      <a:solidFill>
                        <a:srgbClr val="FFFFFF"/>
                      </a:solidFill>
                      <a:prstDash val="solid"/>
                    </a:lnL>
                    <a:lnR w="9525">
                      <a:solidFill>
                        <a:srgbClr val="FFFFFF"/>
                      </a:solidFill>
                      <a:prstDash val="solid"/>
                    </a:lnR>
                    <a:lnT w="38100">
                      <a:solidFill>
                        <a:srgbClr val="FFFFFF"/>
                      </a:solidFill>
                      <a:prstDash val="solid"/>
                    </a:lnT>
                    <a:lnB w="12700">
                      <a:solidFill>
                        <a:srgbClr val="FFFFFF"/>
                      </a:solidFill>
                      <a:prstDash val="solid"/>
                    </a:lnB>
                    <a:solidFill>
                      <a:srgbClr val="EECFCC"/>
                    </a:solidFill>
                  </a:tcPr>
                </a:tc>
              </a:tr>
              <a:tr h="365760">
                <a:tc>
                  <a:txBody>
                    <a:bodyPr/>
                    <a:lstStyle/>
                    <a:p>
                      <a:pPr marL="88900">
                        <a:lnSpc>
                          <a:spcPct val="100000"/>
                        </a:lnSpc>
                        <a:spcBef>
                          <a:spcPts val="244"/>
                        </a:spcBef>
                      </a:pPr>
                      <a:r>
                        <a:rPr sz="1800" spc="-5" dirty="0">
                          <a:latin typeface="Calibri"/>
                          <a:cs typeface="Calibri"/>
                        </a:rPr>
                        <a:t>98217981623</a:t>
                      </a:r>
                      <a:endParaRPr sz="1800">
                        <a:latin typeface="Calibri"/>
                        <a:cs typeface="Calibri"/>
                      </a:endParaRPr>
                    </a:p>
                  </a:txBody>
                  <a:tcPr marL="0" marR="0" marT="31114" marB="0">
                    <a:lnL w="9525">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2075">
                        <a:lnSpc>
                          <a:spcPct val="100000"/>
                        </a:lnSpc>
                        <a:spcBef>
                          <a:spcPts val="244"/>
                        </a:spcBef>
                      </a:pPr>
                      <a:r>
                        <a:rPr sz="1800" dirty="0">
                          <a:latin typeface="Calibri"/>
                          <a:cs typeface="Calibri"/>
                        </a:rPr>
                        <a:t>1123.332</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2075">
                        <a:lnSpc>
                          <a:spcPct val="100000"/>
                        </a:lnSpc>
                        <a:spcBef>
                          <a:spcPts val="244"/>
                        </a:spcBef>
                      </a:pPr>
                      <a:r>
                        <a:rPr sz="1800" spc="-5" dirty="0">
                          <a:latin typeface="Calibri"/>
                          <a:cs typeface="Calibri"/>
                        </a:rPr>
                        <a:t>9ERU12T4</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2075">
                        <a:lnSpc>
                          <a:spcPct val="100000"/>
                        </a:lnSpc>
                        <a:spcBef>
                          <a:spcPts val="244"/>
                        </a:spcBef>
                      </a:pPr>
                      <a:r>
                        <a:rPr sz="1800" spc="-5" dirty="0">
                          <a:latin typeface="Calibri"/>
                          <a:cs typeface="Calibri"/>
                        </a:rPr>
                        <a:t>3453ADFG</a:t>
                      </a:r>
                      <a:endParaRPr sz="1800">
                        <a:latin typeface="Calibri"/>
                        <a:cs typeface="Calibri"/>
                      </a:endParaRPr>
                    </a:p>
                  </a:txBody>
                  <a:tcPr marL="0" marR="0" marT="31114" marB="0">
                    <a:lnL w="12700">
                      <a:solidFill>
                        <a:srgbClr val="FFFFFF"/>
                      </a:solidFill>
                      <a:prstDash val="solid"/>
                    </a:lnL>
                    <a:lnR w="9525">
                      <a:solidFill>
                        <a:srgbClr val="FFFFFF"/>
                      </a:solidFill>
                      <a:prstDash val="solid"/>
                    </a:lnR>
                    <a:lnT w="12700">
                      <a:solidFill>
                        <a:srgbClr val="FFFFFF"/>
                      </a:solidFill>
                      <a:prstDash val="solid"/>
                    </a:lnT>
                    <a:lnB w="12700">
                      <a:solidFill>
                        <a:srgbClr val="FFFFFF"/>
                      </a:solidFill>
                      <a:prstDash val="solid"/>
                    </a:lnB>
                    <a:solidFill>
                      <a:srgbClr val="F7E9E7"/>
                    </a:solidFill>
                  </a:tcPr>
                </a:tc>
              </a:tr>
              <a:tr h="363219">
                <a:tc>
                  <a:txBody>
                    <a:bodyPr/>
                    <a:lstStyle/>
                    <a:p>
                      <a:pPr marL="88900">
                        <a:lnSpc>
                          <a:spcPct val="100000"/>
                        </a:lnSpc>
                        <a:spcBef>
                          <a:spcPts val="245"/>
                        </a:spcBef>
                      </a:pPr>
                      <a:r>
                        <a:rPr sz="1800" spc="-5" dirty="0">
                          <a:latin typeface="Calibri"/>
                          <a:cs typeface="Calibri"/>
                        </a:rPr>
                        <a:t>90987344755</a:t>
                      </a:r>
                      <a:endParaRPr sz="1800">
                        <a:latin typeface="Calibri"/>
                        <a:cs typeface="Calibri"/>
                      </a:endParaRPr>
                    </a:p>
                  </a:txBody>
                  <a:tcPr marL="0" marR="0" marT="31115" marB="0">
                    <a:lnL w="9525">
                      <a:solidFill>
                        <a:srgbClr val="FFFFFF"/>
                      </a:solidFill>
                      <a:prstDash val="solid"/>
                    </a:lnL>
                    <a:lnR w="12700">
                      <a:solidFill>
                        <a:srgbClr val="FFFFFF"/>
                      </a:solidFill>
                      <a:prstDash val="solid"/>
                    </a:lnR>
                    <a:lnT w="12700">
                      <a:solidFill>
                        <a:srgbClr val="FFFFFF"/>
                      </a:solidFill>
                      <a:prstDash val="solid"/>
                    </a:lnT>
                    <a:lnB w="9525">
                      <a:solidFill>
                        <a:srgbClr val="FFFFFF"/>
                      </a:solidFill>
                      <a:prstDash val="solid"/>
                    </a:lnB>
                    <a:solidFill>
                      <a:srgbClr val="EECFCC"/>
                    </a:solidFill>
                  </a:tcPr>
                </a:tc>
                <a:tc>
                  <a:txBody>
                    <a:bodyPr/>
                    <a:lstStyle/>
                    <a:p>
                      <a:pPr marL="92075">
                        <a:lnSpc>
                          <a:spcPct val="100000"/>
                        </a:lnSpc>
                        <a:spcBef>
                          <a:spcPts val="245"/>
                        </a:spcBef>
                      </a:pPr>
                      <a:r>
                        <a:rPr sz="1800" dirty="0">
                          <a:latin typeface="Calibri"/>
                          <a:cs typeface="Calibri"/>
                        </a:rPr>
                        <a:t>9.3444</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9525">
                      <a:solidFill>
                        <a:srgbClr val="FFFFFF"/>
                      </a:solidFill>
                      <a:prstDash val="solid"/>
                    </a:lnB>
                    <a:solidFill>
                      <a:srgbClr val="EECFCC"/>
                    </a:solidFill>
                  </a:tcPr>
                </a:tc>
                <a:tc>
                  <a:txBody>
                    <a:bodyPr/>
                    <a:lstStyle/>
                    <a:p>
                      <a:pPr marL="92075">
                        <a:lnSpc>
                          <a:spcPct val="100000"/>
                        </a:lnSpc>
                        <a:spcBef>
                          <a:spcPts val="245"/>
                        </a:spcBef>
                      </a:pPr>
                      <a:r>
                        <a:rPr sz="1800" spc="-5" dirty="0">
                          <a:latin typeface="Calibri"/>
                          <a:cs typeface="Calibri"/>
                        </a:rPr>
                        <a:t>0490CNDJ</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9525">
                      <a:solidFill>
                        <a:srgbClr val="FFFFFF"/>
                      </a:solidFill>
                      <a:prstDash val="solid"/>
                    </a:lnB>
                    <a:solidFill>
                      <a:srgbClr val="EECFCC"/>
                    </a:solidFill>
                  </a:tcPr>
                </a:tc>
                <a:tc>
                  <a:txBody>
                    <a:bodyPr/>
                    <a:lstStyle/>
                    <a:p>
                      <a:pPr marL="92075">
                        <a:lnSpc>
                          <a:spcPct val="100000"/>
                        </a:lnSpc>
                        <a:spcBef>
                          <a:spcPts val="245"/>
                        </a:spcBef>
                      </a:pPr>
                      <a:r>
                        <a:rPr sz="1800" dirty="0">
                          <a:latin typeface="Calibri"/>
                          <a:cs typeface="Calibri"/>
                        </a:rPr>
                        <a:t>132GJR4</a:t>
                      </a:r>
                      <a:endParaRPr sz="1800">
                        <a:latin typeface="Calibri"/>
                        <a:cs typeface="Calibri"/>
                      </a:endParaRPr>
                    </a:p>
                  </a:txBody>
                  <a:tcPr marL="0" marR="0" marT="31115" marB="0">
                    <a:lnL w="12700">
                      <a:solidFill>
                        <a:srgbClr val="FFFFFF"/>
                      </a:solidFill>
                      <a:prstDash val="solid"/>
                    </a:lnL>
                    <a:lnR w="9525">
                      <a:solidFill>
                        <a:srgbClr val="FFFFFF"/>
                      </a:solidFill>
                      <a:prstDash val="solid"/>
                    </a:lnR>
                    <a:lnT w="12700">
                      <a:solidFill>
                        <a:srgbClr val="FFFFFF"/>
                      </a:solidFill>
                      <a:prstDash val="solid"/>
                    </a:lnT>
                    <a:lnB w="9525">
                      <a:solidFill>
                        <a:srgbClr val="FFFFFF"/>
                      </a:solidFill>
                      <a:prstDash val="solid"/>
                    </a:lnB>
                    <a:solidFill>
                      <a:srgbClr val="EECFCC"/>
                    </a:solidFill>
                  </a:tcPr>
                </a:tc>
              </a:tr>
            </a:tbl>
          </a:graphicData>
        </a:graphic>
      </p:graphicFrame>
      <p:grpSp>
        <p:nvGrpSpPr>
          <p:cNvPr id="6" name="object 6"/>
          <p:cNvGrpSpPr/>
          <p:nvPr/>
        </p:nvGrpSpPr>
        <p:grpSpPr>
          <a:xfrm>
            <a:off x="1630680" y="2218945"/>
            <a:ext cx="770255" cy="2379345"/>
            <a:chOff x="106679" y="2218944"/>
            <a:chExt cx="770255" cy="2379345"/>
          </a:xfrm>
        </p:grpSpPr>
        <p:pic>
          <p:nvPicPr>
            <p:cNvPr id="7" name="object 7"/>
            <p:cNvPicPr/>
            <p:nvPr/>
          </p:nvPicPr>
          <p:blipFill>
            <a:blip r:embed="rId2" cstate="print"/>
            <a:stretch>
              <a:fillRect/>
            </a:stretch>
          </p:blipFill>
          <p:spPr>
            <a:xfrm>
              <a:off x="106679" y="2218944"/>
              <a:ext cx="769632" cy="2378963"/>
            </a:xfrm>
            <a:prstGeom prst="rect">
              <a:avLst/>
            </a:prstGeom>
          </p:spPr>
        </p:pic>
        <p:sp>
          <p:nvSpPr>
            <p:cNvPr id="8" name="object 8"/>
            <p:cNvSpPr/>
            <p:nvPr/>
          </p:nvSpPr>
          <p:spPr>
            <a:xfrm>
              <a:off x="128015" y="2240280"/>
              <a:ext cx="695960" cy="2265045"/>
            </a:xfrm>
            <a:custGeom>
              <a:avLst/>
              <a:gdLst/>
              <a:ahLst/>
              <a:cxnLst/>
              <a:rect l="l" t="t" r="r" b="b"/>
              <a:pathLst>
                <a:path w="695960" h="2265045">
                  <a:moveTo>
                    <a:pt x="163830" y="2187067"/>
                  </a:moveTo>
                  <a:lnTo>
                    <a:pt x="163830" y="2264791"/>
                  </a:lnTo>
                  <a:lnTo>
                    <a:pt x="215645" y="2238883"/>
                  </a:lnTo>
                  <a:lnTo>
                    <a:pt x="176784" y="2238883"/>
                  </a:lnTo>
                  <a:lnTo>
                    <a:pt x="176784" y="2212975"/>
                  </a:lnTo>
                  <a:lnTo>
                    <a:pt x="215646" y="2212975"/>
                  </a:lnTo>
                  <a:lnTo>
                    <a:pt x="163830" y="2187067"/>
                  </a:lnTo>
                  <a:close/>
                </a:path>
                <a:path w="695960" h="2265045">
                  <a:moveTo>
                    <a:pt x="695794" y="0"/>
                  </a:moveTo>
                  <a:lnTo>
                    <a:pt x="5803" y="0"/>
                  </a:lnTo>
                  <a:lnTo>
                    <a:pt x="0" y="5842"/>
                  </a:lnTo>
                  <a:lnTo>
                    <a:pt x="0" y="2233041"/>
                  </a:lnTo>
                  <a:lnTo>
                    <a:pt x="5803" y="2238883"/>
                  </a:lnTo>
                  <a:lnTo>
                    <a:pt x="163830" y="2238883"/>
                  </a:lnTo>
                  <a:lnTo>
                    <a:pt x="163830" y="2225929"/>
                  </a:lnTo>
                  <a:lnTo>
                    <a:pt x="25907" y="2225929"/>
                  </a:lnTo>
                  <a:lnTo>
                    <a:pt x="12953" y="2212975"/>
                  </a:lnTo>
                  <a:lnTo>
                    <a:pt x="25907" y="2212975"/>
                  </a:lnTo>
                  <a:lnTo>
                    <a:pt x="25907" y="25908"/>
                  </a:lnTo>
                  <a:lnTo>
                    <a:pt x="12953" y="25908"/>
                  </a:lnTo>
                  <a:lnTo>
                    <a:pt x="25907" y="12954"/>
                  </a:lnTo>
                  <a:lnTo>
                    <a:pt x="695794" y="12954"/>
                  </a:lnTo>
                  <a:lnTo>
                    <a:pt x="695794" y="0"/>
                  </a:lnTo>
                  <a:close/>
                </a:path>
                <a:path w="695960" h="2265045">
                  <a:moveTo>
                    <a:pt x="215646" y="2212975"/>
                  </a:moveTo>
                  <a:lnTo>
                    <a:pt x="176784" y="2212975"/>
                  </a:lnTo>
                  <a:lnTo>
                    <a:pt x="176784" y="2238883"/>
                  </a:lnTo>
                  <a:lnTo>
                    <a:pt x="215645" y="2238883"/>
                  </a:lnTo>
                  <a:lnTo>
                    <a:pt x="241554" y="2225929"/>
                  </a:lnTo>
                  <a:lnTo>
                    <a:pt x="215646" y="2212975"/>
                  </a:lnTo>
                  <a:close/>
                </a:path>
                <a:path w="695960" h="2265045">
                  <a:moveTo>
                    <a:pt x="25907" y="2212975"/>
                  </a:moveTo>
                  <a:lnTo>
                    <a:pt x="12953" y="2212975"/>
                  </a:lnTo>
                  <a:lnTo>
                    <a:pt x="25907" y="2225929"/>
                  </a:lnTo>
                  <a:lnTo>
                    <a:pt x="25907" y="2212975"/>
                  </a:lnTo>
                  <a:close/>
                </a:path>
                <a:path w="695960" h="2265045">
                  <a:moveTo>
                    <a:pt x="163830" y="2212975"/>
                  </a:moveTo>
                  <a:lnTo>
                    <a:pt x="25907" y="2212975"/>
                  </a:lnTo>
                  <a:lnTo>
                    <a:pt x="25907" y="2225929"/>
                  </a:lnTo>
                  <a:lnTo>
                    <a:pt x="163830" y="2225929"/>
                  </a:lnTo>
                  <a:lnTo>
                    <a:pt x="163830" y="2212975"/>
                  </a:lnTo>
                  <a:close/>
                </a:path>
                <a:path w="695960" h="2265045">
                  <a:moveTo>
                    <a:pt x="25907" y="12954"/>
                  </a:moveTo>
                  <a:lnTo>
                    <a:pt x="12953" y="25908"/>
                  </a:lnTo>
                  <a:lnTo>
                    <a:pt x="25907" y="25908"/>
                  </a:lnTo>
                  <a:lnTo>
                    <a:pt x="25907" y="12954"/>
                  </a:lnTo>
                  <a:close/>
                </a:path>
                <a:path w="695960" h="2265045">
                  <a:moveTo>
                    <a:pt x="695794" y="12954"/>
                  </a:moveTo>
                  <a:lnTo>
                    <a:pt x="25907" y="12954"/>
                  </a:lnTo>
                  <a:lnTo>
                    <a:pt x="25907" y="25908"/>
                  </a:lnTo>
                  <a:lnTo>
                    <a:pt x="695794" y="25908"/>
                  </a:lnTo>
                  <a:lnTo>
                    <a:pt x="695794" y="12954"/>
                  </a:lnTo>
                  <a:close/>
                </a:path>
              </a:pathLst>
            </a:custGeom>
            <a:solidFill>
              <a:srgbClr val="00AF50"/>
            </a:solidFill>
          </p:spPr>
          <p:txBody>
            <a:bodyPr wrap="square" lIns="0" tIns="0" rIns="0" bIns="0" rtlCol="0"/>
            <a:lstStyle/>
            <a:p>
              <a:endParaRPr/>
            </a:p>
          </p:txBody>
        </p:sp>
      </p:grpSp>
      <p:sp>
        <p:nvSpPr>
          <p:cNvPr id="9" name="object 9"/>
          <p:cNvSpPr txBox="1"/>
          <p:nvPr/>
        </p:nvSpPr>
        <p:spPr>
          <a:xfrm>
            <a:off x="3936493" y="3782567"/>
            <a:ext cx="1419225" cy="862416"/>
          </a:xfrm>
          <a:prstGeom prst="rect">
            <a:avLst/>
          </a:prstGeom>
          <a:ln w="15240">
            <a:solidFill>
              <a:srgbClr val="000000"/>
            </a:solidFill>
          </a:ln>
        </p:spPr>
        <p:txBody>
          <a:bodyPr vert="horz" wrap="square" lIns="0" tIns="31115" rIns="0" bIns="0" rtlCol="0">
            <a:spAutoFit/>
          </a:bodyPr>
          <a:lstStyle/>
          <a:p>
            <a:pPr marL="90805" marR="375285" algn="just">
              <a:spcBef>
                <a:spcPts val="245"/>
              </a:spcBef>
            </a:pPr>
            <a:r>
              <a:rPr spc="-5" dirty="0">
                <a:latin typeface="Calibri"/>
                <a:cs typeface="Calibri"/>
              </a:rPr>
              <a:t>Externally </a:t>
            </a:r>
            <a:r>
              <a:rPr spc="-395" dirty="0">
                <a:latin typeface="Calibri"/>
                <a:cs typeface="Calibri"/>
              </a:rPr>
              <a:t> </a:t>
            </a:r>
            <a:r>
              <a:rPr spc="-20" dirty="0">
                <a:latin typeface="Calibri"/>
                <a:cs typeface="Calibri"/>
              </a:rPr>
              <a:t>c</a:t>
            </a:r>
            <a:r>
              <a:rPr spc="-5" dirty="0">
                <a:latin typeface="Calibri"/>
                <a:cs typeface="Calibri"/>
              </a:rPr>
              <a:t>o</a:t>
            </a:r>
            <a:r>
              <a:rPr spc="-15" dirty="0">
                <a:latin typeface="Calibri"/>
                <a:cs typeface="Calibri"/>
              </a:rPr>
              <a:t>n</a:t>
            </a:r>
            <a:r>
              <a:rPr dirty="0">
                <a:latin typeface="Calibri"/>
                <a:cs typeface="Calibri"/>
              </a:rPr>
              <a:t>t</a:t>
            </a:r>
            <a:r>
              <a:rPr spc="-35" dirty="0">
                <a:latin typeface="Calibri"/>
                <a:cs typeface="Calibri"/>
              </a:rPr>
              <a:t>r</a:t>
            </a:r>
            <a:r>
              <a:rPr spc="-5" dirty="0">
                <a:latin typeface="Calibri"/>
                <a:cs typeface="Calibri"/>
              </a:rPr>
              <a:t>o</a:t>
            </a:r>
            <a:r>
              <a:rPr spc="-10" dirty="0">
                <a:latin typeface="Calibri"/>
                <a:cs typeface="Calibri"/>
              </a:rPr>
              <a:t>ll</a:t>
            </a:r>
            <a:r>
              <a:rPr dirty="0">
                <a:latin typeface="Calibri"/>
                <a:cs typeface="Calibri"/>
              </a:rPr>
              <a:t>ed  </a:t>
            </a:r>
            <a:r>
              <a:rPr spc="-10" dirty="0">
                <a:latin typeface="Calibri"/>
                <a:cs typeface="Calibri"/>
              </a:rPr>
              <a:t>account</a:t>
            </a:r>
            <a:endParaRPr>
              <a:latin typeface="Calibri"/>
              <a:cs typeface="Calibri"/>
            </a:endParaRPr>
          </a:p>
        </p:txBody>
      </p:sp>
      <p:sp>
        <p:nvSpPr>
          <p:cNvPr id="10" name="object 10"/>
          <p:cNvSpPr/>
          <p:nvPr/>
        </p:nvSpPr>
        <p:spPr>
          <a:xfrm>
            <a:off x="4025900" y="2039112"/>
            <a:ext cx="76200" cy="1744345"/>
          </a:xfrm>
          <a:custGeom>
            <a:avLst/>
            <a:gdLst/>
            <a:ahLst/>
            <a:cxnLst/>
            <a:rect l="l" t="t" r="r" b="b"/>
            <a:pathLst>
              <a:path w="76200" h="1744345">
                <a:moveTo>
                  <a:pt x="31627" y="1667955"/>
                </a:moveTo>
                <a:lnTo>
                  <a:pt x="0" y="1668271"/>
                </a:lnTo>
                <a:lnTo>
                  <a:pt x="38735" y="1744090"/>
                </a:lnTo>
                <a:lnTo>
                  <a:pt x="69695" y="1680590"/>
                </a:lnTo>
                <a:lnTo>
                  <a:pt x="31750" y="1680590"/>
                </a:lnTo>
                <a:lnTo>
                  <a:pt x="31627" y="1667955"/>
                </a:lnTo>
                <a:close/>
              </a:path>
              <a:path w="76200" h="1744345">
                <a:moveTo>
                  <a:pt x="76073" y="1667510"/>
                </a:moveTo>
                <a:lnTo>
                  <a:pt x="31627" y="1667955"/>
                </a:lnTo>
                <a:lnTo>
                  <a:pt x="31750" y="1680590"/>
                </a:lnTo>
                <a:lnTo>
                  <a:pt x="44450" y="1680464"/>
                </a:lnTo>
                <a:lnTo>
                  <a:pt x="44327" y="1667827"/>
                </a:lnTo>
                <a:lnTo>
                  <a:pt x="75917" y="1667827"/>
                </a:lnTo>
                <a:lnTo>
                  <a:pt x="76073" y="1667510"/>
                </a:lnTo>
                <a:close/>
              </a:path>
              <a:path w="76200" h="1744345">
                <a:moveTo>
                  <a:pt x="75917" y="1667827"/>
                </a:moveTo>
                <a:lnTo>
                  <a:pt x="44327" y="1667827"/>
                </a:lnTo>
                <a:lnTo>
                  <a:pt x="44450" y="1680464"/>
                </a:lnTo>
                <a:lnTo>
                  <a:pt x="31750" y="1680590"/>
                </a:lnTo>
                <a:lnTo>
                  <a:pt x="69695" y="1680590"/>
                </a:lnTo>
                <a:lnTo>
                  <a:pt x="75917" y="1667827"/>
                </a:lnTo>
                <a:close/>
              </a:path>
              <a:path w="76200" h="1744345">
                <a:moveTo>
                  <a:pt x="28193" y="0"/>
                </a:moveTo>
                <a:lnTo>
                  <a:pt x="15493" y="0"/>
                </a:lnTo>
                <a:lnTo>
                  <a:pt x="31627" y="1667955"/>
                </a:lnTo>
                <a:lnTo>
                  <a:pt x="44327" y="1667827"/>
                </a:lnTo>
                <a:lnTo>
                  <a:pt x="28193" y="0"/>
                </a:lnTo>
                <a:close/>
              </a:path>
            </a:pathLst>
          </a:custGeom>
          <a:solidFill>
            <a:srgbClr val="D24717"/>
          </a:solidFill>
        </p:spPr>
        <p:txBody>
          <a:bodyPr wrap="square" lIns="0" tIns="0" rIns="0" bIns="0" rtlCol="0"/>
          <a:lstStyle/>
          <a:p>
            <a:endParaRPr/>
          </a:p>
        </p:txBody>
      </p:sp>
      <p:sp>
        <p:nvSpPr>
          <p:cNvPr id="11" name="object 11"/>
          <p:cNvSpPr txBox="1"/>
          <p:nvPr/>
        </p:nvSpPr>
        <p:spPr>
          <a:xfrm>
            <a:off x="1686864" y="6547586"/>
            <a:ext cx="1263650" cy="205184"/>
          </a:xfrm>
          <a:prstGeom prst="rect">
            <a:avLst/>
          </a:prstGeom>
        </p:spPr>
        <p:txBody>
          <a:bodyPr vert="horz" wrap="square" lIns="0" tIns="0" rIns="0" bIns="0" rtlCol="0">
            <a:spAutoFit/>
          </a:bodyPr>
          <a:lstStyle/>
          <a:p>
            <a:pPr marL="12700">
              <a:lnSpc>
                <a:spcPts val="1614"/>
              </a:lnSpc>
            </a:pPr>
            <a:r>
              <a:rPr sz="1600" spc="-5" dirty="0">
                <a:solidFill>
                  <a:srgbClr val="FFFFFF"/>
                </a:solidFill>
                <a:latin typeface="Calibri"/>
                <a:cs typeface="Calibri"/>
              </a:rPr>
              <a:t>3.1</a:t>
            </a:r>
            <a:r>
              <a:rPr sz="1600" spc="-45" dirty="0">
                <a:solidFill>
                  <a:srgbClr val="FFFFFF"/>
                </a:solidFill>
                <a:latin typeface="Calibri"/>
                <a:cs typeface="Calibri"/>
              </a:rPr>
              <a:t> </a:t>
            </a:r>
            <a:r>
              <a:rPr sz="1600" spc="-10" dirty="0">
                <a:solidFill>
                  <a:srgbClr val="FFFFFF"/>
                </a:solidFill>
                <a:latin typeface="Calibri"/>
                <a:cs typeface="Calibri"/>
              </a:rPr>
              <a:t>ETHEREUM</a:t>
            </a:r>
            <a:endParaRPr sz="1600">
              <a:latin typeface="Calibri"/>
              <a:cs typeface="Calibri"/>
            </a:endParaRPr>
          </a:p>
        </p:txBody>
      </p:sp>
      <p:sp>
        <p:nvSpPr>
          <p:cNvPr id="13" name="object 13"/>
          <p:cNvSpPr txBox="1"/>
          <p:nvPr/>
        </p:nvSpPr>
        <p:spPr>
          <a:xfrm>
            <a:off x="9625330" y="6547586"/>
            <a:ext cx="229870" cy="205184"/>
          </a:xfrm>
          <a:prstGeom prst="rect">
            <a:avLst/>
          </a:prstGeom>
        </p:spPr>
        <p:txBody>
          <a:bodyPr vert="horz" wrap="square" lIns="0" tIns="0" rIns="0" bIns="0" rtlCol="0">
            <a:spAutoFit/>
          </a:bodyPr>
          <a:lstStyle/>
          <a:p>
            <a:pPr marL="12700">
              <a:lnSpc>
                <a:spcPts val="1614"/>
              </a:lnSpc>
            </a:pPr>
            <a:r>
              <a:rPr sz="1600" spc="-10" dirty="0">
                <a:solidFill>
                  <a:srgbClr val="FFFFFF"/>
                </a:solidFill>
                <a:latin typeface="Calibri"/>
                <a:cs typeface="Calibri"/>
              </a:rPr>
              <a:t>53</a:t>
            </a:r>
            <a:endParaRPr sz="1600">
              <a:latin typeface="Calibri"/>
              <a:cs typeface="Calibri"/>
            </a:endParaRPr>
          </a:p>
        </p:txBody>
      </p:sp>
    </p:spTree>
    <p:extLst>
      <p:ext uri="{BB962C8B-B14F-4D97-AF65-F5344CB8AC3E}">
        <p14:creationId xmlns:p14="http://schemas.microsoft.com/office/powerpoint/2010/main" val="27683637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26004" y="222917"/>
            <a:ext cx="7429196" cy="689291"/>
          </a:xfrm>
          <a:prstGeom prst="rect">
            <a:avLst/>
          </a:prstGeom>
        </p:spPr>
        <p:txBody>
          <a:bodyPr vert="horz" wrap="square" lIns="0" tIns="12065" rIns="0" bIns="0" rtlCol="0" anchor="ctr">
            <a:spAutoFit/>
          </a:bodyPr>
          <a:lstStyle/>
          <a:p>
            <a:pPr marL="12700">
              <a:lnSpc>
                <a:spcPct val="100000"/>
              </a:lnSpc>
              <a:spcBef>
                <a:spcPts val="95"/>
              </a:spcBef>
            </a:pPr>
            <a:r>
              <a:rPr b="1" spc="-55" dirty="0"/>
              <a:t>Account</a:t>
            </a:r>
            <a:r>
              <a:rPr b="1" spc="-140" dirty="0"/>
              <a:t> </a:t>
            </a:r>
            <a:r>
              <a:rPr b="1" spc="-70" dirty="0"/>
              <a:t>State</a:t>
            </a:r>
            <a:r>
              <a:rPr b="1" spc="-140" dirty="0"/>
              <a:t> </a:t>
            </a:r>
            <a:r>
              <a:rPr b="1" spc="-75" dirty="0"/>
              <a:t>(“World</a:t>
            </a:r>
            <a:r>
              <a:rPr b="1" spc="-90" dirty="0"/>
              <a:t> </a:t>
            </a:r>
            <a:r>
              <a:rPr b="1" spc="-65" dirty="0"/>
              <a:t>State”)</a:t>
            </a:r>
          </a:p>
        </p:txBody>
      </p:sp>
      <p:sp>
        <p:nvSpPr>
          <p:cNvPr id="3" name="object 3"/>
          <p:cNvSpPr/>
          <p:nvPr/>
        </p:nvSpPr>
        <p:spPr>
          <a:xfrm>
            <a:off x="1892808" y="3102864"/>
            <a:ext cx="1574800" cy="2725420"/>
          </a:xfrm>
          <a:custGeom>
            <a:avLst/>
            <a:gdLst/>
            <a:ahLst/>
            <a:cxnLst/>
            <a:rect l="l" t="t" r="r" b="b"/>
            <a:pathLst>
              <a:path w="1574800" h="2725420">
                <a:moveTo>
                  <a:pt x="1574292" y="454151"/>
                </a:moveTo>
                <a:lnTo>
                  <a:pt x="1565757" y="521264"/>
                </a:lnTo>
                <a:lnTo>
                  <a:pt x="1540964" y="585318"/>
                </a:lnTo>
                <a:lnTo>
                  <a:pt x="1501131" y="645612"/>
                </a:lnTo>
                <a:lnTo>
                  <a:pt x="1447475" y="701444"/>
                </a:lnTo>
                <a:lnTo>
                  <a:pt x="1415845" y="727466"/>
                </a:lnTo>
                <a:lnTo>
                  <a:pt x="1381215" y="752110"/>
                </a:lnTo>
                <a:lnTo>
                  <a:pt x="1343739" y="775287"/>
                </a:lnTo>
                <a:lnTo>
                  <a:pt x="1303568" y="796909"/>
                </a:lnTo>
                <a:lnTo>
                  <a:pt x="1260855" y="816889"/>
                </a:lnTo>
                <a:lnTo>
                  <a:pt x="1215751" y="835138"/>
                </a:lnTo>
                <a:lnTo>
                  <a:pt x="1168410" y="851569"/>
                </a:lnTo>
                <a:lnTo>
                  <a:pt x="1118983" y="866094"/>
                </a:lnTo>
                <a:lnTo>
                  <a:pt x="1067623" y="878626"/>
                </a:lnTo>
                <a:lnTo>
                  <a:pt x="1014481" y="889075"/>
                </a:lnTo>
                <a:lnTo>
                  <a:pt x="959710" y="897356"/>
                </a:lnTo>
                <a:lnTo>
                  <a:pt x="903462" y="903379"/>
                </a:lnTo>
                <a:lnTo>
                  <a:pt x="845890" y="907058"/>
                </a:lnTo>
                <a:lnTo>
                  <a:pt x="787146" y="908304"/>
                </a:lnTo>
                <a:lnTo>
                  <a:pt x="728399" y="907058"/>
                </a:lnTo>
                <a:lnTo>
                  <a:pt x="670826" y="903379"/>
                </a:lnTo>
                <a:lnTo>
                  <a:pt x="614577" y="897356"/>
                </a:lnTo>
                <a:lnTo>
                  <a:pt x="559806" y="889075"/>
                </a:lnTo>
                <a:lnTo>
                  <a:pt x="506663" y="878626"/>
                </a:lnTo>
                <a:lnTo>
                  <a:pt x="455302" y="866094"/>
                </a:lnTo>
                <a:lnTo>
                  <a:pt x="405875" y="851569"/>
                </a:lnTo>
                <a:lnTo>
                  <a:pt x="358534" y="835138"/>
                </a:lnTo>
                <a:lnTo>
                  <a:pt x="313431" y="816889"/>
                </a:lnTo>
                <a:lnTo>
                  <a:pt x="270718" y="796909"/>
                </a:lnTo>
                <a:lnTo>
                  <a:pt x="230547" y="775287"/>
                </a:lnTo>
                <a:lnTo>
                  <a:pt x="193071" y="752110"/>
                </a:lnTo>
                <a:lnTo>
                  <a:pt x="158442" y="727466"/>
                </a:lnTo>
                <a:lnTo>
                  <a:pt x="126812" y="701444"/>
                </a:lnTo>
                <a:lnTo>
                  <a:pt x="98333" y="674130"/>
                </a:lnTo>
                <a:lnTo>
                  <a:pt x="51438" y="615979"/>
                </a:lnTo>
                <a:lnTo>
                  <a:pt x="18974" y="553717"/>
                </a:lnTo>
                <a:lnTo>
                  <a:pt x="2159" y="488046"/>
                </a:lnTo>
                <a:lnTo>
                  <a:pt x="0" y="454151"/>
                </a:lnTo>
              </a:path>
              <a:path w="1574800" h="2725420">
                <a:moveTo>
                  <a:pt x="0" y="454151"/>
                </a:moveTo>
                <a:lnTo>
                  <a:pt x="8534" y="387039"/>
                </a:lnTo>
                <a:lnTo>
                  <a:pt x="33326" y="322985"/>
                </a:lnTo>
                <a:lnTo>
                  <a:pt x="73158" y="262691"/>
                </a:lnTo>
                <a:lnTo>
                  <a:pt x="126812" y="206859"/>
                </a:lnTo>
                <a:lnTo>
                  <a:pt x="158442" y="180837"/>
                </a:lnTo>
                <a:lnTo>
                  <a:pt x="193071" y="156193"/>
                </a:lnTo>
                <a:lnTo>
                  <a:pt x="230547" y="133016"/>
                </a:lnTo>
                <a:lnTo>
                  <a:pt x="270718" y="111394"/>
                </a:lnTo>
                <a:lnTo>
                  <a:pt x="313431" y="91414"/>
                </a:lnTo>
                <a:lnTo>
                  <a:pt x="358534" y="73165"/>
                </a:lnTo>
                <a:lnTo>
                  <a:pt x="405875" y="56734"/>
                </a:lnTo>
                <a:lnTo>
                  <a:pt x="455302" y="42209"/>
                </a:lnTo>
                <a:lnTo>
                  <a:pt x="506663" y="29677"/>
                </a:lnTo>
                <a:lnTo>
                  <a:pt x="559806" y="19228"/>
                </a:lnTo>
                <a:lnTo>
                  <a:pt x="614577" y="10947"/>
                </a:lnTo>
                <a:lnTo>
                  <a:pt x="670826" y="4924"/>
                </a:lnTo>
                <a:lnTo>
                  <a:pt x="728399" y="1245"/>
                </a:lnTo>
                <a:lnTo>
                  <a:pt x="787146" y="0"/>
                </a:lnTo>
                <a:lnTo>
                  <a:pt x="845890" y="1245"/>
                </a:lnTo>
                <a:lnTo>
                  <a:pt x="903462" y="4924"/>
                </a:lnTo>
                <a:lnTo>
                  <a:pt x="959710" y="10947"/>
                </a:lnTo>
                <a:lnTo>
                  <a:pt x="1014481" y="19228"/>
                </a:lnTo>
                <a:lnTo>
                  <a:pt x="1067623" y="29677"/>
                </a:lnTo>
                <a:lnTo>
                  <a:pt x="1118983" y="42209"/>
                </a:lnTo>
                <a:lnTo>
                  <a:pt x="1168410" y="56734"/>
                </a:lnTo>
                <a:lnTo>
                  <a:pt x="1215751" y="73165"/>
                </a:lnTo>
                <a:lnTo>
                  <a:pt x="1260855" y="91414"/>
                </a:lnTo>
                <a:lnTo>
                  <a:pt x="1303568" y="111394"/>
                </a:lnTo>
                <a:lnTo>
                  <a:pt x="1343739" y="133016"/>
                </a:lnTo>
                <a:lnTo>
                  <a:pt x="1381215" y="156193"/>
                </a:lnTo>
                <a:lnTo>
                  <a:pt x="1415845" y="180837"/>
                </a:lnTo>
                <a:lnTo>
                  <a:pt x="1447475" y="206859"/>
                </a:lnTo>
                <a:lnTo>
                  <a:pt x="1475955" y="234173"/>
                </a:lnTo>
                <a:lnTo>
                  <a:pt x="1522851" y="292324"/>
                </a:lnTo>
                <a:lnTo>
                  <a:pt x="1555316" y="354586"/>
                </a:lnTo>
                <a:lnTo>
                  <a:pt x="1572132" y="420257"/>
                </a:lnTo>
                <a:lnTo>
                  <a:pt x="1574292" y="454151"/>
                </a:lnTo>
                <a:lnTo>
                  <a:pt x="1574292" y="2270760"/>
                </a:lnTo>
                <a:lnTo>
                  <a:pt x="1565757" y="2337872"/>
                </a:lnTo>
                <a:lnTo>
                  <a:pt x="1540964" y="2401926"/>
                </a:lnTo>
                <a:lnTo>
                  <a:pt x="1501131" y="2462220"/>
                </a:lnTo>
                <a:lnTo>
                  <a:pt x="1447475" y="2518052"/>
                </a:lnTo>
                <a:lnTo>
                  <a:pt x="1415845" y="2544074"/>
                </a:lnTo>
                <a:lnTo>
                  <a:pt x="1381215" y="2568718"/>
                </a:lnTo>
                <a:lnTo>
                  <a:pt x="1343739" y="2591895"/>
                </a:lnTo>
                <a:lnTo>
                  <a:pt x="1303568" y="2613517"/>
                </a:lnTo>
                <a:lnTo>
                  <a:pt x="1260855" y="2633497"/>
                </a:lnTo>
                <a:lnTo>
                  <a:pt x="1215751" y="2651746"/>
                </a:lnTo>
                <a:lnTo>
                  <a:pt x="1168410" y="2668177"/>
                </a:lnTo>
                <a:lnTo>
                  <a:pt x="1118983" y="2682702"/>
                </a:lnTo>
                <a:lnTo>
                  <a:pt x="1067623" y="2695234"/>
                </a:lnTo>
                <a:lnTo>
                  <a:pt x="1014481" y="2705683"/>
                </a:lnTo>
                <a:lnTo>
                  <a:pt x="959710" y="2713964"/>
                </a:lnTo>
                <a:lnTo>
                  <a:pt x="903462" y="2719987"/>
                </a:lnTo>
                <a:lnTo>
                  <a:pt x="845890" y="2723666"/>
                </a:lnTo>
                <a:lnTo>
                  <a:pt x="787146" y="2724912"/>
                </a:lnTo>
                <a:lnTo>
                  <a:pt x="728399" y="2723666"/>
                </a:lnTo>
                <a:lnTo>
                  <a:pt x="670826" y="2719987"/>
                </a:lnTo>
                <a:lnTo>
                  <a:pt x="614577" y="2713964"/>
                </a:lnTo>
                <a:lnTo>
                  <a:pt x="559806" y="2705683"/>
                </a:lnTo>
                <a:lnTo>
                  <a:pt x="506663" y="2695234"/>
                </a:lnTo>
                <a:lnTo>
                  <a:pt x="455302" y="2682702"/>
                </a:lnTo>
                <a:lnTo>
                  <a:pt x="405875" y="2668177"/>
                </a:lnTo>
                <a:lnTo>
                  <a:pt x="358534" y="2651746"/>
                </a:lnTo>
                <a:lnTo>
                  <a:pt x="313431" y="2633497"/>
                </a:lnTo>
                <a:lnTo>
                  <a:pt x="270718" y="2613517"/>
                </a:lnTo>
                <a:lnTo>
                  <a:pt x="230547" y="2591895"/>
                </a:lnTo>
                <a:lnTo>
                  <a:pt x="193071" y="2568718"/>
                </a:lnTo>
                <a:lnTo>
                  <a:pt x="158442" y="2544074"/>
                </a:lnTo>
                <a:lnTo>
                  <a:pt x="126812" y="2518052"/>
                </a:lnTo>
                <a:lnTo>
                  <a:pt x="98333" y="2490738"/>
                </a:lnTo>
                <a:lnTo>
                  <a:pt x="51438" y="2432587"/>
                </a:lnTo>
                <a:lnTo>
                  <a:pt x="18974" y="2370325"/>
                </a:lnTo>
                <a:lnTo>
                  <a:pt x="2159" y="2304654"/>
                </a:lnTo>
                <a:lnTo>
                  <a:pt x="0" y="2270760"/>
                </a:lnTo>
                <a:lnTo>
                  <a:pt x="0" y="454151"/>
                </a:lnTo>
                <a:close/>
              </a:path>
            </a:pathLst>
          </a:custGeom>
          <a:ln w="15240">
            <a:solidFill>
              <a:srgbClr val="000000"/>
            </a:solidFill>
          </a:ln>
        </p:spPr>
        <p:txBody>
          <a:bodyPr wrap="square" lIns="0" tIns="0" rIns="0" bIns="0" rtlCol="0"/>
          <a:lstStyle/>
          <a:p>
            <a:endParaRPr/>
          </a:p>
        </p:txBody>
      </p:sp>
      <p:sp>
        <p:nvSpPr>
          <p:cNvPr id="4" name="object 4"/>
          <p:cNvSpPr txBox="1"/>
          <p:nvPr/>
        </p:nvSpPr>
        <p:spPr>
          <a:xfrm>
            <a:off x="2177593" y="4391406"/>
            <a:ext cx="1004569" cy="574675"/>
          </a:xfrm>
          <a:prstGeom prst="rect">
            <a:avLst/>
          </a:prstGeom>
        </p:spPr>
        <p:txBody>
          <a:bodyPr vert="horz" wrap="square" lIns="0" tIns="12700" rIns="0" bIns="0" rtlCol="0">
            <a:spAutoFit/>
          </a:bodyPr>
          <a:lstStyle/>
          <a:p>
            <a:pPr marL="68580" marR="5080" indent="-56515">
              <a:spcBef>
                <a:spcPts val="100"/>
              </a:spcBef>
            </a:pPr>
            <a:r>
              <a:rPr spc="-5" dirty="0">
                <a:latin typeface="Calibri"/>
                <a:cs typeface="Calibri"/>
              </a:rPr>
              <a:t>Ch</a:t>
            </a:r>
            <a:r>
              <a:rPr dirty="0">
                <a:latin typeface="Calibri"/>
                <a:cs typeface="Calibri"/>
              </a:rPr>
              <a:t>a</a:t>
            </a:r>
            <a:r>
              <a:rPr spc="-5" dirty="0">
                <a:latin typeface="Calibri"/>
                <a:cs typeface="Calibri"/>
              </a:rPr>
              <a:t>in</a:t>
            </a:r>
            <a:r>
              <a:rPr spc="-20" dirty="0">
                <a:latin typeface="Calibri"/>
                <a:cs typeface="Calibri"/>
              </a:rPr>
              <a:t>s</a:t>
            </a:r>
            <a:r>
              <a:rPr spc="-30" dirty="0">
                <a:latin typeface="Calibri"/>
                <a:cs typeface="Calibri"/>
              </a:rPr>
              <a:t>t</a:t>
            </a:r>
            <a:r>
              <a:rPr spc="-15" dirty="0">
                <a:latin typeface="Calibri"/>
                <a:cs typeface="Calibri"/>
              </a:rPr>
              <a:t>a</a:t>
            </a:r>
            <a:r>
              <a:rPr spc="-30" dirty="0">
                <a:latin typeface="Calibri"/>
                <a:cs typeface="Calibri"/>
              </a:rPr>
              <a:t>t</a:t>
            </a:r>
            <a:r>
              <a:rPr dirty="0">
                <a:latin typeface="Calibri"/>
                <a:cs typeface="Calibri"/>
              </a:rPr>
              <a:t>e  </a:t>
            </a:r>
            <a:r>
              <a:rPr spc="-10" dirty="0">
                <a:latin typeface="Calibri"/>
                <a:cs typeface="Calibri"/>
              </a:rPr>
              <a:t>Database</a:t>
            </a:r>
            <a:endParaRPr>
              <a:latin typeface="Calibri"/>
              <a:cs typeface="Calibri"/>
            </a:endParaRPr>
          </a:p>
        </p:txBody>
      </p:sp>
      <p:graphicFrame>
        <p:nvGraphicFramePr>
          <p:cNvPr id="5" name="object 5"/>
          <p:cNvGraphicFramePr>
            <a:graphicFrameLocks noGrp="1"/>
          </p:cNvGraphicFramePr>
          <p:nvPr/>
        </p:nvGraphicFramePr>
        <p:xfrm>
          <a:off x="2345437" y="1520953"/>
          <a:ext cx="7416165" cy="1457451"/>
        </p:xfrm>
        <a:graphic>
          <a:graphicData uri="http://schemas.openxmlformats.org/drawingml/2006/table">
            <a:tbl>
              <a:tblPr firstRow="1" bandRow="1">
                <a:tableStyleId>{2D5ABB26-0587-4C30-8999-92F81FD0307C}</a:tableStyleId>
              </a:tblPr>
              <a:tblGrid>
                <a:gridCol w="1852930"/>
                <a:gridCol w="1855470"/>
                <a:gridCol w="1855470"/>
                <a:gridCol w="1852295"/>
              </a:tblGrid>
              <a:tr h="362712">
                <a:tc>
                  <a:txBody>
                    <a:bodyPr/>
                    <a:lstStyle/>
                    <a:p>
                      <a:pPr marL="88900">
                        <a:lnSpc>
                          <a:spcPct val="100000"/>
                        </a:lnSpc>
                        <a:spcBef>
                          <a:spcPts val="215"/>
                        </a:spcBef>
                      </a:pPr>
                      <a:r>
                        <a:rPr sz="1800" b="1" spc="-10" dirty="0">
                          <a:solidFill>
                            <a:srgbClr val="FFFFFF"/>
                          </a:solidFill>
                          <a:latin typeface="Calibri"/>
                          <a:cs typeface="Calibri"/>
                        </a:rPr>
                        <a:t>Wallet</a:t>
                      </a:r>
                      <a:r>
                        <a:rPr sz="1800" b="1" spc="-70" dirty="0">
                          <a:solidFill>
                            <a:srgbClr val="FFFFFF"/>
                          </a:solidFill>
                          <a:latin typeface="Calibri"/>
                          <a:cs typeface="Calibri"/>
                        </a:rPr>
                        <a:t> </a:t>
                      </a:r>
                      <a:r>
                        <a:rPr sz="1800" b="1" dirty="0">
                          <a:solidFill>
                            <a:srgbClr val="FFFFFF"/>
                          </a:solidFill>
                          <a:latin typeface="Calibri"/>
                          <a:cs typeface="Calibri"/>
                        </a:rPr>
                        <a:t>ID</a:t>
                      </a:r>
                      <a:endParaRPr sz="1800">
                        <a:latin typeface="Calibri"/>
                        <a:cs typeface="Calibri"/>
                      </a:endParaRPr>
                    </a:p>
                  </a:txBody>
                  <a:tcPr marL="0" marR="0" marT="27305" marB="0">
                    <a:lnL w="9525">
                      <a:solidFill>
                        <a:srgbClr val="FFFFFF"/>
                      </a:solidFill>
                      <a:prstDash val="solid"/>
                    </a:lnL>
                    <a:lnR w="12700">
                      <a:solidFill>
                        <a:srgbClr val="FFFFFF"/>
                      </a:solidFill>
                      <a:prstDash val="solid"/>
                    </a:lnR>
                    <a:lnT w="9525">
                      <a:solidFill>
                        <a:srgbClr val="FFFFFF"/>
                      </a:solidFill>
                      <a:prstDash val="solid"/>
                    </a:lnT>
                    <a:lnB w="38100">
                      <a:solidFill>
                        <a:srgbClr val="FFFFFF"/>
                      </a:solidFill>
                      <a:prstDash val="solid"/>
                    </a:lnB>
                    <a:solidFill>
                      <a:srgbClr val="D24717"/>
                    </a:solidFill>
                  </a:tcPr>
                </a:tc>
                <a:tc>
                  <a:txBody>
                    <a:bodyPr/>
                    <a:lstStyle/>
                    <a:p>
                      <a:pPr marL="92075">
                        <a:lnSpc>
                          <a:spcPct val="100000"/>
                        </a:lnSpc>
                        <a:spcBef>
                          <a:spcPts val="215"/>
                        </a:spcBef>
                      </a:pPr>
                      <a:r>
                        <a:rPr sz="1800" b="1" dirty="0">
                          <a:solidFill>
                            <a:srgbClr val="FFFFFF"/>
                          </a:solidFill>
                          <a:latin typeface="Calibri"/>
                          <a:cs typeface="Calibri"/>
                        </a:rPr>
                        <a:t>Balance</a:t>
                      </a:r>
                      <a:endParaRPr sz="1800">
                        <a:latin typeface="Calibri"/>
                        <a:cs typeface="Calibri"/>
                      </a:endParaRPr>
                    </a:p>
                  </a:txBody>
                  <a:tcPr marL="0" marR="0" marT="27305" marB="0">
                    <a:lnL w="12700">
                      <a:solidFill>
                        <a:srgbClr val="FFFFFF"/>
                      </a:solidFill>
                      <a:prstDash val="solid"/>
                    </a:lnL>
                    <a:lnR w="12700">
                      <a:solidFill>
                        <a:srgbClr val="FFFFFF"/>
                      </a:solidFill>
                      <a:prstDash val="solid"/>
                    </a:lnR>
                    <a:lnT w="9525">
                      <a:solidFill>
                        <a:srgbClr val="FFFFFF"/>
                      </a:solidFill>
                      <a:prstDash val="solid"/>
                    </a:lnT>
                    <a:lnB w="38100">
                      <a:solidFill>
                        <a:srgbClr val="FFFFFF"/>
                      </a:solidFill>
                      <a:prstDash val="solid"/>
                    </a:lnB>
                    <a:solidFill>
                      <a:srgbClr val="D24717"/>
                    </a:solidFill>
                  </a:tcPr>
                </a:tc>
                <a:tc>
                  <a:txBody>
                    <a:bodyPr/>
                    <a:lstStyle/>
                    <a:p>
                      <a:pPr marL="92075">
                        <a:lnSpc>
                          <a:spcPct val="100000"/>
                        </a:lnSpc>
                        <a:spcBef>
                          <a:spcPts val="215"/>
                        </a:spcBef>
                      </a:pPr>
                      <a:r>
                        <a:rPr sz="1800" b="1" spc="-5" dirty="0">
                          <a:solidFill>
                            <a:srgbClr val="FFFFFF"/>
                          </a:solidFill>
                          <a:latin typeface="Calibri"/>
                          <a:cs typeface="Calibri"/>
                        </a:rPr>
                        <a:t>Code</a:t>
                      </a:r>
                      <a:r>
                        <a:rPr sz="1800" b="1" spc="-60" dirty="0">
                          <a:solidFill>
                            <a:srgbClr val="FFFFFF"/>
                          </a:solidFill>
                          <a:latin typeface="Calibri"/>
                          <a:cs typeface="Calibri"/>
                        </a:rPr>
                        <a:t> </a:t>
                      </a:r>
                      <a:r>
                        <a:rPr sz="1800" b="1" dirty="0">
                          <a:solidFill>
                            <a:srgbClr val="FFFFFF"/>
                          </a:solidFill>
                          <a:latin typeface="Calibri"/>
                          <a:cs typeface="Calibri"/>
                        </a:rPr>
                        <a:t>Hash</a:t>
                      </a:r>
                      <a:endParaRPr sz="1800">
                        <a:latin typeface="Calibri"/>
                        <a:cs typeface="Calibri"/>
                      </a:endParaRPr>
                    </a:p>
                  </a:txBody>
                  <a:tcPr marL="0" marR="0" marT="27305" marB="0">
                    <a:lnL w="12700">
                      <a:solidFill>
                        <a:srgbClr val="FFFFFF"/>
                      </a:solidFill>
                      <a:prstDash val="solid"/>
                    </a:lnL>
                    <a:lnR w="12700">
                      <a:solidFill>
                        <a:srgbClr val="FFFFFF"/>
                      </a:solidFill>
                      <a:prstDash val="solid"/>
                    </a:lnR>
                    <a:lnT w="9525">
                      <a:solidFill>
                        <a:srgbClr val="FFFFFF"/>
                      </a:solidFill>
                      <a:prstDash val="solid"/>
                    </a:lnT>
                    <a:lnB w="38100">
                      <a:solidFill>
                        <a:srgbClr val="FFFFFF"/>
                      </a:solidFill>
                      <a:prstDash val="solid"/>
                    </a:lnB>
                    <a:solidFill>
                      <a:srgbClr val="D24717"/>
                    </a:solidFill>
                  </a:tcPr>
                </a:tc>
                <a:tc>
                  <a:txBody>
                    <a:bodyPr/>
                    <a:lstStyle/>
                    <a:p>
                      <a:pPr marL="92075">
                        <a:lnSpc>
                          <a:spcPct val="100000"/>
                        </a:lnSpc>
                        <a:spcBef>
                          <a:spcPts val="215"/>
                        </a:spcBef>
                      </a:pPr>
                      <a:r>
                        <a:rPr sz="1800" b="1" spc="-10" dirty="0">
                          <a:solidFill>
                            <a:srgbClr val="FFFFFF"/>
                          </a:solidFill>
                          <a:latin typeface="Calibri"/>
                          <a:cs typeface="Calibri"/>
                        </a:rPr>
                        <a:t>Internal</a:t>
                      </a:r>
                      <a:r>
                        <a:rPr sz="1800" b="1" spc="-30" dirty="0">
                          <a:solidFill>
                            <a:srgbClr val="FFFFFF"/>
                          </a:solidFill>
                          <a:latin typeface="Calibri"/>
                          <a:cs typeface="Calibri"/>
                        </a:rPr>
                        <a:t> </a:t>
                      </a:r>
                      <a:r>
                        <a:rPr sz="1800" b="1" spc="-15" dirty="0">
                          <a:solidFill>
                            <a:srgbClr val="FFFFFF"/>
                          </a:solidFill>
                          <a:latin typeface="Calibri"/>
                          <a:cs typeface="Calibri"/>
                        </a:rPr>
                        <a:t>State</a:t>
                      </a:r>
                      <a:endParaRPr sz="1800">
                        <a:latin typeface="Calibri"/>
                        <a:cs typeface="Calibri"/>
                      </a:endParaRPr>
                    </a:p>
                  </a:txBody>
                  <a:tcPr marL="0" marR="0" marT="27305" marB="0">
                    <a:lnL w="12700">
                      <a:solidFill>
                        <a:srgbClr val="FFFFFF"/>
                      </a:solidFill>
                      <a:prstDash val="solid"/>
                    </a:lnL>
                    <a:lnR w="9525">
                      <a:solidFill>
                        <a:srgbClr val="FFFFFF"/>
                      </a:solidFill>
                      <a:prstDash val="solid"/>
                    </a:lnR>
                    <a:lnT w="9525">
                      <a:solidFill>
                        <a:srgbClr val="FFFFFF"/>
                      </a:solidFill>
                      <a:prstDash val="solid"/>
                    </a:lnT>
                    <a:lnB w="38100">
                      <a:solidFill>
                        <a:srgbClr val="FFFFFF"/>
                      </a:solidFill>
                      <a:prstDash val="solid"/>
                    </a:lnB>
                    <a:solidFill>
                      <a:srgbClr val="D24717"/>
                    </a:solidFill>
                  </a:tcPr>
                </a:tc>
              </a:tr>
              <a:tr h="365760">
                <a:tc>
                  <a:txBody>
                    <a:bodyPr/>
                    <a:lstStyle/>
                    <a:p>
                      <a:pPr marL="88900">
                        <a:lnSpc>
                          <a:spcPct val="100000"/>
                        </a:lnSpc>
                        <a:spcBef>
                          <a:spcPts val="240"/>
                        </a:spcBef>
                      </a:pPr>
                      <a:r>
                        <a:rPr sz="1800" spc="-5" dirty="0">
                          <a:latin typeface="Calibri"/>
                          <a:cs typeface="Calibri"/>
                        </a:rPr>
                        <a:t>99823428347</a:t>
                      </a:r>
                      <a:endParaRPr sz="1800">
                        <a:latin typeface="Calibri"/>
                        <a:cs typeface="Calibri"/>
                      </a:endParaRPr>
                    </a:p>
                  </a:txBody>
                  <a:tcPr marL="0" marR="0" marT="30480" marB="0">
                    <a:lnL w="9525">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tc>
                  <a:txBody>
                    <a:bodyPr/>
                    <a:lstStyle/>
                    <a:p>
                      <a:pPr marL="92075">
                        <a:lnSpc>
                          <a:spcPct val="100000"/>
                        </a:lnSpc>
                        <a:spcBef>
                          <a:spcPts val="240"/>
                        </a:spcBef>
                      </a:pPr>
                      <a:r>
                        <a:rPr sz="1800" dirty="0">
                          <a:latin typeface="Calibri"/>
                          <a:cs typeface="Calibri"/>
                        </a:rPr>
                        <a:t>45.12</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tc>
                  <a:txBody>
                    <a:bodyPr/>
                    <a:lstStyle/>
                    <a:p>
                      <a:pPr marL="92075">
                        <a:lnSpc>
                          <a:spcPct val="100000"/>
                        </a:lnSpc>
                        <a:spcBef>
                          <a:spcPts val="240"/>
                        </a:spcBef>
                      </a:pPr>
                      <a:r>
                        <a:rPr sz="1800" dirty="0">
                          <a:latin typeface="Calibri"/>
                          <a:cs typeface="Calibri"/>
                        </a:rPr>
                        <a:t>-</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tc>
                  <a:txBody>
                    <a:bodyPr/>
                    <a:lstStyle/>
                    <a:p>
                      <a:pPr marL="92075">
                        <a:lnSpc>
                          <a:spcPct val="100000"/>
                        </a:lnSpc>
                        <a:spcBef>
                          <a:spcPts val="240"/>
                        </a:spcBef>
                      </a:pPr>
                      <a:r>
                        <a:rPr sz="1800" spc="-5" dirty="0">
                          <a:latin typeface="Calibri"/>
                          <a:cs typeface="Calibri"/>
                        </a:rPr>
                        <a:t>99554HGJ</a:t>
                      </a:r>
                      <a:endParaRPr sz="1800">
                        <a:latin typeface="Calibri"/>
                        <a:cs typeface="Calibri"/>
                      </a:endParaRPr>
                    </a:p>
                  </a:txBody>
                  <a:tcPr marL="0" marR="0" marT="30480" marB="0">
                    <a:lnL w="12700">
                      <a:solidFill>
                        <a:srgbClr val="FFFFFF"/>
                      </a:solidFill>
                      <a:prstDash val="solid"/>
                    </a:lnL>
                    <a:lnR w="9525">
                      <a:solidFill>
                        <a:srgbClr val="FFFFFF"/>
                      </a:solidFill>
                      <a:prstDash val="solid"/>
                    </a:lnR>
                    <a:lnT w="38100">
                      <a:solidFill>
                        <a:srgbClr val="FFFFFF"/>
                      </a:solidFill>
                      <a:prstDash val="solid"/>
                    </a:lnT>
                    <a:lnB w="12700">
                      <a:solidFill>
                        <a:srgbClr val="FFFFFF"/>
                      </a:solidFill>
                      <a:prstDash val="solid"/>
                    </a:lnB>
                    <a:solidFill>
                      <a:srgbClr val="EECFCC"/>
                    </a:solidFill>
                  </a:tcPr>
                </a:tc>
              </a:tr>
              <a:tr h="365760">
                <a:tc>
                  <a:txBody>
                    <a:bodyPr/>
                    <a:lstStyle/>
                    <a:p>
                      <a:pPr marL="88900">
                        <a:lnSpc>
                          <a:spcPct val="100000"/>
                        </a:lnSpc>
                        <a:spcBef>
                          <a:spcPts val="244"/>
                        </a:spcBef>
                      </a:pPr>
                      <a:r>
                        <a:rPr sz="1800" spc="-5" dirty="0">
                          <a:latin typeface="Calibri"/>
                          <a:cs typeface="Calibri"/>
                        </a:rPr>
                        <a:t>98217981623</a:t>
                      </a:r>
                      <a:endParaRPr sz="1800">
                        <a:latin typeface="Calibri"/>
                        <a:cs typeface="Calibri"/>
                      </a:endParaRPr>
                    </a:p>
                  </a:txBody>
                  <a:tcPr marL="0" marR="0" marT="31114" marB="0">
                    <a:lnL w="9525">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2075">
                        <a:lnSpc>
                          <a:spcPct val="100000"/>
                        </a:lnSpc>
                        <a:spcBef>
                          <a:spcPts val="244"/>
                        </a:spcBef>
                      </a:pPr>
                      <a:r>
                        <a:rPr sz="1800" dirty="0">
                          <a:latin typeface="Calibri"/>
                          <a:cs typeface="Calibri"/>
                        </a:rPr>
                        <a:t>1123.332</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2075">
                        <a:lnSpc>
                          <a:spcPct val="100000"/>
                        </a:lnSpc>
                        <a:spcBef>
                          <a:spcPts val="244"/>
                        </a:spcBef>
                      </a:pPr>
                      <a:r>
                        <a:rPr sz="1800" spc="-5" dirty="0">
                          <a:latin typeface="Calibri"/>
                          <a:cs typeface="Calibri"/>
                        </a:rPr>
                        <a:t>9ERU12T4</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2075">
                        <a:lnSpc>
                          <a:spcPct val="100000"/>
                        </a:lnSpc>
                        <a:spcBef>
                          <a:spcPts val="244"/>
                        </a:spcBef>
                      </a:pPr>
                      <a:r>
                        <a:rPr sz="1800" spc="-5" dirty="0">
                          <a:latin typeface="Calibri"/>
                          <a:cs typeface="Calibri"/>
                        </a:rPr>
                        <a:t>3453ADFG</a:t>
                      </a:r>
                      <a:endParaRPr sz="1800">
                        <a:latin typeface="Calibri"/>
                        <a:cs typeface="Calibri"/>
                      </a:endParaRPr>
                    </a:p>
                  </a:txBody>
                  <a:tcPr marL="0" marR="0" marT="31114" marB="0">
                    <a:lnL w="12700">
                      <a:solidFill>
                        <a:srgbClr val="FFFFFF"/>
                      </a:solidFill>
                      <a:prstDash val="solid"/>
                    </a:lnL>
                    <a:lnR w="9525">
                      <a:solidFill>
                        <a:srgbClr val="FFFFFF"/>
                      </a:solidFill>
                      <a:prstDash val="solid"/>
                    </a:lnR>
                    <a:lnT w="12700">
                      <a:solidFill>
                        <a:srgbClr val="FFFFFF"/>
                      </a:solidFill>
                      <a:prstDash val="solid"/>
                    </a:lnT>
                    <a:lnB w="12700">
                      <a:solidFill>
                        <a:srgbClr val="FFFFFF"/>
                      </a:solidFill>
                      <a:prstDash val="solid"/>
                    </a:lnB>
                    <a:solidFill>
                      <a:srgbClr val="F7E9E7"/>
                    </a:solidFill>
                  </a:tcPr>
                </a:tc>
              </a:tr>
              <a:tr h="363219">
                <a:tc>
                  <a:txBody>
                    <a:bodyPr/>
                    <a:lstStyle/>
                    <a:p>
                      <a:pPr marL="88900">
                        <a:lnSpc>
                          <a:spcPct val="100000"/>
                        </a:lnSpc>
                        <a:spcBef>
                          <a:spcPts val="245"/>
                        </a:spcBef>
                      </a:pPr>
                      <a:r>
                        <a:rPr sz="1800" spc="-5" dirty="0">
                          <a:latin typeface="Calibri"/>
                          <a:cs typeface="Calibri"/>
                        </a:rPr>
                        <a:t>90987344755</a:t>
                      </a:r>
                      <a:endParaRPr sz="1800">
                        <a:latin typeface="Calibri"/>
                        <a:cs typeface="Calibri"/>
                      </a:endParaRPr>
                    </a:p>
                  </a:txBody>
                  <a:tcPr marL="0" marR="0" marT="31115" marB="0">
                    <a:lnL w="9525">
                      <a:solidFill>
                        <a:srgbClr val="FFFFFF"/>
                      </a:solidFill>
                      <a:prstDash val="solid"/>
                    </a:lnL>
                    <a:lnR w="12700">
                      <a:solidFill>
                        <a:srgbClr val="FFFFFF"/>
                      </a:solidFill>
                      <a:prstDash val="solid"/>
                    </a:lnR>
                    <a:lnT w="12700">
                      <a:solidFill>
                        <a:srgbClr val="FFFFFF"/>
                      </a:solidFill>
                      <a:prstDash val="solid"/>
                    </a:lnT>
                    <a:lnB w="9525">
                      <a:solidFill>
                        <a:srgbClr val="FFFFFF"/>
                      </a:solidFill>
                      <a:prstDash val="solid"/>
                    </a:lnB>
                    <a:solidFill>
                      <a:srgbClr val="EECFCC"/>
                    </a:solidFill>
                  </a:tcPr>
                </a:tc>
                <a:tc>
                  <a:txBody>
                    <a:bodyPr/>
                    <a:lstStyle/>
                    <a:p>
                      <a:pPr marL="92075">
                        <a:lnSpc>
                          <a:spcPct val="100000"/>
                        </a:lnSpc>
                        <a:spcBef>
                          <a:spcPts val="245"/>
                        </a:spcBef>
                      </a:pPr>
                      <a:r>
                        <a:rPr sz="1800" dirty="0">
                          <a:latin typeface="Calibri"/>
                          <a:cs typeface="Calibri"/>
                        </a:rPr>
                        <a:t>9.3444</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9525">
                      <a:solidFill>
                        <a:srgbClr val="FFFFFF"/>
                      </a:solidFill>
                      <a:prstDash val="solid"/>
                    </a:lnB>
                    <a:solidFill>
                      <a:srgbClr val="EECFCC"/>
                    </a:solidFill>
                  </a:tcPr>
                </a:tc>
                <a:tc>
                  <a:txBody>
                    <a:bodyPr/>
                    <a:lstStyle/>
                    <a:p>
                      <a:pPr marL="92075">
                        <a:lnSpc>
                          <a:spcPct val="100000"/>
                        </a:lnSpc>
                        <a:spcBef>
                          <a:spcPts val="245"/>
                        </a:spcBef>
                      </a:pPr>
                      <a:r>
                        <a:rPr sz="1800" spc="-5" dirty="0">
                          <a:latin typeface="Calibri"/>
                          <a:cs typeface="Calibri"/>
                        </a:rPr>
                        <a:t>0490CNDJ</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9525">
                      <a:solidFill>
                        <a:srgbClr val="FFFFFF"/>
                      </a:solidFill>
                      <a:prstDash val="solid"/>
                    </a:lnB>
                    <a:solidFill>
                      <a:srgbClr val="EECFCC"/>
                    </a:solidFill>
                  </a:tcPr>
                </a:tc>
                <a:tc>
                  <a:txBody>
                    <a:bodyPr/>
                    <a:lstStyle/>
                    <a:p>
                      <a:pPr marL="92075">
                        <a:lnSpc>
                          <a:spcPct val="100000"/>
                        </a:lnSpc>
                        <a:spcBef>
                          <a:spcPts val="245"/>
                        </a:spcBef>
                      </a:pPr>
                      <a:r>
                        <a:rPr sz="1800" dirty="0">
                          <a:latin typeface="Calibri"/>
                          <a:cs typeface="Calibri"/>
                        </a:rPr>
                        <a:t>132GJR4</a:t>
                      </a:r>
                      <a:endParaRPr sz="1800">
                        <a:latin typeface="Calibri"/>
                        <a:cs typeface="Calibri"/>
                      </a:endParaRPr>
                    </a:p>
                  </a:txBody>
                  <a:tcPr marL="0" marR="0" marT="31115" marB="0">
                    <a:lnL w="12700">
                      <a:solidFill>
                        <a:srgbClr val="FFFFFF"/>
                      </a:solidFill>
                      <a:prstDash val="solid"/>
                    </a:lnL>
                    <a:lnR w="9525">
                      <a:solidFill>
                        <a:srgbClr val="FFFFFF"/>
                      </a:solidFill>
                      <a:prstDash val="solid"/>
                    </a:lnR>
                    <a:lnT w="12700">
                      <a:solidFill>
                        <a:srgbClr val="FFFFFF"/>
                      </a:solidFill>
                      <a:prstDash val="solid"/>
                    </a:lnT>
                    <a:lnB w="9525">
                      <a:solidFill>
                        <a:srgbClr val="FFFFFF"/>
                      </a:solidFill>
                      <a:prstDash val="solid"/>
                    </a:lnB>
                    <a:solidFill>
                      <a:srgbClr val="EECFCC"/>
                    </a:solidFill>
                  </a:tcPr>
                </a:tc>
              </a:tr>
            </a:tbl>
          </a:graphicData>
        </a:graphic>
      </p:graphicFrame>
      <p:sp>
        <p:nvSpPr>
          <p:cNvPr id="6" name="object 6"/>
          <p:cNvSpPr txBox="1"/>
          <p:nvPr/>
        </p:nvSpPr>
        <p:spPr>
          <a:xfrm>
            <a:off x="3936493" y="4840223"/>
            <a:ext cx="1419225" cy="586058"/>
          </a:xfrm>
          <a:prstGeom prst="rect">
            <a:avLst/>
          </a:prstGeom>
          <a:ln w="15240">
            <a:solidFill>
              <a:srgbClr val="000000"/>
            </a:solidFill>
          </a:ln>
        </p:spPr>
        <p:txBody>
          <a:bodyPr vert="horz" wrap="square" lIns="0" tIns="31750" rIns="0" bIns="0" rtlCol="0">
            <a:spAutoFit/>
          </a:bodyPr>
          <a:lstStyle/>
          <a:p>
            <a:pPr marL="90805" marR="524510">
              <a:spcBef>
                <a:spcPts val="250"/>
              </a:spcBef>
            </a:pPr>
            <a:r>
              <a:rPr spc="-5" dirty="0">
                <a:latin typeface="Calibri"/>
                <a:cs typeface="Calibri"/>
              </a:rPr>
              <a:t>Co</a:t>
            </a:r>
            <a:r>
              <a:rPr spc="-10" dirty="0">
                <a:latin typeface="Calibri"/>
                <a:cs typeface="Calibri"/>
              </a:rPr>
              <a:t>n</a:t>
            </a:r>
            <a:r>
              <a:rPr dirty="0">
                <a:latin typeface="Calibri"/>
                <a:cs typeface="Calibri"/>
              </a:rPr>
              <a:t>t</a:t>
            </a:r>
            <a:r>
              <a:rPr spc="-45" dirty="0">
                <a:latin typeface="Calibri"/>
                <a:cs typeface="Calibri"/>
              </a:rPr>
              <a:t>r</a:t>
            </a:r>
            <a:r>
              <a:rPr dirty="0">
                <a:latin typeface="Calibri"/>
                <a:cs typeface="Calibri"/>
              </a:rPr>
              <a:t>act  </a:t>
            </a:r>
            <a:r>
              <a:rPr spc="-10" dirty="0">
                <a:latin typeface="Calibri"/>
                <a:cs typeface="Calibri"/>
              </a:rPr>
              <a:t>account</a:t>
            </a:r>
            <a:endParaRPr>
              <a:latin typeface="Calibri"/>
              <a:cs typeface="Calibri"/>
            </a:endParaRPr>
          </a:p>
        </p:txBody>
      </p:sp>
      <p:grpSp>
        <p:nvGrpSpPr>
          <p:cNvPr id="7" name="object 7"/>
          <p:cNvGrpSpPr/>
          <p:nvPr/>
        </p:nvGrpSpPr>
        <p:grpSpPr>
          <a:xfrm>
            <a:off x="1630680" y="2218945"/>
            <a:ext cx="770255" cy="2379345"/>
            <a:chOff x="106679" y="2218944"/>
            <a:chExt cx="770255" cy="2379345"/>
          </a:xfrm>
        </p:grpSpPr>
        <p:pic>
          <p:nvPicPr>
            <p:cNvPr id="8" name="object 8"/>
            <p:cNvPicPr/>
            <p:nvPr/>
          </p:nvPicPr>
          <p:blipFill>
            <a:blip r:embed="rId2" cstate="print"/>
            <a:stretch>
              <a:fillRect/>
            </a:stretch>
          </p:blipFill>
          <p:spPr>
            <a:xfrm>
              <a:off x="106679" y="2218944"/>
              <a:ext cx="769632" cy="2378963"/>
            </a:xfrm>
            <a:prstGeom prst="rect">
              <a:avLst/>
            </a:prstGeom>
          </p:spPr>
        </p:pic>
        <p:sp>
          <p:nvSpPr>
            <p:cNvPr id="9" name="object 9"/>
            <p:cNvSpPr/>
            <p:nvPr/>
          </p:nvSpPr>
          <p:spPr>
            <a:xfrm>
              <a:off x="128015" y="2240280"/>
              <a:ext cx="695960" cy="2265045"/>
            </a:xfrm>
            <a:custGeom>
              <a:avLst/>
              <a:gdLst/>
              <a:ahLst/>
              <a:cxnLst/>
              <a:rect l="l" t="t" r="r" b="b"/>
              <a:pathLst>
                <a:path w="695960" h="2265045">
                  <a:moveTo>
                    <a:pt x="163830" y="2187067"/>
                  </a:moveTo>
                  <a:lnTo>
                    <a:pt x="163830" y="2264791"/>
                  </a:lnTo>
                  <a:lnTo>
                    <a:pt x="215645" y="2238883"/>
                  </a:lnTo>
                  <a:lnTo>
                    <a:pt x="176784" y="2238883"/>
                  </a:lnTo>
                  <a:lnTo>
                    <a:pt x="176784" y="2212975"/>
                  </a:lnTo>
                  <a:lnTo>
                    <a:pt x="215646" y="2212975"/>
                  </a:lnTo>
                  <a:lnTo>
                    <a:pt x="163830" y="2187067"/>
                  </a:lnTo>
                  <a:close/>
                </a:path>
                <a:path w="695960" h="2265045">
                  <a:moveTo>
                    <a:pt x="695794" y="0"/>
                  </a:moveTo>
                  <a:lnTo>
                    <a:pt x="5803" y="0"/>
                  </a:lnTo>
                  <a:lnTo>
                    <a:pt x="0" y="5842"/>
                  </a:lnTo>
                  <a:lnTo>
                    <a:pt x="0" y="2233041"/>
                  </a:lnTo>
                  <a:lnTo>
                    <a:pt x="5803" y="2238883"/>
                  </a:lnTo>
                  <a:lnTo>
                    <a:pt x="163830" y="2238883"/>
                  </a:lnTo>
                  <a:lnTo>
                    <a:pt x="163830" y="2225929"/>
                  </a:lnTo>
                  <a:lnTo>
                    <a:pt x="25907" y="2225929"/>
                  </a:lnTo>
                  <a:lnTo>
                    <a:pt x="12953" y="2212975"/>
                  </a:lnTo>
                  <a:lnTo>
                    <a:pt x="25907" y="2212975"/>
                  </a:lnTo>
                  <a:lnTo>
                    <a:pt x="25907" y="25908"/>
                  </a:lnTo>
                  <a:lnTo>
                    <a:pt x="12953" y="25908"/>
                  </a:lnTo>
                  <a:lnTo>
                    <a:pt x="25907" y="12954"/>
                  </a:lnTo>
                  <a:lnTo>
                    <a:pt x="695794" y="12954"/>
                  </a:lnTo>
                  <a:lnTo>
                    <a:pt x="695794" y="0"/>
                  </a:lnTo>
                  <a:close/>
                </a:path>
                <a:path w="695960" h="2265045">
                  <a:moveTo>
                    <a:pt x="215646" y="2212975"/>
                  </a:moveTo>
                  <a:lnTo>
                    <a:pt x="176784" y="2212975"/>
                  </a:lnTo>
                  <a:lnTo>
                    <a:pt x="176784" y="2238883"/>
                  </a:lnTo>
                  <a:lnTo>
                    <a:pt x="215645" y="2238883"/>
                  </a:lnTo>
                  <a:lnTo>
                    <a:pt x="241554" y="2225929"/>
                  </a:lnTo>
                  <a:lnTo>
                    <a:pt x="215646" y="2212975"/>
                  </a:lnTo>
                  <a:close/>
                </a:path>
                <a:path w="695960" h="2265045">
                  <a:moveTo>
                    <a:pt x="25907" y="2212975"/>
                  </a:moveTo>
                  <a:lnTo>
                    <a:pt x="12953" y="2212975"/>
                  </a:lnTo>
                  <a:lnTo>
                    <a:pt x="25907" y="2225929"/>
                  </a:lnTo>
                  <a:lnTo>
                    <a:pt x="25907" y="2212975"/>
                  </a:lnTo>
                  <a:close/>
                </a:path>
                <a:path w="695960" h="2265045">
                  <a:moveTo>
                    <a:pt x="163830" y="2212975"/>
                  </a:moveTo>
                  <a:lnTo>
                    <a:pt x="25907" y="2212975"/>
                  </a:lnTo>
                  <a:lnTo>
                    <a:pt x="25907" y="2225929"/>
                  </a:lnTo>
                  <a:lnTo>
                    <a:pt x="163830" y="2225929"/>
                  </a:lnTo>
                  <a:lnTo>
                    <a:pt x="163830" y="2212975"/>
                  </a:lnTo>
                  <a:close/>
                </a:path>
                <a:path w="695960" h="2265045">
                  <a:moveTo>
                    <a:pt x="25907" y="12954"/>
                  </a:moveTo>
                  <a:lnTo>
                    <a:pt x="12953" y="25908"/>
                  </a:lnTo>
                  <a:lnTo>
                    <a:pt x="25907" y="25908"/>
                  </a:lnTo>
                  <a:lnTo>
                    <a:pt x="25907" y="12954"/>
                  </a:lnTo>
                  <a:close/>
                </a:path>
                <a:path w="695960" h="2265045">
                  <a:moveTo>
                    <a:pt x="695794" y="12954"/>
                  </a:moveTo>
                  <a:lnTo>
                    <a:pt x="25907" y="12954"/>
                  </a:lnTo>
                  <a:lnTo>
                    <a:pt x="25907" y="25908"/>
                  </a:lnTo>
                  <a:lnTo>
                    <a:pt x="695794" y="25908"/>
                  </a:lnTo>
                  <a:lnTo>
                    <a:pt x="695794" y="12954"/>
                  </a:lnTo>
                  <a:close/>
                </a:path>
              </a:pathLst>
            </a:custGeom>
            <a:solidFill>
              <a:srgbClr val="00AF50"/>
            </a:solidFill>
          </p:spPr>
          <p:txBody>
            <a:bodyPr wrap="square" lIns="0" tIns="0" rIns="0" bIns="0" rtlCol="0"/>
            <a:lstStyle/>
            <a:p>
              <a:endParaRPr/>
            </a:p>
          </p:txBody>
        </p:sp>
      </p:grpSp>
      <p:sp>
        <p:nvSpPr>
          <p:cNvPr id="10" name="object 10"/>
          <p:cNvSpPr/>
          <p:nvPr/>
        </p:nvSpPr>
        <p:spPr>
          <a:xfrm>
            <a:off x="3733547" y="2468880"/>
            <a:ext cx="202565" cy="2733675"/>
          </a:xfrm>
          <a:custGeom>
            <a:avLst/>
            <a:gdLst/>
            <a:ahLst/>
            <a:cxnLst/>
            <a:rect l="l" t="t" r="r" b="b"/>
            <a:pathLst>
              <a:path w="202564" h="2733675">
                <a:moveTo>
                  <a:pt x="202438" y="2694559"/>
                </a:moveTo>
                <a:lnTo>
                  <a:pt x="189738" y="2688209"/>
                </a:lnTo>
                <a:lnTo>
                  <a:pt x="126238" y="2656459"/>
                </a:lnTo>
                <a:lnTo>
                  <a:pt x="126238" y="2657030"/>
                </a:lnTo>
                <a:lnTo>
                  <a:pt x="126111" y="2656967"/>
                </a:lnTo>
                <a:lnTo>
                  <a:pt x="126111" y="2688209"/>
                </a:lnTo>
                <a:lnTo>
                  <a:pt x="88900" y="2688209"/>
                </a:lnTo>
                <a:lnTo>
                  <a:pt x="88900" y="435864"/>
                </a:lnTo>
                <a:lnTo>
                  <a:pt x="76200" y="435864"/>
                </a:lnTo>
                <a:lnTo>
                  <a:pt x="76200" y="2688717"/>
                </a:lnTo>
                <a:lnTo>
                  <a:pt x="12700" y="2688717"/>
                </a:lnTo>
                <a:lnTo>
                  <a:pt x="12700" y="0"/>
                </a:lnTo>
                <a:lnTo>
                  <a:pt x="0" y="0"/>
                </a:lnTo>
                <a:lnTo>
                  <a:pt x="0" y="2698623"/>
                </a:lnTo>
                <a:lnTo>
                  <a:pt x="2794" y="2701417"/>
                </a:lnTo>
                <a:lnTo>
                  <a:pt x="126111" y="2701417"/>
                </a:lnTo>
                <a:lnTo>
                  <a:pt x="126111" y="2733179"/>
                </a:lnTo>
                <a:lnTo>
                  <a:pt x="189611" y="2701417"/>
                </a:lnTo>
                <a:lnTo>
                  <a:pt x="202311" y="2695067"/>
                </a:lnTo>
                <a:lnTo>
                  <a:pt x="201866" y="2694851"/>
                </a:lnTo>
                <a:lnTo>
                  <a:pt x="202438" y="2694559"/>
                </a:lnTo>
                <a:close/>
              </a:path>
            </a:pathLst>
          </a:custGeom>
          <a:solidFill>
            <a:srgbClr val="D24717"/>
          </a:solidFill>
        </p:spPr>
        <p:txBody>
          <a:bodyPr wrap="square" lIns="0" tIns="0" rIns="0" bIns="0" rtlCol="0"/>
          <a:lstStyle/>
          <a:p>
            <a:endParaRPr/>
          </a:p>
        </p:txBody>
      </p:sp>
      <p:sp>
        <p:nvSpPr>
          <p:cNvPr id="11" name="object 11"/>
          <p:cNvSpPr txBox="1"/>
          <p:nvPr/>
        </p:nvSpPr>
        <p:spPr>
          <a:xfrm>
            <a:off x="3936493" y="3782567"/>
            <a:ext cx="1419225" cy="862416"/>
          </a:xfrm>
          <a:prstGeom prst="rect">
            <a:avLst/>
          </a:prstGeom>
          <a:ln w="15240">
            <a:solidFill>
              <a:srgbClr val="000000"/>
            </a:solidFill>
          </a:ln>
        </p:spPr>
        <p:txBody>
          <a:bodyPr vert="horz" wrap="square" lIns="0" tIns="31115" rIns="0" bIns="0" rtlCol="0">
            <a:spAutoFit/>
          </a:bodyPr>
          <a:lstStyle/>
          <a:p>
            <a:pPr marL="90805" marR="375285" algn="just">
              <a:spcBef>
                <a:spcPts val="245"/>
              </a:spcBef>
            </a:pPr>
            <a:r>
              <a:rPr spc="-5" dirty="0">
                <a:latin typeface="Calibri"/>
                <a:cs typeface="Calibri"/>
              </a:rPr>
              <a:t>Externally </a:t>
            </a:r>
            <a:r>
              <a:rPr spc="-395" dirty="0">
                <a:latin typeface="Calibri"/>
                <a:cs typeface="Calibri"/>
              </a:rPr>
              <a:t> </a:t>
            </a:r>
            <a:r>
              <a:rPr spc="-20" dirty="0">
                <a:latin typeface="Calibri"/>
                <a:cs typeface="Calibri"/>
              </a:rPr>
              <a:t>c</a:t>
            </a:r>
            <a:r>
              <a:rPr spc="-5" dirty="0">
                <a:latin typeface="Calibri"/>
                <a:cs typeface="Calibri"/>
              </a:rPr>
              <a:t>o</a:t>
            </a:r>
            <a:r>
              <a:rPr spc="-15" dirty="0">
                <a:latin typeface="Calibri"/>
                <a:cs typeface="Calibri"/>
              </a:rPr>
              <a:t>n</a:t>
            </a:r>
            <a:r>
              <a:rPr dirty="0">
                <a:latin typeface="Calibri"/>
                <a:cs typeface="Calibri"/>
              </a:rPr>
              <a:t>t</a:t>
            </a:r>
            <a:r>
              <a:rPr spc="-35" dirty="0">
                <a:latin typeface="Calibri"/>
                <a:cs typeface="Calibri"/>
              </a:rPr>
              <a:t>r</a:t>
            </a:r>
            <a:r>
              <a:rPr spc="-5" dirty="0">
                <a:latin typeface="Calibri"/>
                <a:cs typeface="Calibri"/>
              </a:rPr>
              <a:t>o</a:t>
            </a:r>
            <a:r>
              <a:rPr spc="-10" dirty="0">
                <a:latin typeface="Calibri"/>
                <a:cs typeface="Calibri"/>
              </a:rPr>
              <a:t>ll</a:t>
            </a:r>
            <a:r>
              <a:rPr dirty="0">
                <a:latin typeface="Calibri"/>
                <a:cs typeface="Calibri"/>
              </a:rPr>
              <a:t>ed  </a:t>
            </a:r>
            <a:r>
              <a:rPr spc="-10" dirty="0">
                <a:latin typeface="Calibri"/>
                <a:cs typeface="Calibri"/>
              </a:rPr>
              <a:t>account</a:t>
            </a:r>
            <a:endParaRPr>
              <a:latin typeface="Calibri"/>
              <a:cs typeface="Calibri"/>
            </a:endParaRPr>
          </a:p>
        </p:txBody>
      </p:sp>
      <p:sp>
        <p:nvSpPr>
          <p:cNvPr id="12" name="object 12"/>
          <p:cNvSpPr/>
          <p:nvPr/>
        </p:nvSpPr>
        <p:spPr>
          <a:xfrm>
            <a:off x="4025900" y="2039112"/>
            <a:ext cx="76200" cy="1744345"/>
          </a:xfrm>
          <a:custGeom>
            <a:avLst/>
            <a:gdLst/>
            <a:ahLst/>
            <a:cxnLst/>
            <a:rect l="l" t="t" r="r" b="b"/>
            <a:pathLst>
              <a:path w="76200" h="1744345">
                <a:moveTo>
                  <a:pt x="31627" y="1667955"/>
                </a:moveTo>
                <a:lnTo>
                  <a:pt x="0" y="1668271"/>
                </a:lnTo>
                <a:lnTo>
                  <a:pt x="38735" y="1744090"/>
                </a:lnTo>
                <a:lnTo>
                  <a:pt x="69695" y="1680590"/>
                </a:lnTo>
                <a:lnTo>
                  <a:pt x="31750" y="1680590"/>
                </a:lnTo>
                <a:lnTo>
                  <a:pt x="31627" y="1667955"/>
                </a:lnTo>
                <a:close/>
              </a:path>
              <a:path w="76200" h="1744345">
                <a:moveTo>
                  <a:pt x="76073" y="1667510"/>
                </a:moveTo>
                <a:lnTo>
                  <a:pt x="31627" y="1667955"/>
                </a:lnTo>
                <a:lnTo>
                  <a:pt x="31750" y="1680590"/>
                </a:lnTo>
                <a:lnTo>
                  <a:pt x="44450" y="1680464"/>
                </a:lnTo>
                <a:lnTo>
                  <a:pt x="44327" y="1667827"/>
                </a:lnTo>
                <a:lnTo>
                  <a:pt x="75917" y="1667827"/>
                </a:lnTo>
                <a:lnTo>
                  <a:pt x="76073" y="1667510"/>
                </a:lnTo>
                <a:close/>
              </a:path>
              <a:path w="76200" h="1744345">
                <a:moveTo>
                  <a:pt x="75917" y="1667827"/>
                </a:moveTo>
                <a:lnTo>
                  <a:pt x="44327" y="1667827"/>
                </a:lnTo>
                <a:lnTo>
                  <a:pt x="44450" y="1680464"/>
                </a:lnTo>
                <a:lnTo>
                  <a:pt x="31750" y="1680590"/>
                </a:lnTo>
                <a:lnTo>
                  <a:pt x="69695" y="1680590"/>
                </a:lnTo>
                <a:lnTo>
                  <a:pt x="75917" y="1667827"/>
                </a:lnTo>
                <a:close/>
              </a:path>
              <a:path w="76200" h="1744345">
                <a:moveTo>
                  <a:pt x="28193" y="0"/>
                </a:moveTo>
                <a:lnTo>
                  <a:pt x="15493" y="0"/>
                </a:lnTo>
                <a:lnTo>
                  <a:pt x="31627" y="1667955"/>
                </a:lnTo>
                <a:lnTo>
                  <a:pt x="44327" y="1667827"/>
                </a:lnTo>
                <a:lnTo>
                  <a:pt x="28193" y="0"/>
                </a:lnTo>
                <a:close/>
              </a:path>
            </a:pathLst>
          </a:custGeom>
          <a:solidFill>
            <a:srgbClr val="D24717"/>
          </a:solidFill>
        </p:spPr>
        <p:txBody>
          <a:bodyPr wrap="square" lIns="0" tIns="0" rIns="0" bIns="0" rtlCol="0"/>
          <a:lstStyle/>
          <a:p>
            <a:endParaRPr/>
          </a:p>
        </p:txBody>
      </p:sp>
      <p:sp>
        <p:nvSpPr>
          <p:cNvPr id="13" name="object 13"/>
          <p:cNvSpPr txBox="1"/>
          <p:nvPr/>
        </p:nvSpPr>
        <p:spPr>
          <a:xfrm>
            <a:off x="1686864" y="6547586"/>
            <a:ext cx="1263650" cy="205184"/>
          </a:xfrm>
          <a:prstGeom prst="rect">
            <a:avLst/>
          </a:prstGeom>
        </p:spPr>
        <p:txBody>
          <a:bodyPr vert="horz" wrap="square" lIns="0" tIns="0" rIns="0" bIns="0" rtlCol="0">
            <a:spAutoFit/>
          </a:bodyPr>
          <a:lstStyle/>
          <a:p>
            <a:pPr marL="12700">
              <a:lnSpc>
                <a:spcPts val="1614"/>
              </a:lnSpc>
            </a:pPr>
            <a:r>
              <a:rPr sz="1600" spc="-5" dirty="0">
                <a:solidFill>
                  <a:srgbClr val="FFFFFF"/>
                </a:solidFill>
                <a:latin typeface="Calibri"/>
                <a:cs typeface="Calibri"/>
              </a:rPr>
              <a:t>3.1</a:t>
            </a:r>
            <a:r>
              <a:rPr sz="1600" spc="-45" dirty="0">
                <a:solidFill>
                  <a:srgbClr val="FFFFFF"/>
                </a:solidFill>
                <a:latin typeface="Calibri"/>
                <a:cs typeface="Calibri"/>
              </a:rPr>
              <a:t> </a:t>
            </a:r>
            <a:r>
              <a:rPr sz="1600" spc="-10" dirty="0">
                <a:solidFill>
                  <a:srgbClr val="FFFFFF"/>
                </a:solidFill>
                <a:latin typeface="Calibri"/>
                <a:cs typeface="Calibri"/>
              </a:rPr>
              <a:t>ETHEREUM</a:t>
            </a:r>
            <a:endParaRPr sz="1600">
              <a:latin typeface="Calibri"/>
              <a:cs typeface="Calibri"/>
            </a:endParaRPr>
          </a:p>
        </p:txBody>
      </p:sp>
      <p:sp>
        <p:nvSpPr>
          <p:cNvPr id="15" name="object 15"/>
          <p:cNvSpPr txBox="1"/>
          <p:nvPr/>
        </p:nvSpPr>
        <p:spPr>
          <a:xfrm>
            <a:off x="9625330" y="6547586"/>
            <a:ext cx="229870" cy="205184"/>
          </a:xfrm>
          <a:prstGeom prst="rect">
            <a:avLst/>
          </a:prstGeom>
        </p:spPr>
        <p:txBody>
          <a:bodyPr vert="horz" wrap="square" lIns="0" tIns="0" rIns="0" bIns="0" rtlCol="0">
            <a:spAutoFit/>
          </a:bodyPr>
          <a:lstStyle/>
          <a:p>
            <a:pPr marL="12700">
              <a:lnSpc>
                <a:spcPts val="1614"/>
              </a:lnSpc>
            </a:pPr>
            <a:r>
              <a:rPr sz="1600" spc="-10" dirty="0">
                <a:solidFill>
                  <a:srgbClr val="FFFFFF"/>
                </a:solidFill>
                <a:latin typeface="Calibri"/>
                <a:cs typeface="Calibri"/>
              </a:rPr>
              <a:t>53</a:t>
            </a:r>
            <a:endParaRPr sz="1600">
              <a:latin typeface="Calibri"/>
              <a:cs typeface="Calibri"/>
            </a:endParaRPr>
          </a:p>
        </p:txBody>
      </p:sp>
    </p:spTree>
    <p:extLst>
      <p:ext uri="{BB962C8B-B14F-4D97-AF65-F5344CB8AC3E}">
        <p14:creationId xmlns:p14="http://schemas.microsoft.com/office/powerpoint/2010/main" val="30095795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760720" y="1642872"/>
            <a:ext cx="6428740" cy="4678680"/>
            <a:chOff x="5760720" y="1642872"/>
            <a:chExt cx="6428740" cy="4678680"/>
          </a:xfrm>
        </p:grpSpPr>
        <p:pic>
          <p:nvPicPr>
            <p:cNvPr id="3" name="object 3"/>
            <p:cNvPicPr/>
            <p:nvPr/>
          </p:nvPicPr>
          <p:blipFill>
            <a:blip r:embed="rId2" cstate="print"/>
            <a:stretch>
              <a:fillRect/>
            </a:stretch>
          </p:blipFill>
          <p:spPr>
            <a:xfrm>
              <a:off x="5760720" y="1642872"/>
              <a:ext cx="6428232" cy="4678680"/>
            </a:xfrm>
            <a:prstGeom prst="rect">
              <a:avLst/>
            </a:prstGeom>
          </p:spPr>
        </p:pic>
        <p:pic>
          <p:nvPicPr>
            <p:cNvPr id="4" name="object 4"/>
            <p:cNvPicPr/>
            <p:nvPr/>
          </p:nvPicPr>
          <p:blipFill>
            <a:blip r:embed="rId3" cstate="print"/>
            <a:stretch>
              <a:fillRect/>
            </a:stretch>
          </p:blipFill>
          <p:spPr>
            <a:xfrm>
              <a:off x="5956300" y="1837373"/>
              <a:ext cx="6096000" cy="4091089"/>
            </a:xfrm>
            <a:prstGeom prst="rect">
              <a:avLst/>
            </a:prstGeom>
          </p:spPr>
        </p:pic>
      </p:grpSp>
      <p:sp>
        <p:nvSpPr>
          <p:cNvPr id="5" name="object 5"/>
          <p:cNvSpPr txBox="1">
            <a:spLocks noGrp="1"/>
          </p:cNvSpPr>
          <p:nvPr>
            <p:ph type="title"/>
          </p:nvPr>
        </p:nvSpPr>
        <p:spPr>
          <a:xfrm>
            <a:off x="916939" y="611124"/>
            <a:ext cx="3629025" cy="695960"/>
          </a:xfrm>
          <a:prstGeom prst="rect">
            <a:avLst/>
          </a:prstGeom>
        </p:spPr>
        <p:txBody>
          <a:bodyPr vert="horz" wrap="square" lIns="0" tIns="12700" rIns="0" bIns="0" rtlCol="0">
            <a:spAutoFit/>
          </a:bodyPr>
          <a:lstStyle/>
          <a:p>
            <a:pPr marL="12700">
              <a:lnSpc>
                <a:spcPct val="100000"/>
              </a:lnSpc>
              <a:spcBef>
                <a:spcPts val="100"/>
              </a:spcBef>
            </a:pPr>
            <a:r>
              <a:rPr spc="-5" dirty="0"/>
              <a:t>Smart</a:t>
            </a:r>
            <a:r>
              <a:rPr spc="-40" dirty="0"/>
              <a:t> </a:t>
            </a:r>
            <a:r>
              <a:rPr spc="-20" dirty="0"/>
              <a:t>Contracts</a:t>
            </a:r>
          </a:p>
        </p:txBody>
      </p:sp>
      <p:sp>
        <p:nvSpPr>
          <p:cNvPr id="6" name="object 6"/>
          <p:cNvSpPr txBox="1"/>
          <p:nvPr/>
        </p:nvSpPr>
        <p:spPr>
          <a:xfrm>
            <a:off x="11170602" y="6421628"/>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98989"/>
                </a:solidFill>
                <a:latin typeface="Calibri"/>
                <a:cs typeface="Calibri"/>
              </a:rPr>
              <a:t>4</a:t>
            </a:r>
            <a:endParaRPr sz="1200">
              <a:latin typeface="Calibri"/>
              <a:cs typeface="Calibri"/>
            </a:endParaRPr>
          </a:p>
        </p:txBody>
      </p:sp>
      <p:sp>
        <p:nvSpPr>
          <p:cNvPr id="7" name="object 7"/>
          <p:cNvSpPr txBox="1"/>
          <p:nvPr/>
        </p:nvSpPr>
        <p:spPr>
          <a:xfrm>
            <a:off x="916939" y="1445260"/>
            <a:ext cx="4893310" cy="1552575"/>
          </a:xfrm>
          <a:prstGeom prst="rect">
            <a:avLst/>
          </a:prstGeom>
        </p:spPr>
        <p:txBody>
          <a:bodyPr vert="horz" wrap="square" lIns="0" tIns="94615" rIns="0" bIns="0" rtlCol="0">
            <a:spAutoFit/>
          </a:bodyPr>
          <a:lstStyle/>
          <a:p>
            <a:pPr marL="241300" indent="-228600">
              <a:lnSpc>
                <a:spcPct val="100000"/>
              </a:lnSpc>
              <a:spcBef>
                <a:spcPts val="745"/>
              </a:spcBef>
              <a:buFont typeface="Arial MT"/>
              <a:buChar char="•"/>
              <a:tabLst>
                <a:tab pos="241300" algn="l"/>
              </a:tabLst>
            </a:pPr>
            <a:r>
              <a:rPr sz="2800" spc="-5" dirty="0">
                <a:latin typeface="Calibri"/>
                <a:cs typeface="Calibri"/>
              </a:rPr>
              <a:t>In</a:t>
            </a:r>
            <a:r>
              <a:rPr sz="2800" spc="-10" dirty="0">
                <a:latin typeface="Calibri"/>
                <a:cs typeface="Calibri"/>
              </a:rPr>
              <a:t> </a:t>
            </a:r>
            <a:r>
              <a:rPr sz="2800" dirty="0">
                <a:latin typeface="Calibri"/>
                <a:cs typeface="Calibri"/>
              </a:rPr>
              <a:t>the</a:t>
            </a:r>
            <a:r>
              <a:rPr sz="2800" spc="-20" dirty="0">
                <a:latin typeface="Calibri"/>
                <a:cs typeface="Calibri"/>
              </a:rPr>
              <a:t> form</a:t>
            </a:r>
            <a:r>
              <a:rPr sz="2800" spc="-5" dirty="0">
                <a:latin typeface="Calibri"/>
                <a:cs typeface="Calibri"/>
              </a:rPr>
              <a:t> of</a:t>
            </a:r>
            <a:r>
              <a:rPr sz="2800" spc="-15" dirty="0">
                <a:latin typeface="Calibri"/>
                <a:cs typeface="Calibri"/>
              </a:rPr>
              <a:t> </a:t>
            </a:r>
            <a:r>
              <a:rPr sz="2800" spc="-10" dirty="0">
                <a:latin typeface="Calibri"/>
                <a:cs typeface="Calibri"/>
              </a:rPr>
              <a:t>code</a:t>
            </a:r>
            <a:endParaRPr sz="2800">
              <a:latin typeface="Calibri"/>
              <a:cs typeface="Calibri"/>
            </a:endParaRPr>
          </a:p>
          <a:p>
            <a:pPr marL="241300" indent="-228600">
              <a:lnSpc>
                <a:spcPct val="100000"/>
              </a:lnSpc>
              <a:spcBef>
                <a:spcPts val="650"/>
              </a:spcBef>
              <a:buFont typeface="Arial MT"/>
              <a:buChar char="•"/>
              <a:tabLst>
                <a:tab pos="241300" algn="l"/>
              </a:tabLst>
            </a:pPr>
            <a:r>
              <a:rPr sz="2800" spc="-15" dirty="0">
                <a:latin typeface="Calibri"/>
                <a:cs typeface="Calibri"/>
              </a:rPr>
              <a:t>Stored</a:t>
            </a:r>
            <a:r>
              <a:rPr sz="2800" spc="-10" dirty="0">
                <a:latin typeface="Calibri"/>
                <a:cs typeface="Calibri"/>
              </a:rPr>
              <a:t> </a:t>
            </a:r>
            <a:r>
              <a:rPr sz="2800" spc="-5" dirty="0">
                <a:latin typeface="Calibri"/>
                <a:cs typeface="Calibri"/>
              </a:rPr>
              <a:t>on</a:t>
            </a:r>
            <a:r>
              <a:rPr sz="2800" spc="-10" dirty="0">
                <a:latin typeface="Calibri"/>
                <a:cs typeface="Calibri"/>
              </a:rPr>
              <a:t> </a:t>
            </a:r>
            <a:r>
              <a:rPr sz="2800" dirty="0">
                <a:latin typeface="Calibri"/>
                <a:cs typeface="Calibri"/>
              </a:rPr>
              <a:t>a</a:t>
            </a:r>
            <a:r>
              <a:rPr sz="2800" spc="-15" dirty="0">
                <a:latin typeface="Calibri"/>
                <a:cs typeface="Calibri"/>
              </a:rPr>
              <a:t> </a:t>
            </a:r>
            <a:r>
              <a:rPr sz="2800" spc="-10" dirty="0">
                <a:latin typeface="Calibri"/>
                <a:cs typeface="Calibri"/>
              </a:rPr>
              <a:t>blockchain</a:t>
            </a:r>
            <a:endParaRPr sz="2800">
              <a:latin typeface="Calibri"/>
              <a:cs typeface="Calibri"/>
            </a:endParaRPr>
          </a:p>
          <a:p>
            <a:pPr marL="241300" indent="-228600">
              <a:lnSpc>
                <a:spcPct val="100000"/>
              </a:lnSpc>
              <a:spcBef>
                <a:spcPts val="645"/>
              </a:spcBef>
              <a:buFont typeface="Arial MT"/>
              <a:buChar char="•"/>
              <a:tabLst>
                <a:tab pos="241300" algn="l"/>
              </a:tabLst>
            </a:pPr>
            <a:r>
              <a:rPr sz="2800" spc="-20" dirty="0">
                <a:latin typeface="Calibri"/>
                <a:cs typeface="Calibri"/>
              </a:rPr>
              <a:t>Executes</a:t>
            </a:r>
            <a:r>
              <a:rPr sz="2800" dirty="0">
                <a:latin typeface="Calibri"/>
                <a:cs typeface="Calibri"/>
              </a:rPr>
              <a:t> </a:t>
            </a:r>
            <a:r>
              <a:rPr sz="2800" spc="-5" dirty="0">
                <a:latin typeface="Calibri"/>
                <a:cs typeface="Calibri"/>
              </a:rPr>
              <a:t>under </a:t>
            </a:r>
            <a:r>
              <a:rPr sz="2800" spc="-15" dirty="0">
                <a:latin typeface="Calibri"/>
                <a:cs typeface="Calibri"/>
              </a:rPr>
              <a:t>given</a:t>
            </a:r>
            <a:r>
              <a:rPr sz="2800" spc="5" dirty="0">
                <a:latin typeface="Calibri"/>
                <a:cs typeface="Calibri"/>
              </a:rPr>
              <a:t> </a:t>
            </a:r>
            <a:r>
              <a:rPr sz="2800" spc="-10" dirty="0">
                <a:latin typeface="Calibri"/>
                <a:cs typeface="Calibri"/>
              </a:rPr>
              <a:t>conditions</a:t>
            </a:r>
            <a:endParaRPr sz="2800">
              <a:latin typeface="Calibri"/>
              <a:cs typeface="Calibri"/>
            </a:endParaRPr>
          </a:p>
        </p:txBody>
      </p:sp>
      <p:sp>
        <p:nvSpPr>
          <p:cNvPr id="8" name="object 8"/>
          <p:cNvSpPr txBox="1"/>
          <p:nvPr/>
        </p:nvSpPr>
        <p:spPr>
          <a:xfrm>
            <a:off x="707390" y="6095491"/>
            <a:ext cx="10482580" cy="565150"/>
          </a:xfrm>
          <a:prstGeom prst="rect">
            <a:avLst/>
          </a:prstGeom>
        </p:spPr>
        <p:txBody>
          <a:bodyPr vert="horz" wrap="square" lIns="0" tIns="28575" rIns="0" bIns="0" rtlCol="0">
            <a:spAutoFit/>
          </a:bodyPr>
          <a:lstStyle/>
          <a:p>
            <a:pPr marL="12700" marR="5080">
              <a:lnSpc>
                <a:spcPts val="2090"/>
              </a:lnSpc>
              <a:spcBef>
                <a:spcPts val="225"/>
              </a:spcBef>
            </a:pPr>
            <a:r>
              <a:rPr sz="1800" dirty="0">
                <a:solidFill>
                  <a:srgbClr val="222222"/>
                </a:solidFill>
                <a:latin typeface="Calibri"/>
                <a:cs typeface="Calibri"/>
              </a:rPr>
              <a:t>-</a:t>
            </a:r>
            <a:r>
              <a:rPr sz="1800" spc="5" dirty="0">
                <a:solidFill>
                  <a:srgbClr val="222222"/>
                </a:solidFill>
                <a:latin typeface="Calibri"/>
                <a:cs typeface="Calibri"/>
              </a:rPr>
              <a:t> </a:t>
            </a:r>
            <a:r>
              <a:rPr sz="1800" dirty="0">
                <a:solidFill>
                  <a:srgbClr val="222222"/>
                </a:solidFill>
                <a:latin typeface="Calibri"/>
                <a:cs typeface="Calibri"/>
              </a:rPr>
              <a:t>K.</a:t>
            </a:r>
            <a:r>
              <a:rPr sz="1800" spc="5" dirty="0">
                <a:solidFill>
                  <a:srgbClr val="222222"/>
                </a:solidFill>
                <a:latin typeface="Calibri"/>
                <a:cs typeface="Calibri"/>
              </a:rPr>
              <a:t> </a:t>
            </a:r>
            <a:r>
              <a:rPr sz="1800" spc="-5" dirty="0">
                <a:solidFill>
                  <a:srgbClr val="222222"/>
                </a:solidFill>
                <a:latin typeface="Calibri"/>
                <a:cs typeface="Calibri"/>
              </a:rPr>
              <a:t>Delmolino,</a:t>
            </a:r>
            <a:r>
              <a:rPr sz="1800" spc="10" dirty="0">
                <a:solidFill>
                  <a:srgbClr val="222222"/>
                </a:solidFill>
                <a:latin typeface="Calibri"/>
                <a:cs typeface="Calibri"/>
              </a:rPr>
              <a:t> </a:t>
            </a:r>
            <a:r>
              <a:rPr sz="1800" spc="-5" dirty="0">
                <a:solidFill>
                  <a:srgbClr val="222222"/>
                </a:solidFill>
                <a:latin typeface="Calibri"/>
                <a:cs typeface="Calibri"/>
              </a:rPr>
              <a:t>M.</a:t>
            </a:r>
            <a:r>
              <a:rPr sz="1800" spc="5" dirty="0">
                <a:solidFill>
                  <a:srgbClr val="222222"/>
                </a:solidFill>
                <a:latin typeface="Calibri"/>
                <a:cs typeface="Calibri"/>
              </a:rPr>
              <a:t> </a:t>
            </a:r>
            <a:r>
              <a:rPr sz="1800" spc="-10" dirty="0">
                <a:solidFill>
                  <a:srgbClr val="222222"/>
                </a:solidFill>
                <a:latin typeface="Calibri"/>
                <a:cs typeface="Calibri"/>
              </a:rPr>
              <a:t>Arnett,</a:t>
            </a:r>
            <a:r>
              <a:rPr sz="1800" spc="10" dirty="0">
                <a:solidFill>
                  <a:srgbClr val="222222"/>
                </a:solidFill>
                <a:latin typeface="Calibri"/>
                <a:cs typeface="Calibri"/>
              </a:rPr>
              <a:t> </a:t>
            </a:r>
            <a:r>
              <a:rPr sz="1800" dirty="0">
                <a:solidFill>
                  <a:srgbClr val="222222"/>
                </a:solidFill>
                <a:latin typeface="Calibri"/>
                <a:cs typeface="Calibri"/>
              </a:rPr>
              <a:t>A.</a:t>
            </a:r>
            <a:r>
              <a:rPr sz="1800" spc="5" dirty="0">
                <a:solidFill>
                  <a:srgbClr val="222222"/>
                </a:solidFill>
                <a:latin typeface="Calibri"/>
                <a:cs typeface="Calibri"/>
              </a:rPr>
              <a:t> </a:t>
            </a:r>
            <a:r>
              <a:rPr sz="1800" spc="-5" dirty="0">
                <a:solidFill>
                  <a:srgbClr val="222222"/>
                </a:solidFill>
                <a:latin typeface="Calibri"/>
                <a:cs typeface="Calibri"/>
              </a:rPr>
              <a:t>E.</a:t>
            </a:r>
            <a:r>
              <a:rPr sz="1800" dirty="0">
                <a:solidFill>
                  <a:srgbClr val="222222"/>
                </a:solidFill>
                <a:latin typeface="Calibri"/>
                <a:cs typeface="Calibri"/>
              </a:rPr>
              <a:t> </a:t>
            </a:r>
            <a:r>
              <a:rPr sz="1800" spc="-10" dirty="0">
                <a:solidFill>
                  <a:srgbClr val="222222"/>
                </a:solidFill>
                <a:latin typeface="Calibri"/>
                <a:cs typeface="Calibri"/>
              </a:rPr>
              <a:t>Kosba,</a:t>
            </a:r>
            <a:r>
              <a:rPr sz="1800" spc="10" dirty="0">
                <a:solidFill>
                  <a:srgbClr val="222222"/>
                </a:solidFill>
                <a:latin typeface="Calibri"/>
                <a:cs typeface="Calibri"/>
              </a:rPr>
              <a:t> </a:t>
            </a:r>
            <a:r>
              <a:rPr sz="1800" dirty="0">
                <a:solidFill>
                  <a:srgbClr val="222222"/>
                </a:solidFill>
                <a:latin typeface="Calibri"/>
                <a:cs typeface="Calibri"/>
              </a:rPr>
              <a:t>A.</a:t>
            </a:r>
            <a:r>
              <a:rPr sz="1800" spc="5" dirty="0">
                <a:solidFill>
                  <a:srgbClr val="222222"/>
                </a:solidFill>
                <a:latin typeface="Calibri"/>
                <a:cs typeface="Calibri"/>
              </a:rPr>
              <a:t> </a:t>
            </a:r>
            <a:r>
              <a:rPr sz="1800" spc="-30" dirty="0">
                <a:solidFill>
                  <a:srgbClr val="222222"/>
                </a:solidFill>
                <a:latin typeface="Calibri"/>
                <a:cs typeface="Calibri"/>
              </a:rPr>
              <a:t>Miller,</a:t>
            </a:r>
            <a:r>
              <a:rPr sz="1800" spc="15" dirty="0">
                <a:solidFill>
                  <a:srgbClr val="222222"/>
                </a:solidFill>
                <a:latin typeface="Calibri"/>
                <a:cs typeface="Calibri"/>
              </a:rPr>
              <a:t> </a:t>
            </a:r>
            <a:r>
              <a:rPr sz="1800" dirty="0">
                <a:solidFill>
                  <a:srgbClr val="222222"/>
                </a:solidFill>
                <a:latin typeface="Calibri"/>
                <a:cs typeface="Calibri"/>
              </a:rPr>
              <a:t>and</a:t>
            </a:r>
            <a:r>
              <a:rPr sz="1800" spc="15" dirty="0">
                <a:solidFill>
                  <a:srgbClr val="222222"/>
                </a:solidFill>
                <a:latin typeface="Calibri"/>
                <a:cs typeface="Calibri"/>
              </a:rPr>
              <a:t> </a:t>
            </a:r>
            <a:r>
              <a:rPr sz="1800" spc="-5" dirty="0">
                <a:solidFill>
                  <a:srgbClr val="222222"/>
                </a:solidFill>
                <a:latin typeface="Calibri"/>
                <a:cs typeface="Calibri"/>
              </a:rPr>
              <a:t>E.</a:t>
            </a:r>
            <a:r>
              <a:rPr sz="1800" dirty="0">
                <a:solidFill>
                  <a:srgbClr val="222222"/>
                </a:solidFill>
                <a:latin typeface="Calibri"/>
                <a:cs typeface="Calibri"/>
              </a:rPr>
              <a:t> </a:t>
            </a:r>
            <a:r>
              <a:rPr sz="1800" spc="-5" dirty="0">
                <a:solidFill>
                  <a:srgbClr val="222222"/>
                </a:solidFill>
                <a:latin typeface="Calibri"/>
                <a:cs typeface="Calibri"/>
              </a:rPr>
              <a:t>Shi,</a:t>
            </a:r>
            <a:r>
              <a:rPr sz="1800" spc="10" dirty="0">
                <a:solidFill>
                  <a:srgbClr val="222222"/>
                </a:solidFill>
                <a:latin typeface="Calibri"/>
                <a:cs typeface="Calibri"/>
              </a:rPr>
              <a:t> </a:t>
            </a:r>
            <a:r>
              <a:rPr sz="1800" spc="-10" dirty="0">
                <a:solidFill>
                  <a:srgbClr val="222222"/>
                </a:solidFill>
                <a:latin typeface="Calibri"/>
                <a:cs typeface="Calibri"/>
              </a:rPr>
              <a:t>“Step</a:t>
            </a:r>
            <a:r>
              <a:rPr sz="1800" spc="15" dirty="0">
                <a:solidFill>
                  <a:srgbClr val="222222"/>
                </a:solidFill>
                <a:latin typeface="Calibri"/>
                <a:cs typeface="Calibri"/>
              </a:rPr>
              <a:t> </a:t>
            </a:r>
            <a:r>
              <a:rPr sz="1800" spc="-5" dirty="0">
                <a:solidFill>
                  <a:srgbClr val="222222"/>
                </a:solidFill>
                <a:latin typeface="Calibri"/>
                <a:cs typeface="Calibri"/>
              </a:rPr>
              <a:t>by</a:t>
            </a:r>
            <a:r>
              <a:rPr sz="1800" spc="5" dirty="0">
                <a:solidFill>
                  <a:srgbClr val="222222"/>
                </a:solidFill>
                <a:latin typeface="Calibri"/>
                <a:cs typeface="Calibri"/>
              </a:rPr>
              <a:t> </a:t>
            </a:r>
            <a:r>
              <a:rPr sz="1800" spc="-10" dirty="0">
                <a:solidFill>
                  <a:srgbClr val="222222"/>
                </a:solidFill>
                <a:latin typeface="Calibri"/>
                <a:cs typeface="Calibri"/>
              </a:rPr>
              <a:t>Step</a:t>
            </a:r>
            <a:r>
              <a:rPr sz="1800" spc="15" dirty="0">
                <a:solidFill>
                  <a:srgbClr val="222222"/>
                </a:solidFill>
                <a:latin typeface="Calibri"/>
                <a:cs typeface="Calibri"/>
              </a:rPr>
              <a:t> </a:t>
            </a:r>
            <a:r>
              <a:rPr sz="1800" spc="-35" dirty="0">
                <a:solidFill>
                  <a:srgbClr val="222222"/>
                </a:solidFill>
                <a:latin typeface="Calibri"/>
                <a:cs typeface="Calibri"/>
              </a:rPr>
              <a:t>Towards</a:t>
            </a:r>
            <a:r>
              <a:rPr sz="1800" spc="5" dirty="0">
                <a:solidFill>
                  <a:srgbClr val="222222"/>
                </a:solidFill>
                <a:latin typeface="Calibri"/>
                <a:cs typeface="Calibri"/>
              </a:rPr>
              <a:t> </a:t>
            </a:r>
            <a:r>
              <a:rPr sz="1800" spc="-10" dirty="0">
                <a:solidFill>
                  <a:srgbClr val="222222"/>
                </a:solidFill>
                <a:latin typeface="Calibri"/>
                <a:cs typeface="Calibri"/>
              </a:rPr>
              <a:t>Creating</a:t>
            </a:r>
            <a:r>
              <a:rPr sz="1800" spc="15" dirty="0">
                <a:solidFill>
                  <a:srgbClr val="222222"/>
                </a:solidFill>
                <a:latin typeface="Calibri"/>
                <a:cs typeface="Calibri"/>
              </a:rPr>
              <a:t> </a:t>
            </a:r>
            <a:r>
              <a:rPr sz="1800" dirty="0">
                <a:solidFill>
                  <a:srgbClr val="222222"/>
                </a:solidFill>
                <a:latin typeface="Calibri"/>
                <a:cs typeface="Calibri"/>
              </a:rPr>
              <a:t>a</a:t>
            </a:r>
            <a:r>
              <a:rPr sz="1800" spc="15" dirty="0">
                <a:solidFill>
                  <a:srgbClr val="222222"/>
                </a:solidFill>
                <a:latin typeface="Calibri"/>
                <a:cs typeface="Calibri"/>
              </a:rPr>
              <a:t> </a:t>
            </a:r>
            <a:r>
              <a:rPr sz="1800" spc="-20" dirty="0">
                <a:solidFill>
                  <a:srgbClr val="222222"/>
                </a:solidFill>
                <a:latin typeface="Calibri"/>
                <a:cs typeface="Calibri"/>
              </a:rPr>
              <a:t>Safe</a:t>
            </a:r>
            <a:r>
              <a:rPr sz="1800" spc="15" dirty="0">
                <a:solidFill>
                  <a:srgbClr val="222222"/>
                </a:solidFill>
                <a:latin typeface="Calibri"/>
                <a:cs typeface="Calibri"/>
              </a:rPr>
              <a:t> </a:t>
            </a:r>
            <a:r>
              <a:rPr sz="1800" spc="-5" dirty="0">
                <a:solidFill>
                  <a:srgbClr val="222222"/>
                </a:solidFill>
                <a:latin typeface="Calibri"/>
                <a:cs typeface="Calibri"/>
              </a:rPr>
              <a:t>Smart</a:t>
            </a:r>
            <a:r>
              <a:rPr sz="1800" spc="5" dirty="0">
                <a:solidFill>
                  <a:srgbClr val="222222"/>
                </a:solidFill>
                <a:latin typeface="Calibri"/>
                <a:cs typeface="Calibri"/>
              </a:rPr>
              <a:t> </a:t>
            </a:r>
            <a:r>
              <a:rPr sz="1800" spc="-10" dirty="0">
                <a:solidFill>
                  <a:srgbClr val="222222"/>
                </a:solidFill>
                <a:latin typeface="Calibri"/>
                <a:cs typeface="Calibri"/>
              </a:rPr>
              <a:t>Contract: </a:t>
            </a:r>
            <a:r>
              <a:rPr sz="1800" spc="-395" dirty="0">
                <a:solidFill>
                  <a:srgbClr val="222222"/>
                </a:solidFill>
                <a:latin typeface="Calibri"/>
                <a:cs typeface="Calibri"/>
              </a:rPr>
              <a:t> </a:t>
            </a:r>
            <a:r>
              <a:rPr sz="1800" spc="-5" dirty="0">
                <a:solidFill>
                  <a:srgbClr val="222222"/>
                </a:solidFill>
                <a:latin typeface="Calibri"/>
                <a:cs typeface="Calibri"/>
              </a:rPr>
              <a:t>Lessons</a:t>
            </a:r>
            <a:r>
              <a:rPr sz="1800" spc="5" dirty="0">
                <a:solidFill>
                  <a:srgbClr val="222222"/>
                </a:solidFill>
                <a:latin typeface="Calibri"/>
                <a:cs typeface="Calibri"/>
              </a:rPr>
              <a:t> </a:t>
            </a:r>
            <a:r>
              <a:rPr sz="1800" dirty="0">
                <a:solidFill>
                  <a:srgbClr val="222222"/>
                </a:solidFill>
                <a:latin typeface="Calibri"/>
                <a:cs typeface="Calibri"/>
              </a:rPr>
              <a:t>and</a:t>
            </a:r>
            <a:r>
              <a:rPr sz="1800" spc="10" dirty="0">
                <a:solidFill>
                  <a:srgbClr val="222222"/>
                </a:solidFill>
                <a:latin typeface="Calibri"/>
                <a:cs typeface="Calibri"/>
              </a:rPr>
              <a:t> </a:t>
            </a:r>
            <a:r>
              <a:rPr sz="1800" spc="-5" dirty="0">
                <a:solidFill>
                  <a:srgbClr val="222222"/>
                </a:solidFill>
                <a:latin typeface="Calibri"/>
                <a:cs typeface="Calibri"/>
              </a:rPr>
              <a:t>Insights</a:t>
            </a:r>
            <a:r>
              <a:rPr sz="1800" spc="5" dirty="0">
                <a:solidFill>
                  <a:srgbClr val="222222"/>
                </a:solidFill>
                <a:latin typeface="Calibri"/>
                <a:cs typeface="Calibri"/>
              </a:rPr>
              <a:t> </a:t>
            </a:r>
            <a:r>
              <a:rPr sz="1800" spc="-10" dirty="0">
                <a:solidFill>
                  <a:srgbClr val="222222"/>
                </a:solidFill>
                <a:latin typeface="Calibri"/>
                <a:cs typeface="Calibri"/>
              </a:rPr>
              <a:t>from</a:t>
            </a:r>
            <a:r>
              <a:rPr sz="1800" dirty="0">
                <a:solidFill>
                  <a:srgbClr val="222222"/>
                </a:solidFill>
                <a:latin typeface="Calibri"/>
                <a:cs typeface="Calibri"/>
              </a:rPr>
              <a:t> a</a:t>
            </a:r>
            <a:r>
              <a:rPr sz="1800" spc="10" dirty="0">
                <a:solidFill>
                  <a:srgbClr val="222222"/>
                </a:solidFill>
                <a:latin typeface="Calibri"/>
                <a:cs typeface="Calibri"/>
              </a:rPr>
              <a:t> </a:t>
            </a:r>
            <a:r>
              <a:rPr sz="1800" spc="-5" dirty="0">
                <a:solidFill>
                  <a:srgbClr val="222222"/>
                </a:solidFill>
                <a:latin typeface="Calibri"/>
                <a:cs typeface="Calibri"/>
              </a:rPr>
              <a:t>Cryptocurrency</a:t>
            </a:r>
            <a:r>
              <a:rPr sz="1800" dirty="0">
                <a:solidFill>
                  <a:srgbClr val="222222"/>
                </a:solidFill>
                <a:latin typeface="Calibri"/>
                <a:cs typeface="Calibri"/>
              </a:rPr>
              <a:t> </a:t>
            </a:r>
            <a:r>
              <a:rPr sz="1800" spc="-25" dirty="0">
                <a:solidFill>
                  <a:srgbClr val="222222"/>
                </a:solidFill>
                <a:latin typeface="Calibri"/>
                <a:cs typeface="Calibri"/>
              </a:rPr>
              <a:t>Lab,”</a:t>
            </a:r>
            <a:r>
              <a:rPr sz="1800" spc="5" dirty="0">
                <a:solidFill>
                  <a:srgbClr val="222222"/>
                </a:solidFill>
                <a:latin typeface="Calibri"/>
                <a:cs typeface="Calibri"/>
              </a:rPr>
              <a:t> </a:t>
            </a:r>
            <a:r>
              <a:rPr sz="1800" i="1" spc="-15" dirty="0">
                <a:solidFill>
                  <a:srgbClr val="222222"/>
                </a:solidFill>
                <a:latin typeface="Calibri"/>
                <a:cs typeface="Calibri"/>
              </a:rPr>
              <a:t>IACR</a:t>
            </a:r>
            <a:r>
              <a:rPr sz="1800" i="1" dirty="0">
                <a:solidFill>
                  <a:srgbClr val="222222"/>
                </a:solidFill>
                <a:latin typeface="Calibri"/>
                <a:cs typeface="Calibri"/>
              </a:rPr>
              <a:t> </a:t>
            </a:r>
            <a:r>
              <a:rPr sz="1800" i="1" spc="-10" dirty="0">
                <a:solidFill>
                  <a:srgbClr val="222222"/>
                </a:solidFill>
                <a:latin typeface="Calibri"/>
                <a:cs typeface="Calibri"/>
              </a:rPr>
              <a:t>Cryptology</a:t>
            </a:r>
            <a:r>
              <a:rPr sz="1800" i="1" dirty="0">
                <a:solidFill>
                  <a:srgbClr val="222222"/>
                </a:solidFill>
                <a:latin typeface="Calibri"/>
                <a:cs typeface="Calibri"/>
              </a:rPr>
              <a:t> </a:t>
            </a:r>
            <a:r>
              <a:rPr sz="1800" i="1" spc="-10" dirty="0">
                <a:solidFill>
                  <a:srgbClr val="222222"/>
                </a:solidFill>
                <a:latin typeface="Calibri"/>
                <a:cs typeface="Calibri"/>
              </a:rPr>
              <a:t>ePrint</a:t>
            </a:r>
            <a:r>
              <a:rPr sz="1800" i="1" spc="5" dirty="0">
                <a:solidFill>
                  <a:srgbClr val="222222"/>
                </a:solidFill>
                <a:latin typeface="Calibri"/>
                <a:cs typeface="Calibri"/>
              </a:rPr>
              <a:t> </a:t>
            </a:r>
            <a:r>
              <a:rPr sz="1800" i="1" spc="-5" dirty="0">
                <a:solidFill>
                  <a:srgbClr val="222222"/>
                </a:solidFill>
                <a:latin typeface="Calibri"/>
                <a:cs typeface="Calibri"/>
              </a:rPr>
              <a:t>Archive</a:t>
            </a:r>
            <a:r>
              <a:rPr sz="1800" spc="-5" dirty="0">
                <a:solidFill>
                  <a:srgbClr val="222222"/>
                </a:solidFill>
                <a:latin typeface="Calibri"/>
                <a:cs typeface="Calibri"/>
              </a:rPr>
              <a:t>,</a:t>
            </a:r>
            <a:r>
              <a:rPr sz="1800" spc="5" dirty="0">
                <a:solidFill>
                  <a:srgbClr val="222222"/>
                </a:solidFill>
                <a:latin typeface="Calibri"/>
                <a:cs typeface="Calibri"/>
              </a:rPr>
              <a:t> </a:t>
            </a:r>
            <a:r>
              <a:rPr sz="1800" spc="-10" dirty="0">
                <a:solidFill>
                  <a:srgbClr val="222222"/>
                </a:solidFill>
                <a:latin typeface="Calibri"/>
                <a:cs typeface="Calibri"/>
              </a:rPr>
              <a:t>vol.</a:t>
            </a:r>
            <a:r>
              <a:rPr sz="1800" spc="5" dirty="0">
                <a:solidFill>
                  <a:srgbClr val="222222"/>
                </a:solidFill>
                <a:latin typeface="Calibri"/>
                <a:cs typeface="Calibri"/>
              </a:rPr>
              <a:t> </a:t>
            </a:r>
            <a:r>
              <a:rPr sz="1800" dirty="0">
                <a:solidFill>
                  <a:srgbClr val="222222"/>
                </a:solidFill>
                <a:latin typeface="Calibri"/>
                <a:cs typeface="Calibri"/>
              </a:rPr>
              <a:t>2015,</a:t>
            </a:r>
            <a:r>
              <a:rPr sz="1800" spc="5" dirty="0">
                <a:solidFill>
                  <a:srgbClr val="222222"/>
                </a:solidFill>
                <a:latin typeface="Calibri"/>
                <a:cs typeface="Calibri"/>
              </a:rPr>
              <a:t> </a:t>
            </a:r>
            <a:r>
              <a:rPr sz="1800" dirty="0">
                <a:solidFill>
                  <a:srgbClr val="222222"/>
                </a:solidFill>
                <a:latin typeface="Calibri"/>
                <a:cs typeface="Calibri"/>
              </a:rPr>
              <a:t>p.</a:t>
            </a:r>
            <a:r>
              <a:rPr sz="1800" spc="5" dirty="0">
                <a:solidFill>
                  <a:srgbClr val="222222"/>
                </a:solidFill>
                <a:latin typeface="Calibri"/>
                <a:cs typeface="Calibri"/>
              </a:rPr>
              <a:t> </a:t>
            </a:r>
            <a:r>
              <a:rPr sz="1800" dirty="0">
                <a:solidFill>
                  <a:srgbClr val="222222"/>
                </a:solidFill>
                <a:latin typeface="Calibri"/>
                <a:cs typeface="Calibri"/>
              </a:rPr>
              <a:t>460,</a:t>
            </a:r>
            <a:r>
              <a:rPr sz="1800" spc="5" dirty="0">
                <a:solidFill>
                  <a:srgbClr val="222222"/>
                </a:solidFill>
                <a:latin typeface="Calibri"/>
                <a:cs typeface="Calibri"/>
              </a:rPr>
              <a:t> </a:t>
            </a:r>
            <a:r>
              <a:rPr sz="1800" dirty="0">
                <a:solidFill>
                  <a:srgbClr val="222222"/>
                </a:solidFill>
                <a:latin typeface="Calibri"/>
                <a:cs typeface="Calibri"/>
              </a:rPr>
              <a:t>2015.</a:t>
            </a:r>
            <a:endParaRPr sz="1800">
              <a:latin typeface="Calibri"/>
              <a:cs typeface="Calibri"/>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26004" y="194341"/>
            <a:ext cx="7429196" cy="689291"/>
          </a:xfrm>
          <a:prstGeom prst="rect">
            <a:avLst/>
          </a:prstGeom>
        </p:spPr>
        <p:txBody>
          <a:bodyPr vert="horz" wrap="square" lIns="0" tIns="12065" rIns="0" bIns="0" rtlCol="0" anchor="ctr">
            <a:spAutoFit/>
          </a:bodyPr>
          <a:lstStyle/>
          <a:p>
            <a:pPr marL="12700">
              <a:lnSpc>
                <a:spcPct val="100000"/>
              </a:lnSpc>
              <a:spcBef>
                <a:spcPts val="95"/>
              </a:spcBef>
            </a:pPr>
            <a:r>
              <a:rPr b="1" spc="-55" dirty="0"/>
              <a:t>Account</a:t>
            </a:r>
            <a:r>
              <a:rPr b="1" spc="-140" dirty="0"/>
              <a:t> </a:t>
            </a:r>
            <a:r>
              <a:rPr b="1" spc="-70" dirty="0"/>
              <a:t>State</a:t>
            </a:r>
            <a:r>
              <a:rPr b="1" spc="-140" dirty="0"/>
              <a:t> </a:t>
            </a:r>
            <a:r>
              <a:rPr b="1" spc="-75" dirty="0"/>
              <a:t>(“World</a:t>
            </a:r>
            <a:r>
              <a:rPr b="1" spc="-90" dirty="0"/>
              <a:t> </a:t>
            </a:r>
            <a:r>
              <a:rPr b="1" spc="-65" dirty="0"/>
              <a:t>State”)</a:t>
            </a:r>
          </a:p>
        </p:txBody>
      </p:sp>
      <p:sp>
        <p:nvSpPr>
          <p:cNvPr id="3" name="object 3"/>
          <p:cNvSpPr/>
          <p:nvPr/>
        </p:nvSpPr>
        <p:spPr>
          <a:xfrm>
            <a:off x="1892808" y="3102864"/>
            <a:ext cx="1574800" cy="2725420"/>
          </a:xfrm>
          <a:custGeom>
            <a:avLst/>
            <a:gdLst/>
            <a:ahLst/>
            <a:cxnLst/>
            <a:rect l="l" t="t" r="r" b="b"/>
            <a:pathLst>
              <a:path w="1574800" h="2725420">
                <a:moveTo>
                  <a:pt x="1574292" y="454151"/>
                </a:moveTo>
                <a:lnTo>
                  <a:pt x="1565757" y="521264"/>
                </a:lnTo>
                <a:lnTo>
                  <a:pt x="1540964" y="585318"/>
                </a:lnTo>
                <a:lnTo>
                  <a:pt x="1501131" y="645612"/>
                </a:lnTo>
                <a:lnTo>
                  <a:pt x="1447475" y="701444"/>
                </a:lnTo>
                <a:lnTo>
                  <a:pt x="1415845" y="727466"/>
                </a:lnTo>
                <a:lnTo>
                  <a:pt x="1381215" y="752110"/>
                </a:lnTo>
                <a:lnTo>
                  <a:pt x="1343739" y="775287"/>
                </a:lnTo>
                <a:lnTo>
                  <a:pt x="1303568" y="796909"/>
                </a:lnTo>
                <a:lnTo>
                  <a:pt x="1260855" y="816889"/>
                </a:lnTo>
                <a:lnTo>
                  <a:pt x="1215751" y="835138"/>
                </a:lnTo>
                <a:lnTo>
                  <a:pt x="1168410" y="851569"/>
                </a:lnTo>
                <a:lnTo>
                  <a:pt x="1118983" y="866094"/>
                </a:lnTo>
                <a:lnTo>
                  <a:pt x="1067623" y="878626"/>
                </a:lnTo>
                <a:lnTo>
                  <a:pt x="1014481" y="889075"/>
                </a:lnTo>
                <a:lnTo>
                  <a:pt x="959710" y="897356"/>
                </a:lnTo>
                <a:lnTo>
                  <a:pt x="903462" y="903379"/>
                </a:lnTo>
                <a:lnTo>
                  <a:pt x="845890" y="907058"/>
                </a:lnTo>
                <a:lnTo>
                  <a:pt x="787146" y="908304"/>
                </a:lnTo>
                <a:lnTo>
                  <a:pt x="728399" y="907058"/>
                </a:lnTo>
                <a:lnTo>
                  <a:pt x="670826" y="903379"/>
                </a:lnTo>
                <a:lnTo>
                  <a:pt x="614577" y="897356"/>
                </a:lnTo>
                <a:lnTo>
                  <a:pt x="559806" y="889075"/>
                </a:lnTo>
                <a:lnTo>
                  <a:pt x="506663" y="878626"/>
                </a:lnTo>
                <a:lnTo>
                  <a:pt x="455302" y="866094"/>
                </a:lnTo>
                <a:lnTo>
                  <a:pt x="405875" y="851569"/>
                </a:lnTo>
                <a:lnTo>
                  <a:pt x="358534" y="835138"/>
                </a:lnTo>
                <a:lnTo>
                  <a:pt x="313431" y="816889"/>
                </a:lnTo>
                <a:lnTo>
                  <a:pt x="270718" y="796909"/>
                </a:lnTo>
                <a:lnTo>
                  <a:pt x="230547" y="775287"/>
                </a:lnTo>
                <a:lnTo>
                  <a:pt x="193071" y="752110"/>
                </a:lnTo>
                <a:lnTo>
                  <a:pt x="158442" y="727466"/>
                </a:lnTo>
                <a:lnTo>
                  <a:pt x="126812" y="701444"/>
                </a:lnTo>
                <a:lnTo>
                  <a:pt x="98333" y="674130"/>
                </a:lnTo>
                <a:lnTo>
                  <a:pt x="51438" y="615979"/>
                </a:lnTo>
                <a:lnTo>
                  <a:pt x="18974" y="553717"/>
                </a:lnTo>
                <a:lnTo>
                  <a:pt x="2159" y="488046"/>
                </a:lnTo>
                <a:lnTo>
                  <a:pt x="0" y="454151"/>
                </a:lnTo>
              </a:path>
              <a:path w="1574800" h="2725420">
                <a:moveTo>
                  <a:pt x="0" y="454151"/>
                </a:moveTo>
                <a:lnTo>
                  <a:pt x="8534" y="387039"/>
                </a:lnTo>
                <a:lnTo>
                  <a:pt x="33326" y="322985"/>
                </a:lnTo>
                <a:lnTo>
                  <a:pt x="73158" y="262691"/>
                </a:lnTo>
                <a:lnTo>
                  <a:pt x="126812" y="206859"/>
                </a:lnTo>
                <a:lnTo>
                  <a:pt x="158442" y="180837"/>
                </a:lnTo>
                <a:lnTo>
                  <a:pt x="193071" y="156193"/>
                </a:lnTo>
                <a:lnTo>
                  <a:pt x="230547" y="133016"/>
                </a:lnTo>
                <a:lnTo>
                  <a:pt x="270718" y="111394"/>
                </a:lnTo>
                <a:lnTo>
                  <a:pt x="313431" y="91414"/>
                </a:lnTo>
                <a:lnTo>
                  <a:pt x="358534" y="73165"/>
                </a:lnTo>
                <a:lnTo>
                  <a:pt x="405875" y="56734"/>
                </a:lnTo>
                <a:lnTo>
                  <a:pt x="455302" y="42209"/>
                </a:lnTo>
                <a:lnTo>
                  <a:pt x="506663" y="29677"/>
                </a:lnTo>
                <a:lnTo>
                  <a:pt x="559806" y="19228"/>
                </a:lnTo>
                <a:lnTo>
                  <a:pt x="614577" y="10947"/>
                </a:lnTo>
                <a:lnTo>
                  <a:pt x="670826" y="4924"/>
                </a:lnTo>
                <a:lnTo>
                  <a:pt x="728399" y="1245"/>
                </a:lnTo>
                <a:lnTo>
                  <a:pt x="787146" y="0"/>
                </a:lnTo>
                <a:lnTo>
                  <a:pt x="845890" y="1245"/>
                </a:lnTo>
                <a:lnTo>
                  <a:pt x="903462" y="4924"/>
                </a:lnTo>
                <a:lnTo>
                  <a:pt x="959710" y="10947"/>
                </a:lnTo>
                <a:lnTo>
                  <a:pt x="1014481" y="19228"/>
                </a:lnTo>
                <a:lnTo>
                  <a:pt x="1067623" y="29677"/>
                </a:lnTo>
                <a:lnTo>
                  <a:pt x="1118983" y="42209"/>
                </a:lnTo>
                <a:lnTo>
                  <a:pt x="1168410" y="56734"/>
                </a:lnTo>
                <a:lnTo>
                  <a:pt x="1215751" y="73165"/>
                </a:lnTo>
                <a:lnTo>
                  <a:pt x="1260855" y="91414"/>
                </a:lnTo>
                <a:lnTo>
                  <a:pt x="1303568" y="111394"/>
                </a:lnTo>
                <a:lnTo>
                  <a:pt x="1343739" y="133016"/>
                </a:lnTo>
                <a:lnTo>
                  <a:pt x="1381215" y="156193"/>
                </a:lnTo>
                <a:lnTo>
                  <a:pt x="1415845" y="180837"/>
                </a:lnTo>
                <a:lnTo>
                  <a:pt x="1447475" y="206859"/>
                </a:lnTo>
                <a:lnTo>
                  <a:pt x="1475955" y="234173"/>
                </a:lnTo>
                <a:lnTo>
                  <a:pt x="1522851" y="292324"/>
                </a:lnTo>
                <a:lnTo>
                  <a:pt x="1555316" y="354586"/>
                </a:lnTo>
                <a:lnTo>
                  <a:pt x="1572132" y="420257"/>
                </a:lnTo>
                <a:lnTo>
                  <a:pt x="1574292" y="454151"/>
                </a:lnTo>
                <a:lnTo>
                  <a:pt x="1574292" y="2270760"/>
                </a:lnTo>
                <a:lnTo>
                  <a:pt x="1565757" y="2337872"/>
                </a:lnTo>
                <a:lnTo>
                  <a:pt x="1540964" y="2401926"/>
                </a:lnTo>
                <a:lnTo>
                  <a:pt x="1501131" y="2462220"/>
                </a:lnTo>
                <a:lnTo>
                  <a:pt x="1447475" y="2518052"/>
                </a:lnTo>
                <a:lnTo>
                  <a:pt x="1415845" y="2544074"/>
                </a:lnTo>
                <a:lnTo>
                  <a:pt x="1381215" y="2568718"/>
                </a:lnTo>
                <a:lnTo>
                  <a:pt x="1343739" y="2591895"/>
                </a:lnTo>
                <a:lnTo>
                  <a:pt x="1303568" y="2613517"/>
                </a:lnTo>
                <a:lnTo>
                  <a:pt x="1260855" y="2633497"/>
                </a:lnTo>
                <a:lnTo>
                  <a:pt x="1215751" y="2651746"/>
                </a:lnTo>
                <a:lnTo>
                  <a:pt x="1168410" y="2668177"/>
                </a:lnTo>
                <a:lnTo>
                  <a:pt x="1118983" y="2682702"/>
                </a:lnTo>
                <a:lnTo>
                  <a:pt x="1067623" y="2695234"/>
                </a:lnTo>
                <a:lnTo>
                  <a:pt x="1014481" y="2705683"/>
                </a:lnTo>
                <a:lnTo>
                  <a:pt x="959710" y="2713964"/>
                </a:lnTo>
                <a:lnTo>
                  <a:pt x="903462" y="2719987"/>
                </a:lnTo>
                <a:lnTo>
                  <a:pt x="845890" y="2723666"/>
                </a:lnTo>
                <a:lnTo>
                  <a:pt x="787146" y="2724912"/>
                </a:lnTo>
                <a:lnTo>
                  <a:pt x="728399" y="2723666"/>
                </a:lnTo>
                <a:lnTo>
                  <a:pt x="670826" y="2719987"/>
                </a:lnTo>
                <a:lnTo>
                  <a:pt x="614577" y="2713964"/>
                </a:lnTo>
                <a:lnTo>
                  <a:pt x="559806" y="2705683"/>
                </a:lnTo>
                <a:lnTo>
                  <a:pt x="506663" y="2695234"/>
                </a:lnTo>
                <a:lnTo>
                  <a:pt x="455302" y="2682702"/>
                </a:lnTo>
                <a:lnTo>
                  <a:pt x="405875" y="2668177"/>
                </a:lnTo>
                <a:lnTo>
                  <a:pt x="358534" y="2651746"/>
                </a:lnTo>
                <a:lnTo>
                  <a:pt x="313431" y="2633497"/>
                </a:lnTo>
                <a:lnTo>
                  <a:pt x="270718" y="2613517"/>
                </a:lnTo>
                <a:lnTo>
                  <a:pt x="230547" y="2591895"/>
                </a:lnTo>
                <a:lnTo>
                  <a:pt x="193071" y="2568718"/>
                </a:lnTo>
                <a:lnTo>
                  <a:pt x="158442" y="2544074"/>
                </a:lnTo>
                <a:lnTo>
                  <a:pt x="126812" y="2518052"/>
                </a:lnTo>
                <a:lnTo>
                  <a:pt x="98333" y="2490738"/>
                </a:lnTo>
                <a:lnTo>
                  <a:pt x="51438" y="2432587"/>
                </a:lnTo>
                <a:lnTo>
                  <a:pt x="18974" y="2370325"/>
                </a:lnTo>
                <a:lnTo>
                  <a:pt x="2159" y="2304654"/>
                </a:lnTo>
                <a:lnTo>
                  <a:pt x="0" y="2270760"/>
                </a:lnTo>
                <a:lnTo>
                  <a:pt x="0" y="454151"/>
                </a:lnTo>
                <a:close/>
              </a:path>
            </a:pathLst>
          </a:custGeom>
          <a:ln w="15240">
            <a:solidFill>
              <a:srgbClr val="000000"/>
            </a:solidFill>
          </a:ln>
        </p:spPr>
        <p:txBody>
          <a:bodyPr wrap="square" lIns="0" tIns="0" rIns="0" bIns="0" rtlCol="0"/>
          <a:lstStyle/>
          <a:p>
            <a:endParaRPr/>
          </a:p>
        </p:txBody>
      </p:sp>
      <p:sp>
        <p:nvSpPr>
          <p:cNvPr id="4" name="object 4"/>
          <p:cNvSpPr txBox="1"/>
          <p:nvPr/>
        </p:nvSpPr>
        <p:spPr>
          <a:xfrm>
            <a:off x="2177593" y="4391406"/>
            <a:ext cx="1004569" cy="574675"/>
          </a:xfrm>
          <a:prstGeom prst="rect">
            <a:avLst/>
          </a:prstGeom>
        </p:spPr>
        <p:txBody>
          <a:bodyPr vert="horz" wrap="square" lIns="0" tIns="12700" rIns="0" bIns="0" rtlCol="0">
            <a:spAutoFit/>
          </a:bodyPr>
          <a:lstStyle/>
          <a:p>
            <a:pPr marL="68580" marR="5080" indent="-56515">
              <a:spcBef>
                <a:spcPts val="100"/>
              </a:spcBef>
            </a:pPr>
            <a:r>
              <a:rPr spc="-5" dirty="0">
                <a:latin typeface="Calibri"/>
                <a:cs typeface="Calibri"/>
              </a:rPr>
              <a:t>Ch</a:t>
            </a:r>
            <a:r>
              <a:rPr dirty="0">
                <a:latin typeface="Calibri"/>
                <a:cs typeface="Calibri"/>
              </a:rPr>
              <a:t>a</a:t>
            </a:r>
            <a:r>
              <a:rPr spc="-5" dirty="0">
                <a:latin typeface="Calibri"/>
                <a:cs typeface="Calibri"/>
              </a:rPr>
              <a:t>in</a:t>
            </a:r>
            <a:r>
              <a:rPr spc="-20" dirty="0">
                <a:latin typeface="Calibri"/>
                <a:cs typeface="Calibri"/>
              </a:rPr>
              <a:t>s</a:t>
            </a:r>
            <a:r>
              <a:rPr spc="-30" dirty="0">
                <a:latin typeface="Calibri"/>
                <a:cs typeface="Calibri"/>
              </a:rPr>
              <a:t>t</a:t>
            </a:r>
            <a:r>
              <a:rPr spc="-15" dirty="0">
                <a:latin typeface="Calibri"/>
                <a:cs typeface="Calibri"/>
              </a:rPr>
              <a:t>a</a:t>
            </a:r>
            <a:r>
              <a:rPr spc="-30" dirty="0">
                <a:latin typeface="Calibri"/>
                <a:cs typeface="Calibri"/>
              </a:rPr>
              <a:t>t</a:t>
            </a:r>
            <a:r>
              <a:rPr dirty="0">
                <a:latin typeface="Calibri"/>
                <a:cs typeface="Calibri"/>
              </a:rPr>
              <a:t>e  </a:t>
            </a:r>
            <a:r>
              <a:rPr spc="-10" dirty="0">
                <a:latin typeface="Calibri"/>
                <a:cs typeface="Calibri"/>
              </a:rPr>
              <a:t>Database</a:t>
            </a:r>
            <a:endParaRPr>
              <a:latin typeface="Calibri"/>
              <a:cs typeface="Calibri"/>
            </a:endParaRPr>
          </a:p>
        </p:txBody>
      </p:sp>
      <p:graphicFrame>
        <p:nvGraphicFramePr>
          <p:cNvPr id="5" name="object 5"/>
          <p:cNvGraphicFramePr>
            <a:graphicFrameLocks noGrp="1"/>
          </p:cNvGraphicFramePr>
          <p:nvPr/>
        </p:nvGraphicFramePr>
        <p:xfrm>
          <a:off x="2345437" y="1520953"/>
          <a:ext cx="7416165" cy="1457451"/>
        </p:xfrm>
        <a:graphic>
          <a:graphicData uri="http://schemas.openxmlformats.org/drawingml/2006/table">
            <a:tbl>
              <a:tblPr firstRow="1" bandRow="1">
                <a:tableStyleId>{2D5ABB26-0587-4C30-8999-92F81FD0307C}</a:tableStyleId>
              </a:tblPr>
              <a:tblGrid>
                <a:gridCol w="1852930"/>
                <a:gridCol w="1855470"/>
                <a:gridCol w="1855470"/>
                <a:gridCol w="1852295"/>
              </a:tblGrid>
              <a:tr h="362712">
                <a:tc>
                  <a:txBody>
                    <a:bodyPr/>
                    <a:lstStyle/>
                    <a:p>
                      <a:pPr marL="88900">
                        <a:lnSpc>
                          <a:spcPct val="100000"/>
                        </a:lnSpc>
                        <a:spcBef>
                          <a:spcPts val="215"/>
                        </a:spcBef>
                      </a:pPr>
                      <a:r>
                        <a:rPr sz="1800" b="1" spc="-10" dirty="0">
                          <a:solidFill>
                            <a:srgbClr val="FFFFFF"/>
                          </a:solidFill>
                          <a:latin typeface="Calibri"/>
                          <a:cs typeface="Calibri"/>
                        </a:rPr>
                        <a:t>Wallet</a:t>
                      </a:r>
                      <a:r>
                        <a:rPr sz="1800" b="1" spc="-70" dirty="0">
                          <a:solidFill>
                            <a:srgbClr val="FFFFFF"/>
                          </a:solidFill>
                          <a:latin typeface="Calibri"/>
                          <a:cs typeface="Calibri"/>
                        </a:rPr>
                        <a:t> </a:t>
                      </a:r>
                      <a:r>
                        <a:rPr sz="1800" b="1" dirty="0">
                          <a:solidFill>
                            <a:srgbClr val="FFFFFF"/>
                          </a:solidFill>
                          <a:latin typeface="Calibri"/>
                          <a:cs typeface="Calibri"/>
                        </a:rPr>
                        <a:t>ID</a:t>
                      </a:r>
                      <a:endParaRPr sz="1800">
                        <a:latin typeface="Calibri"/>
                        <a:cs typeface="Calibri"/>
                      </a:endParaRPr>
                    </a:p>
                  </a:txBody>
                  <a:tcPr marL="0" marR="0" marT="27305" marB="0">
                    <a:lnL w="9525">
                      <a:solidFill>
                        <a:srgbClr val="FFFFFF"/>
                      </a:solidFill>
                      <a:prstDash val="solid"/>
                    </a:lnL>
                    <a:lnR w="12700">
                      <a:solidFill>
                        <a:srgbClr val="FFFFFF"/>
                      </a:solidFill>
                      <a:prstDash val="solid"/>
                    </a:lnR>
                    <a:lnT w="9525">
                      <a:solidFill>
                        <a:srgbClr val="FFFFFF"/>
                      </a:solidFill>
                      <a:prstDash val="solid"/>
                    </a:lnT>
                    <a:lnB w="38100">
                      <a:solidFill>
                        <a:srgbClr val="FFFFFF"/>
                      </a:solidFill>
                      <a:prstDash val="solid"/>
                    </a:lnB>
                    <a:solidFill>
                      <a:srgbClr val="D24717"/>
                    </a:solidFill>
                  </a:tcPr>
                </a:tc>
                <a:tc>
                  <a:txBody>
                    <a:bodyPr/>
                    <a:lstStyle/>
                    <a:p>
                      <a:pPr marL="92075">
                        <a:lnSpc>
                          <a:spcPct val="100000"/>
                        </a:lnSpc>
                        <a:spcBef>
                          <a:spcPts val="215"/>
                        </a:spcBef>
                      </a:pPr>
                      <a:r>
                        <a:rPr sz="1800" b="1" dirty="0">
                          <a:solidFill>
                            <a:srgbClr val="FFFFFF"/>
                          </a:solidFill>
                          <a:latin typeface="Calibri"/>
                          <a:cs typeface="Calibri"/>
                        </a:rPr>
                        <a:t>Balance</a:t>
                      </a:r>
                      <a:endParaRPr sz="1800">
                        <a:latin typeface="Calibri"/>
                        <a:cs typeface="Calibri"/>
                      </a:endParaRPr>
                    </a:p>
                  </a:txBody>
                  <a:tcPr marL="0" marR="0" marT="27305" marB="0">
                    <a:lnL w="12700">
                      <a:solidFill>
                        <a:srgbClr val="FFFFFF"/>
                      </a:solidFill>
                      <a:prstDash val="solid"/>
                    </a:lnL>
                    <a:lnR w="12700">
                      <a:solidFill>
                        <a:srgbClr val="FFFFFF"/>
                      </a:solidFill>
                      <a:prstDash val="solid"/>
                    </a:lnR>
                    <a:lnT w="9525">
                      <a:solidFill>
                        <a:srgbClr val="FFFFFF"/>
                      </a:solidFill>
                      <a:prstDash val="solid"/>
                    </a:lnT>
                    <a:lnB w="38100">
                      <a:solidFill>
                        <a:srgbClr val="FFFFFF"/>
                      </a:solidFill>
                      <a:prstDash val="solid"/>
                    </a:lnB>
                    <a:solidFill>
                      <a:srgbClr val="D24717"/>
                    </a:solidFill>
                  </a:tcPr>
                </a:tc>
                <a:tc>
                  <a:txBody>
                    <a:bodyPr/>
                    <a:lstStyle/>
                    <a:p>
                      <a:pPr marL="92075">
                        <a:lnSpc>
                          <a:spcPct val="100000"/>
                        </a:lnSpc>
                        <a:spcBef>
                          <a:spcPts val="215"/>
                        </a:spcBef>
                      </a:pPr>
                      <a:r>
                        <a:rPr sz="1800" b="1" spc="-5" dirty="0">
                          <a:solidFill>
                            <a:srgbClr val="FFFFFF"/>
                          </a:solidFill>
                          <a:latin typeface="Calibri"/>
                          <a:cs typeface="Calibri"/>
                        </a:rPr>
                        <a:t>Code</a:t>
                      </a:r>
                      <a:r>
                        <a:rPr sz="1800" b="1" spc="-60" dirty="0">
                          <a:solidFill>
                            <a:srgbClr val="FFFFFF"/>
                          </a:solidFill>
                          <a:latin typeface="Calibri"/>
                          <a:cs typeface="Calibri"/>
                        </a:rPr>
                        <a:t> </a:t>
                      </a:r>
                      <a:r>
                        <a:rPr sz="1800" b="1" dirty="0">
                          <a:solidFill>
                            <a:srgbClr val="FFFFFF"/>
                          </a:solidFill>
                          <a:latin typeface="Calibri"/>
                          <a:cs typeface="Calibri"/>
                        </a:rPr>
                        <a:t>Hash</a:t>
                      </a:r>
                      <a:endParaRPr sz="1800">
                        <a:latin typeface="Calibri"/>
                        <a:cs typeface="Calibri"/>
                      </a:endParaRPr>
                    </a:p>
                  </a:txBody>
                  <a:tcPr marL="0" marR="0" marT="27305" marB="0">
                    <a:lnL w="12700">
                      <a:solidFill>
                        <a:srgbClr val="FFFFFF"/>
                      </a:solidFill>
                      <a:prstDash val="solid"/>
                    </a:lnL>
                    <a:lnR w="12700">
                      <a:solidFill>
                        <a:srgbClr val="FFFFFF"/>
                      </a:solidFill>
                      <a:prstDash val="solid"/>
                    </a:lnR>
                    <a:lnT w="9525">
                      <a:solidFill>
                        <a:srgbClr val="FFFFFF"/>
                      </a:solidFill>
                      <a:prstDash val="solid"/>
                    </a:lnT>
                    <a:lnB w="38100">
                      <a:solidFill>
                        <a:srgbClr val="FFFFFF"/>
                      </a:solidFill>
                      <a:prstDash val="solid"/>
                    </a:lnB>
                    <a:solidFill>
                      <a:srgbClr val="D24717"/>
                    </a:solidFill>
                  </a:tcPr>
                </a:tc>
                <a:tc>
                  <a:txBody>
                    <a:bodyPr/>
                    <a:lstStyle/>
                    <a:p>
                      <a:pPr marL="92075">
                        <a:lnSpc>
                          <a:spcPct val="100000"/>
                        </a:lnSpc>
                        <a:spcBef>
                          <a:spcPts val="215"/>
                        </a:spcBef>
                      </a:pPr>
                      <a:r>
                        <a:rPr sz="1800" b="1" spc="-10" dirty="0">
                          <a:solidFill>
                            <a:srgbClr val="FFFFFF"/>
                          </a:solidFill>
                          <a:latin typeface="Calibri"/>
                          <a:cs typeface="Calibri"/>
                        </a:rPr>
                        <a:t>Internal</a:t>
                      </a:r>
                      <a:r>
                        <a:rPr sz="1800" b="1" spc="-30" dirty="0">
                          <a:solidFill>
                            <a:srgbClr val="FFFFFF"/>
                          </a:solidFill>
                          <a:latin typeface="Calibri"/>
                          <a:cs typeface="Calibri"/>
                        </a:rPr>
                        <a:t> </a:t>
                      </a:r>
                      <a:r>
                        <a:rPr sz="1800" b="1" spc="-15" dirty="0">
                          <a:solidFill>
                            <a:srgbClr val="FFFFFF"/>
                          </a:solidFill>
                          <a:latin typeface="Calibri"/>
                          <a:cs typeface="Calibri"/>
                        </a:rPr>
                        <a:t>State</a:t>
                      </a:r>
                      <a:endParaRPr sz="1800">
                        <a:latin typeface="Calibri"/>
                        <a:cs typeface="Calibri"/>
                      </a:endParaRPr>
                    </a:p>
                  </a:txBody>
                  <a:tcPr marL="0" marR="0" marT="27305" marB="0">
                    <a:lnL w="12700">
                      <a:solidFill>
                        <a:srgbClr val="FFFFFF"/>
                      </a:solidFill>
                      <a:prstDash val="solid"/>
                    </a:lnL>
                    <a:lnR w="9525">
                      <a:solidFill>
                        <a:srgbClr val="FFFFFF"/>
                      </a:solidFill>
                      <a:prstDash val="solid"/>
                    </a:lnR>
                    <a:lnT w="9525">
                      <a:solidFill>
                        <a:srgbClr val="FFFFFF"/>
                      </a:solidFill>
                      <a:prstDash val="solid"/>
                    </a:lnT>
                    <a:lnB w="38100">
                      <a:solidFill>
                        <a:srgbClr val="FFFFFF"/>
                      </a:solidFill>
                      <a:prstDash val="solid"/>
                    </a:lnB>
                    <a:solidFill>
                      <a:srgbClr val="D24717"/>
                    </a:solidFill>
                  </a:tcPr>
                </a:tc>
              </a:tr>
              <a:tr h="365760">
                <a:tc>
                  <a:txBody>
                    <a:bodyPr/>
                    <a:lstStyle/>
                    <a:p>
                      <a:pPr marL="88900">
                        <a:lnSpc>
                          <a:spcPct val="100000"/>
                        </a:lnSpc>
                        <a:spcBef>
                          <a:spcPts val="240"/>
                        </a:spcBef>
                      </a:pPr>
                      <a:r>
                        <a:rPr sz="1800" spc="-5" dirty="0">
                          <a:latin typeface="Calibri"/>
                          <a:cs typeface="Calibri"/>
                        </a:rPr>
                        <a:t>99823428347</a:t>
                      </a:r>
                      <a:endParaRPr sz="1800">
                        <a:latin typeface="Calibri"/>
                        <a:cs typeface="Calibri"/>
                      </a:endParaRPr>
                    </a:p>
                  </a:txBody>
                  <a:tcPr marL="0" marR="0" marT="30480" marB="0">
                    <a:lnL w="9525">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tc>
                  <a:txBody>
                    <a:bodyPr/>
                    <a:lstStyle/>
                    <a:p>
                      <a:pPr marL="92075">
                        <a:lnSpc>
                          <a:spcPct val="100000"/>
                        </a:lnSpc>
                        <a:spcBef>
                          <a:spcPts val="240"/>
                        </a:spcBef>
                      </a:pPr>
                      <a:r>
                        <a:rPr sz="1800" dirty="0">
                          <a:latin typeface="Calibri"/>
                          <a:cs typeface="Calibri"/>
                        </a:rPr>
                        <a:t>45.12</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tc>
                  <a:txBody>
                    <a:bodyPr/>
                    <a:lstStyle/>
                    <a:p>
                      <a:pPr marL="92075">
                        <a:lnSpc>
                          <a:spcPct val="100000"/>
                        </a:lnSpc>
                        <a:spcBef>
                          <a:spcPts val="240"/>
                        </a:spcBef>
                      </a:pPr>
                      <a:r>
                        <a:rPr sz="1800" dirty="0">
                          <a:latin typeface="Calibri"/>
                          <a:cs typeface="Calibri"/>
                        </a:rPr>
                        <a:t>-</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tc>
                  <a:txBody>
                    <a:bodyPr/>
                    <a:lstStyle/>
                    <a:p>
                      <a:pPr marL="92075">
                        <a:lnSpc>
                          <a:spcPct val="100000"/>
                        </a:lnSpc>
                        <a:spcBef>
                          <a:spcPts val="240"/>
                        </a:spcBef>
                      </a:pPr>
                      <a:r>
                        <a:rPr sz="1800" spc="-5" dirty="0">
                          <a:latin typeface="Calibri"/>
                          <a:cs typeface="Calibri"/>
                        </a:rPr>
                        <a:t>99554HGJ</a:t>
                      </a:r>
                      <a:endParaRPr sz="1800">
                        <a:latin typeface="Calibri"/>
                        <a:cs typeface="Calibri"/>
                      </a:endParaRPr>
                    </a:p>
                  </a:txBody>
                  <a:tcPr marL="0" marR="0" marT="30480" marB="0">
                    <a:lnL w="12700">
                      <a:solidFill>
                        <a:srgbClr val="FFFFFF"/>
                      </a:solidFill>
                      <a:prstDash val="solid"/>
                    </a:lnL>
                    <a:lnR w="9525">
                      <a:solidFill>
                        <a:srgbClr val="FFFFFF"/>
                      </a:solidFill>
                      <a:prstDash val="solid"/>
                    </a:lnR>
                    <a:lnT w="38100">
                      <a:solidFill>
                        <a:srgbClr val="FFFFFF"/>
                      </a:solidFill>
                      <a:prstDash val="solid"/>
                    </a:lnT>
                    <a:lnB w="12700">
                      <a:solidFill>
                        <a:srgbClr val="FFFFFF"/>
                      </a:solidFill>
                      <a:prstDash val="solid"/>
                    </a:lnB>
                    <a:solidFill>
                      <a:srgbClr val="EECFCC"/>
                    </a:solidFill>
                  </a:tcPr>
                </a:tc>
              </a:tr>
              <a:tr h="365760">
                <a:tc>
                  <a:txBody>
                    <a:bodyPr/>
                    <a:lstStyle/>
                    <a:p>
                      <a:pPr marL="88900">
                        <a:lnSpc>
                          <a:spcPct val="100000"/>
                        </a:lnSpc>
                        <a:spcBef>
                          <a:spcPts val="244"/>
                        </a:spcBef>
                      </a:pPr>
                      <a:r>
                        <a:rPr sz="1800" spc="-5" dirty="0">
                          <a:latin typeface="Calibri"/>
                          <a:cs typeface="Calibri"/>
                        </a:rPr>
                        <a:t>98217981623</a:t>
                      </a:r>
                      <a:endParaRPr sz="1800">
                        <a:latin typeface="Calibri"/>
                        <a:cs typeface="Calibri"/>
                      </a:endParaRPr>
                    </a:p>
                  </a:txBody>
                  <a:tcPr marL="0" marR="0" marT="31114" marB="0">
                    <a:lnL w="9525">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2075">
                        <a:lnSpc>
                          <a:spcPct val="100000"/>
                        </a:lnSpc>
                        <a:spcBef>
                          <a:spcPts val="244"/>
                        </a:spcBef>
                      </a:pPr>
                      <a:r>
                        <a:rPr sz="1800" dirty="0">
                          <a:latin typeface="Calibri"/>
                          <a:cs typeface="Calibri"/>
                        </a:rPr>
                        <a:t>1123.332</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2075">
                        <a:lnSpc>
                          <a:spcPct val="100000"/>
                        </a:lnSpc>
                        <a:spcBef>
                          <a:spcPts val="244"/>
                        </a:spcBef>
                      </a:pPr>
                      <a:r>
                        <a:rPr sz="1800" spc="-5" dirty="0">
                          <a:latin typeface="Calibri"/>
                          <a:cs typeface="Calibri"/>
                        </a:rPr>
                        <a:t>9ERU12T4</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2075">
                        <a:lnSpc>
                          <a:spcPct val="100000"/>
                        </a:lnSpc>
                        <a:spcBef>
                          <a:spcPts val="244"/>
                        </a:spcBef>
                      </a:pPr>
                      <a:r>
                        <a:rPr sz="1800" spc="-5" dirty="0">
                          <a:latin typeface="Calibri"/>
                          <a:cs typeface="Calibri"/>
                        </a:rPr>
                        <a:t>3453ADFG</a:t>
                      </a:r>
                      <a:endParaRPr sz="1800">
                        <a:latin typeface="Calibri"/>
                        <a:cs typeface="Calibri"/>
                      </a:endParaRPr>
                    </a:p>
                  </a:txBody>
                  <a:tcPr marL="0" marR="0" marT="31114" marB="0">
                    <a:lnL w="12700">
                      <a:solidFill>
                        <a:srgbClr val="FFFFFF"/>
                      </a:solidFill>
                      <a:prstDash val="solid"/>
                    </a:lnL>
                    <a:lnR w="9525">
                      <a:solidFill>
                        <a:srgbClr val="FFFFFF"/>
                      </a:solidFill>
                      <a:prstDash val="solid"/>
                    </a:lnR>
                    <a:lnT w="12700">
                      <a:solidFill>
                        <a:srgbClr val="FFFFFF"/>
                      </a:solidFill>
                      <a:prstDash val="solid"/>
                    </a:lnT>
                    <a:lnB w="12700">
                      <a:solidFill>
                        <a:srgbClr val="FFFFFF"/>
                      </a:solidFill>
                      <a:prstDash val="solid"/>
                    </a:lnB>
                    <a:solidFill>
                      <a:srgbClr val="F7E9E7"/>
                    </a:solidFill>
                  </a:tcPr>
                </a:tc>
              </a:tr>
              <a:tr h="363219">
                <a:tc>
                  <a:txBody>
                    <a:bodyPr/>
                    <a:lstStyle/>
                    <a:p>
                      <a:pPr marL="88900">
                        <a:lnSpc>
                          <a:spcPct val="100000"/>
                        </a:lnSpc>
                        <a:spcBef>
                          <a:spcPts val="245"/>
                        </a:spcBef>
                      </a:pPr>
                      <a:r>
                        <a:rPr sz="1800" spc="-5" dirty="0">
                          <a:latin typeface="Calibri"/>
                          <a:cs typeface="Calibri"/>
                        </a:rPr>
                        <a:t>90987344755</a:t>
                      </a:r>
                      <a:endParaRPr sz="1800">
                        <a:latin typeface="Calibri"/>
                        <a:cs typeface="Calibri"/>
                      </a:endParaRPr>
                    </a:p>
                  </a:txBody>
                  <a:tcPr marL="0" marR="0" marT="31115" marB="0">
                    <a:lnL w="9525">
                      <a:solidFill>
                        <a:srgbClr val="FFFFFF"/>
                      </a:solidFill>
                      <a:prstDash val="solid"/>
                    </a:lnL>
                    <a:lnR w="12700">
                      <a:solidFill>
                        <a:srgbClr val="FFFFFF"/>
                      </a:solidFill>
                      <a:prstDash val="solid"/>
                    </a:lnR>
                    <a:lnT w="12700">
                      <a:solidFill>
                        <a:srgbClr val="FFFFFF"/>
                      </a:solidFill>
                      <a:prstDash val="solid"/>
                    </a:lnT>
                    <a:lnB w="9525">
                      <a:solidFill>
                        <a:srgbClr val="FFFFFF"/>
                      </a:solidFill>
                      <a:prstDash val="solid"/>
                    </a:lnB>
                    <a:solidFill>
                      <a:srgbClr val="EECFCC"/>
                    </a:solidFill>
                  </a:tcPr>
                </a:tc>
                <a:tc>
                  <a:txBody>
                    <a:bodyPr/>
                    <a:lstStyle/>
                    <a:p>
                      <a:pPr marL="92075">
                        <a:lnSpc>
                          <a:spcPct val="100000"/>
                        </a:lnSpc>
                        <a:spcBef>
                          <a:spcPts val="245"/>
                        </a:spcBef>
                      </a:pPr>
                      <a:r>
                        <a:rPr sz="1800" dirty="0">
                          <a:latin typeface="Calibri"/>
                          <a:cs typeface="Calibri"/>
                        </a:rPr>
                        <a:t>9.3444</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9525">
                      <a:solidFill>
                        <a:srgbClr val="FFFFFF"/>
                      </a:solidFill>
                      <a:prstDash val="solid"/>
                    </a:lnB>
                    <a:solidFill>
                      <a:srgbClr val="EECFCC"/>
                    </a:solidFill>
                  </a:tcPr>
                </a:tc>
                <a:tc>
                  <a:txBody>
                    <a:bodyPr/>
                    <a:lstStyle/>
                    <a:p>
                      <a:pPr marL="92075">
                        <a:lnSpc>
                          <a:spcPct val="100000"/>
                        </a:lnSpc>
                        <a:spcBef>
                          <a:spcPts val="245"/>
                        </a:spcBef>
                      </a:pPr>
                      <a:r>
                        <a:rPr sz="1800" spc="-5" dirty="0">
                          <a:latin typeface="Calibri"/>
                          <a:cs typeface="Calibri"/>
                        </a:rPr>
                        <a:t>0490CNDJ</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9525">
                      <a:solidFill>
                        <a:srgbClr val="FFFFFF"/>
                      </a:solidFill>
                      <a:prstDash val="solid"/>
                    </a:lnB>
                    <a:solidFill>
                      <a:srgbClr val="EECFCC"/>
                    </a:solidFill>
                  </a:tcPr>
                </a:tc>
                <a:tc>
                  <a:txBody>
                    <a:bodyPr/>
                    <a:lstStyle/>
                    <a:p>
                      <a:pPr marL="92075">
                        <a:lnSpc>
                          <a:spcPct val="100000"/>
                        </a:lnSpc>
                        <a:spcBef>
                          <a:spcPts val="245"/>
                        </a:spcBef>
                      </a:pPr>
                      <a:r>
                        <a:rPr sz="1800" dirty="0">
                          <a:latin typeface="Calibri"/>
                          <a:cs typeface="Calibri"/>
                        </a:rPr>
                        <a:t>132GJR4</a:t>
                      </a:r>
                      <a:endParaRPr sz="1800">
                        <a:latin typeface="Calibri"/>
                        <a:cs typeface="Calibri"/>
                      </a:endParaRPr>
                    </a:p>
                  </a:txBody>
                  <a:tcPr marL="0" marR="0" marT="31115" marB="0">
                    <a:lnL w="12700">
                      <a:solidFill>
                        <a:srgbClr val="FFFFFF"/>
                      </a:solidFill>
                      <a:prstDash val="solid"/>
                    </a:lnL>
                    <a:lnR w="9525">
                      <a:solidFill>
                        <a:srgbClr val="FFFFFF"/>
                      </a:solidFill>
                      <a:prstDash val="solid"/>
                    </a:lnR>
                    <a:lnT w="12700">
                      <a:solidFill>
                        <a:srgbClr val="FFFFFF"/>
                      </a:solidFill>
                      <a:prstDash val="solid"/>
                    </a:lnT>
                    <a:lnB w="9525">
                      <a:solidFill>
                        <a:srgbClr val="FFFFFF"/>
                      </a:solidFill>
                      <a:prstDash val="solid"/>
                    </a:lnB>
                    <a:solidFill>
                      <a:srgbClr val="EECFCC"/>
                    </a:solidFill>
                  </a:tcPr>
                </a:tc>
              </a:tr>
            </a:tbl>
          </a:graphicData>
        </a:graphic>
      </p:graphicFrame>
      <p:pic>
        <p:nvPicPr>
          <p:cNvPr id="6" name="object 6"/>
          <p:cNvPicPr/>
          <p:nvPr/>
        </p:nvPicPr>
        <p:blipFill>
          <a:blip r:embed="rId2" cstate="print"/>
          <a:stretch>
            <a:fillRect/>
          </a:stretch>
        </p:blipFill>
        <p:spPr>
          <a:xfrm>
            <a:off x="6272784" y="2904745"/>
            <a:ext cx="76200" cy="228345"/>
          </a:xfrm>
          <a:prstGeom prst="rect">
            <a:avLst/>
          </a:prstGeom>
        </p:spPr>
      </p:pic>
      <p:grpSp>
        <p:nvGrpSpPr>
          <p:cNvPr id="7" name="object 7"/>
          <p:cNvGrpSpPr/>
          <p:nvPr/>
        </p:nvGrpSpPr>
        <p:grpSpPr>
          <a:xfrm>
            <a:off x="3928872" y="3133344"/>
            <a:ext cx="3228340" cy="2360930"/>
            <a:chOff x="2404872" y="3133344"/>
            <a:chExt cx="3228340" cy="2360930"/>
          </a:xfrm>
        </p:grpSpPr>
        <p:pic>
          <p:nvPicPr>
            <p:cNvPr id="8" name="object 8"/>
            <p:cNvPicPr/>
            <p:nvPr/>
          </p:nvPicPr>
          <p:blipFill>
            <a:blip r:embed="rId3" cstate="print"/>
            <a:stretch>
              <a:fillRect/>
            </a:stretch>
          </p:blipFill>
          <p:spPr>
            <a:xfrm>
              <a:off x="3939539" y="3133344"/>
              <a:ext cx="1693164" cy="2194560"/>
            </a:xfrm>
            <a:prstGeom prst="rect">
              <a:avLst/>
            </a:prstGeom>
          </p:spPr>
        </p:pic>
        <p:sp>
          <p:nvSpPr>
            <p:cNvPr id="9" name="object 9"/>
            <p:cNvSpPr/>
            <p:nvPr/>
          </p:nvSpPr>
          <p:spPr>
            <a:xfrm>
              <a:off x="2412492" y="4840223"/>
              <a:ext cx="1419225" cy="646430"/>
            </a:xfrm>
            <a:custGeom>
              <a:avLst/>
              <a:gdLst/>
              <a:ahLst/>
              <a:cxnLst/>
              <a:rect l="l" t="t" r="r" b="b"/>
              <a:pathLst>
                <a:path w="1419225" h="646429">
                  <a:moveTo>
                    <a:pt x="0" y="646176"/>
                  </a:moveTo>
                  <a:lnTo>
                    <a:pt x="1418844" y="646176"/>
                  </a:lnTo>
                  <a:lnTo>
                    <a:pt x="1418844" y="0"/>
                  </a:lnTo>
                  <a:lnTo>
                    <a:pt x="0" y="0"/>
                  </a:lnTo>
                  <a:lnTo>
                    <a:pt x="0" y="646176"/>
                  </a:lnTo>
                  <a:close/>
                </a:path>
              </a:pathLst>
            </a:custGeom>
            <a:ln w="15239">
              <a:solidFill>
                <a:srgbClr val="000000"/>
              </a:solidFill>
            </a:ln>
          </p:spPr>
          <p:txBody>
            <a:bodyPr wrap="square" lIns="0" tIns="0" rIns="0" bIns="0" rtlCol="0"/>
            <a:lstStyle/>
            <a:p>
              <a:endParaRPr/>
            </a:p>
          </p:txBody>
        </p:sp>
      </p:grpSp>
      <p:sp>
        <p:nvSpPr>
          <p:cNvPr id="10" name="object 10"/>
          <p:cNvSpPr txBox="1"/>
          <p:nvPr/>
        </p:nvSpPr>
        <p:spPr>
          <a:xfrm>
            <a:off x="4015233" y="4859273"/>
            <a:ext cx="820419" cy="574040"/>
          </a:xfrm>
          <a:prstGeom prst="rect">
            <a:avLst/>
          </a:prstGeom>
        </p:spPr>
        <p:txBody>
          <a:bodyPr vert="horz" wrap="square" lIns="0" tIns="12700" rIns="0" bIns="0" rtlCol="0">
            <a:spAutoFit/>
          </a:bodyPr>
          <a:lstStyle/>
          <a:p>
            <a:pPr marL="12700" marR="5080">
              <a:spcBef>
                <a:spcPts val="100"/>
              </a:spcBef>
            </a:pPr>
            <a:r>
              <a:rPr spc="-5" dirty="0">
                <a:latin typeface="Calibri"/>
                <a:cs typeface="Calibri"/>
              </a:rPr>
              <a:t>Co</a:t>
            </a:r>
            <a:r>
              <a:rPr spc="-10" dirty="0">
                <a:latin typeface="Calibri"/>
                <a:cs typeface="Calibri"/>
              </a:rPr>
              <a:t>n</a:t>
            </a:r>
            <a:r>
              <a:rPr dirty="0">
                <a:latin typeface="Calibri"/>
                <a:cs typeface="Calibri"/>
              </a:rPr>
              <a:t>t</a:t>
            </a:r>
            <a:r>
              <a:rPr spc="-45" dirty="0">
                <a:latin typeface="Calibri"/>
                <a:cs typeface="Calibri"/>
              </a:rPr>
              <a:t>r</a:t>
            </a:r>
            <a:r>
              <a:rPr dirty="0">
                <a:latin typeface="Calibri"/>
                <a:cs typeface="Calibri"/>
              </a:rPr>
              <a:t>act  </a:t>
            </a:r>
            <a:r>
              <a:rPr spc="-10" dirty="0">
                <a:latin typeface="Calibri"/>
                <a:cs typeface="Calibri"/>
              </a:rPr>
              <a:t>account</a:t>
            </a:r>
            <a:endParaRPr>
              <a:latin typeface="Calibri"/>
              <a:cs typeface="Calibri"/>
            </a:endParaRPr>
          </a:p>
        </p:txBody>
      </p:sp>
      <p:sp>
        <p:nvSpPr>
          <p:cNvPr id="11" name="object 11"/>
          <p:cNvSpPr/>
          <p:nvPr/>
        </p:nvSpPr>
        <p:spPr>
          <a:xfrm>
            <a:off x="3733547" y="2468880"/>
            <a:ext cx="202565" cy="2733675"/>
          </a:xfrm>
          <a:custGeom>
            <a:avLst/>
            <a:gdLst/>
            <a:ahLst/>
            <a:cxnLst/>
            <a:rect l="l" t="t" r="r" b="b"/>
            <a:pathLst>
              <a:path w="202564" h="2733675">
                <a:moveTo>
                  <a:pt x="202438" y="2694559"/>
                </a:moveTo>
                <a:lnTo>
                  <a:pt x="189738" y="2688209"/>
                </a:lnTo>
                <a:lnTo>
                  <a:pt x="126238" y="2656459"/>
                </a:lnTo>
                <a:lnTo>
                  <a:pt x="126238" y="2657030"/>
                </a:lnTo>
                <a:lnTo>
                  <a:pt x="126111" y="2656967"/>
                </a:lnTo>
                <a:lnTo>
                  <a:pt x="126111" y="2688209"/>
                </a:lnTo>
                <a:lnTo>
                  <a:pt x="88900" y="2688209"/>
                </a:lnTo>
                <a:lnTo>
                  <a:pt x="88900" y="435864"/>
                </a:lnTo>
                <a:lnTo>
                  <a:pt x="76200" y="435864"/>
                </a:lnTo>
                <a:lnTo>
                  <a:pt x="76200" y="2688717"/>
                </a:lnTo>
                <a:lnTo>
                  <a:pt x="12700" y="2688717"/>
                </a:lnTo>
                <a:lnTo>
                  <a:pt x="12700" y="0"/>
                </a:lnTo>
                <a:lnTo>
                  <a:pt x="0" y="0"/>
                </a:lnTo>
                <a:lnTo>
                  <a:pt x="0" y="2698623"/>
                </a:lnTo>
                <a:lnTo>
                  <a:pt x="2794" y="2701417"/>
                </a:lnTo>
                <a:lnTo>
                  <a:pt x="126111" y="2701417"/>
                </a:lnTo>
                <a:lnTo>
                  <a:pt x="126111" y="2733179"/>
                </a:lnTo>
                <a:lnTo>
                  <a:pt x="189611" y="2701417"/>
                </a:lnTo>
                <a:lnTo>
                  <a:pt x="202311" y="2695067"/>
                </a:lnTo>
                <a:lnTo>
                  <a:pt x="201866" y="2694851"/>
                </a:lnTo>
                <a:lnTo>
                  <a:pt x="202438" y="2694559"/>
                </a:lnTo>
                <a:close/>
              </a:path>
            </a:pathLst>
          </a:custGeom>
          <a:solidFill>
            <a:srgbClr val="D24717"/>
          </a:solidFill>
        </p:spPr>
        <p:txBody>
          <a:bodyPr wrap="square" lIns="0" tIns="0" rIns="0" bIns="0" rtlCol="0"/>
          <a:lstStyle/>
          <a:p>
            <a:endParaRPr/>
          </a:p>
        </p:txBody>
      </p:sp>
      <p:grpSp>
        <p:nvGrpSpPr>
          <p:cNvPr id="12" name="object 12"/>
          <p:cNvGrpSpPr/>
          <p:nvPr/>
        </p:nvGrpSpPr>
        <p:grpSpPr>
          <a:xfrm>
            <a:off x="1630679" y="2218944"/>
            <a:ext cx="4745990" cy="3633470"/>
            <a:chOff x="106679" y="2218944"/>
            <a:chExt cx="4745990" cy="3633470"/>
          </a:xfrm>
        </p:grpSpPr>
        <p:pic>
          <p:nvPicPr>
            <p:cNvPr id="13" name="object 13"/>
            <p:cNvPicPr/>
            <p:nvPr/>
          </p:nvPicPr>
          <p:blipFill>
            <a:blip r:embed="rId4" cstate="print"/>
            <a:stretch>
              <a:fillRect/>
            </a:stretch>
          </p:blipFill>
          <p:spPr>
            <a:xfrm>
              <a:off x="106679" y="2218944"/>
              <a:ext cx="769632" cy="2378963"/>
            </a:xfrm>
            <a:prstGeom prst="rect">
              <a:avLst/>
            </a:prstGeom>
          </p:spPr>
        </p:pic>
        <p:sp>
          <p:nvSpPr>
            <p:cNvPr id="14" name="object 14"/>
            <p:cNvSpPr/>
            <p:nvPr/>
          </p:nvSpPr>
          <p:spPr>
            <a:xfrm>
              <a:off x="128015" y="2240280"/>
              <a:ext cx="695960" cy="2265045"/>
            </a:xfrm>
            <a:custGeom>
              <a:avLst/>
              <a:gdLst/>
              <a:ahLst/>
              <a:cxnLst/>
              <a:rect l="l" t="t" r="r" b="b"/>
              <a:pathLst>
                <a:path w="695960" h="2265045">
                  <a:moveTo>
                    <a:pt x="163830" y="2187067"/>
                  </a:moveTo>
                  <a:lnTo>
                    <a:pt x="163830" y="2264791"/>
                  </a:lnTo>
                  <a:lnTo>
                    <a:pt x="215645" y="2238883"/>
                  </a:lnTo>
                  <a:lnTo>
                    <a:pt x="176784" y="2238883"/>
                  </a:lnTo>
                  <a:lnTo>
                    <a:pt x="176784" y="2212975"/>
                  </a:lnTo>
                  <a:lnTo>
                    <a:pt x="215646" y="2212975"/>
                  </a:lnTo>
                  <a:lnTo>
                    <a:pt x="163830" y="2187067"/>
                  </a:lnTo>
                  <a:close/>
                </a:path>
                <a:path w="695960" h="2265045">
                  <a:moveTo>
                    <a:pt x="695794" y="0"/>
                  </a:moveTo>
                  <a:lnTo>
                    <a:pt x="5803" y="0"/>
                  </a:lnTo>
                  <a:lnTo>
                    <a:pt x="0" y="5842"/>
                  </a:lnTo>
                  <a:lnTo>
                    <a:pt x="0" y="2233041"/>
                  </a:lnTo>
                  <a:lnTo>
                    <a:pt x="5803" y="2238883"/>
                  </a:lnTo>
                  <a:lnTo>
                    <a:pt x="163830" y="2238883"/>
                  </a:lnTo>
                  <a:lnTo>
                    <a:pt x="163830" y="2225929"/>
                  </a:lnTo>
                  <a:lnTo>
                    <a:pt x="25907" y="2225929"/>
                  </a:lnTo>
                  <a:lnTo>
                    <a:pt x="12953" y="2212975"/>
                  </a:lnTo>
                  <a:lnTo>
                    <a:pt x="25907" y="2212975"/>
                  </a:lnTo>
                  <a:lnTo>
                    <a:pt x="25907" y="25908"/>
                  </a:lnTo>
                  <a:lnTo>
                    <a:pt x="12953" y="25908"/>
                  </a:lnTo>
                  <a:lnTo>
                    <a:pt x="25907" y="12954"/>
                  </a:lnTo>
                  <a:lnTo>
                    <a:pt x="695794" y="12954"/>
                  </a:lnTo>
                  <a:lnTo>
                    <a:pt x="695794" y="0"/>
                  </a:lnTo>
                  <a:close/>
                </a:path>
                <a:path w="695960" h="2265045">
                  <a:moveTo>
                    <a:pt x="215646" y="2212975"/>
                  </a:moveTo>
                  <a:lnTo>
                    <a:pt x="176784" y="2212975"/>
                  </a:lnTo>
                  <a:lnTo>
                    <a:pt x="176784" y="2238883"/>
                  </a:lnTo>
                  <a:lnTo>
                    <a:pt x="215645" y="2238883"/>
                  </a:lnTo>
                  <a:lnTo>
                    <a:pt x="241554" y="2225929"/>
                  </a:lnTo>
                  <a:lnTo>
                    <a:pt x="215646" y="2212975"/>
                  </a:lnTo>
                  <a:close/>
                </a:path>
                <a:path w="695960" h="2265045">
                  <a:moveTo>
                    <a:pt x="25907" y="2212975"/>
                  </a:moveTo>
                  <a:lnTo>
                    <a:pt x="12953" y="2212975"/>
                  </a:lnTo>
                  <a:lnTo>
                    <a:pt x="25907" y="2225929"/>
                  </a:lnTo>
                  <a:lnTo>
                    <a:pt x="25907" y="2212975"/>
                  </a:lnTo>
                  <a:close/>
                </a:path>
                <a:path w="695960" h="2265045">
                  <a:moveTo>
                    <a:pt x="163830" y="2212975"/>
                  </a:moveTo>
                  <a:lnTo>
                    <a:pt x="25907" y="2212975"/>
                  </a:lnTo>
                  <a:lnTo>
                    <a:pt x="25907" y="2225929"/>
                  </a:lnTo>
                  <a:lnTo>
                    <a:pt x="163830" y="2225929"/>
                  </a:lnTo>
                  <a:lnTo>
                    <a:pt x="163830" y="2212975"/>
                  </a:lnTo>
                  <a:close/>
                </a:path>
                <a:path w="695960" h="2265045">
                  <a:moveTo>
                    <a:pt x="25907" y="12954"/>
                  </a:moveTo>
                  <a:lnTo>
                    <a:pt x="12953" y="25908"/>
                  </a:lnTo>
                  <a:lnTo>
                    <a:pt x="25907" y="25908"/>
                  </a:lnTo>
                  <a:lnTo>
                    <a:pt x="25907" y="12954"/>
                  </a:lnTo>
                  <a:close/>
                </a:path>
                <a:path w="695960" h="2265045">
                  <a:moveTo>
                    <a:pt x="695794" y="12954"/>
                  </a:moveTo>
                  <a:lnTo>
                    <a:pt x="25907" y="12954"/>
                  </a:lnTo>
                  <a:lnTo>
                    <a:pt x="25907" y="25908"/>
                  </a:lnTo>
                  <a:lnTo>
                    <a:pt x="695794" y="25908"/>
                  </a:lnTo>
                  <a:lnTo>
                    <a:pt x="695794" y="12954"/>
                  </a:lnTo>
                  <a:close/>
                </a:path>
              </a:pathLst>
            </a:custGeom>
            <a:solidFill>
              <a:srgbClr val="00AF50"/>
            </a:solidFill>
          </p:spPr>
          <p:txBody>
            <a:bodyPr wrap="square" lIns="0" tIns="0" rIns="0" bIns="0" rtlCol="0"/>
            <a:lstStyle/>
            <a:p>
              <a:endParaRPr/>
            </a:p>
          </p:txBody>
        </p:sp>
        <p:pic>
          <p:nvPicPr>
            <p:cNvPr id="15" name="object 15"/>
            <p:cNvPicPr/>
            <p:nvPr/>
          </p:nvPicPr>
          <p:blipFill>
            <a:blip r:embed="rId5" cstate="print"/>
            <a:stretch>
              <a:fillRect/>
            </a:stretch>
          </p:blipFill>
          <p:spPr>
            <a:xfrm>
              <a:off x="1594104" y="5306567"/>
              <a:ext cx="3258312" cy="545579"/>
            </a:xfrm>
            <a:prstGeom prst="rect">
              <a:avLst/>
            </a:prstGeom>
          </p:spPr>
        </p:pic>
        <p:sp>
          <p:nvSpPr>
            <p:cNvPr id="16" name="object 16"/>
            <p:cNvSpPr/>
            <p:nvPr/>
          </p:nvSpPr>
          <p:spPr>
            <a:xfrm>
              <a:off x="1693926" y="5328666"/>
              <a:ext cx="3105785" cy="431165"/>
            </a:xfrm>
            <a:custGeom>
              <a:avLst/>
              <a:gdLst/>
              <a:ahLst/>
              <a:cxnLst/>
              <a:rect l="l" t="t" r="r" b="b"/>
              <a:pathLst>
                <a:path w="3105785" h="431164">
                  <a:moveTo>
                    <a:pt x="77724" y="353098"/>
                  </a:moveTo>
                  <a:lnTo>
                    <a:pt x="0" y="391960"/>
                  </a:lnTo>
                  <a:lnTo>
                    <a:pt x="77724" y="430822"/>
                  </a:lnTo>
                  <a:lnTo>
                    <a:pt x="77724" y="404914"/>
                  </a:lnTo>
                  <a:lnTo>
                    <a:pt x="64769" y="404914"/>
                  </a:lnTo>
                  <a:lnTo>
                    <a:pt x="64769" y="379006"/>
                  </a:lnTo>
                  <a:lnTo>
                    <a:pt x="77724" y="379006"/>
                  </a:lnTo>
                  <a:lnTo>
                    <a:pt x="77724" y="353098"/>
                  </a:lnTo>
                  <a:close/>
                </a:path>
                <a:path w="3105785" h="431164">
                  <a:moveTo>
                    <a:pt x="77724" y="379006"/>
                  </a:moveTo>
                  <a:lnTo>
                    <a:pt x="64769" y="379006"/>
                  </a:lnTo>
                  <a:lnTo>
                    <a:pt x="64769" y="404914"/>
                  </a:lnTo>
                  <a:lnTo>
                    <a:pt x="77724" y="404914"/>
                  </a:lnTo>
                  <a:lnTo>
                    <a:pt x="77724" y="379006"/>
                  </a:lnTo>
                  <a:close/>
                </a:path>
                <a:path w="3105785" h="431164">
                  <a:moveTo>
                    <a:pt x="3079877" y="379006"/>
                  </a:moveTo>
                  <a:lnTo>
                    <a:pt x="77724" y="379006"/>
                  </a:lnTo>
                  <a:lnTo>
                    <a:pt x="77724" y="404914"/>
                  </a:lnTo>
                  <a:lnTo>
                    <a:pt x="3100070" y="404914"/>
                  </a:lnTo>
                  <a:lnTo>
                    <a:pt x="3105785" y="399110"/>
                  </a:lnTo>
                  <a:lnTo>
                    <a:pt x="3105785" y="391960"/>
                  </a:lnTo>
                  <a:lnTo>
                    <a:pt x="3079877" y="391960"/>
                  </a:lnTo>
                  <a:lnTo>
                    <a:pt x="3079877" y="379006"/>
                  </a:lnTo>
                  <a:close/>
                </a:path>
                <a:path w="3105785" h="431164">
                  <a:moveTo>
                    <a:pt x="3105785" y="0"/>
                  </a:moveTo>
                  <a:lnTo>
                    <a:pt x="3079877" y="0"/>
                  </a:lnTo>
                  <a:lnTo>
                    <a:pt x="3079877" y="391960"/>
                  </a:lnTo>
                  <a:lnTo>
                    <a:pt x="3092831" y="379006"/>
                  </a:lnTo>
                  <a:lnTo>
                    <a:pt x="3105785" y="379006"/>
                  </a:lnTo>
                  <a:lnTo>
                    <a:pt x="3105785" y="0"/>
                  </a:lnTo>
                  <a:close/>
                </a:path>
                <a:path w="3105785" h="431164">
                  <a:moveTo>
                    <a:pt x="3105785" y="379006"/>
                  </a:moveTo>
                  <a:lnTo>
                    <a:pt x="3092831" y="379006"/>
                  </a:lnTo>
                  <a:lnTo>
                    <a:pt x="3079877" y="391960"/>
                  </a:lnTo>
                  <a:lnTo>
                    <a:pt x="3105785" y="391960"/>
                  </a:lnTo>
                  <a:lnTo>
                    <a:pt x="3105785" y="379006"/>
                  </a:lnTo>
                  <a:close/>
                </a:path>
              </a:pathLst>
            </a:custGeom>
            <a:solidFill>
              <a:srgbClr val="00AF50"/>
            </a:solidFill>
          </p:spPr>
          <p:txBody>
            <a:bodyPr wrap="square" lIns="0" tIns="0" rIns="0" bIns="0" rtlCol="0"/>
            <a:lstStyle/>
            <a:p>
              <a:endParaRPr/>
            </a:p>
          </p:txBody>
        </p:sp>
      </p:grpSp>
      <p:sp>
        <p:nvSpPr>
          <p:cNvPr id="17" name="object 17"/>
          <p:cNvSpPr txBox="1"/>
          <p:nvPr/>
        </p:nvSpPr>
        <p:spPr>
          <a:xfrm>
            <a:off x="3936493" y="3782567"/>
            <a:ext cx="1419225" cy="862416"/>
          </a:xfrm>
          <a:prstGeom prst="rect">
            <a:avLst/>
          </a:prstGeom>
          <a:ln w="15240">
            <a:solidFill>
              <a:srgbClr val="000000"/>
            </a:solidFill>
          </a:ln>
        </p:spPr>
        <p:txBody>
          <a:bodyPr vert="horz" wrap="square" lIns="0" tIns="31115" rIns="0" bIns="0" rtlCol="0">
            <a:spAutoFit/>
          </a:bodyPr>
          <a:lstStyle/>
          <a:p>
            <a:pPr marL="90805" marR="375285" algn="just">
              <a:spcBef>
                <a:spcPts val="245"/>
              </a:spcBef>
            </a:pPr>
            <a:r>
              <a:rPr spc="-5" dirty="0">
                <a:latin typeface="Calibri"/>
                <a:cs typeface="Calibri"/>
              </a:rPr>
              <a:t>Externally </a:t>
            </a:r>
            <a:r>
              <a:rPr spc="-395" dirty="0">
                <a:latin typeface="Calibri"/>
                <a:cs typeface="Calibri"/>
              </a:rPr>
              <a:t> </a:t>
            </a:r>
            <a:r>
              <a:rPr spc="-20" dirty="0">
                <a:latin typeface="Calibri"/>
                <a:cs typeface="Calibri"/>
              </a:rPr>
              <a:t>c</a:t>
            </a:r>
            <a:r>
              <a:rPr spc="-5" dirty="0">
                <a:latin typeface="Calibri"/>
                <a:cs typeface="Calibri"/>
              </a:rPr>
              <a:t>o</a:t>
            </a:r>
            <a:r>
              <a:rPr spc="-15" dirty="0">
                <a:latin typeface="Calibri"/>
                <a:cs typeface="Calibri"/>
              </a:rPr>
              <a:t>n</a:t>
            </a:r>
            <a:r>
              <a:rPr dirty="0">
                <a:latin typeface="Calibri"/>
                <a:cs typeface="Calibri"/>
              </a:rPr>
              <a:t>t</a:t>
            </a:r>
            <a:r>
              <a:rPr spc="-35" dirty="0">
                <a:latin typeface="Calibri"/>
                <a:cs typeface="Calibri"/>
              </a:rPr>
              <a:t>r</a:t>
            </a:r>
            <a:r>
              <a:rPr spc="-5" dirty="0">
                <a:latin typeface="Calibri"/>
                <a:cs typeface="Calibri"/>
              </a:rPr>
              <a:t>o</a:t>
            </a:r>
            <a:r>
              <a:rPr spc="-10" dirty="0">
                <a:latin typeface="Calibri"/>
                <a:cs typeface="Calibri"/>
              </a:rPr>
              <a:t>ll</a:t>
            </a:r>
            <a:r>
              <a:rPr dirty="0">
                <a:latin typeface="Calibri"/>
                <a:cs typeface="Calibri"/>
              </a:rPr>
              <a:t>ed  </a:t>
            </a:r>
            <a:r>
              <a:rPr spc="-10" dirty="0">
                <a:latin typeface="Calibri"/>
                <a:cs typeface="Calibri"/>
              </a:rPr>
              <a:t>account</a:t>
            </a:r>
            <a:endParaRPr>
              <a:latin typeface="Calibri"/>
              <a:cs typeface="Calibri"/>
            </a:endParaRPr>
          </a:p>
        </p:txBody>
      </p:sp>
      <p:sp>
        <p:nvSpPr>
          <p:cNvPr id="18" name="object 18"/>
          <p:cNvSpPr/>
          <p:nvPr/>
        </p:nvSpPr>
        <p:spPr>
          <a:xfrm>
            <a:off x="4025900" y="2039112"/>
            <a:ext cx="76200" cy="1744345"/>
          </a:xfrm>
          <a:custGeom>
            <a:avLst/>
            <a:gdLst/>
            <a:ahLst/>
            <a:cxnLst/>
            <a:rect l="l" t="t" r="r" b="b"/>
            <a:pathLst>
              <a:path w="76200" h="1744345">
                <a:moveTo>
                  <a:pt x="31627" y="1667955"/>
                </a:moveTo>
                <a:lnTo>
                  <a:pt x="0" y="1668271"/>
                </a:lnTo>
                <a:lnTo>
                  <a:pt x="38735" y="1744090"/>
                </a:lnTo>
                <a:lnTo>
                  <a:pt x="69695" y="1680590"/>
                </a:lnTo>
                <a:lnTo>
                  <a:pt x="31750" y="1680590"/>
                </a:lnTo>
                <a:lnTo>
                  <a:pt x="31627" y="1667955"/>
                </a:lnTo>
                <a:close/>
              </a:path>
              <a:path w="76200" h="1744345">
                <a:moveTo>
                  <a:pt x="76073" y="1667510"/>
                </a:moveTo>
                <a:lnTo>
                  <a:pt x="31627" y="1667955"/>
                </a:lnTo>
                <a:lnTo>
                  <a:pt x="31750" y="1680590"/>
                </a:lnTo>
                <a:lnTo>
                  <a:pt x="44450" y="1680464"/>
                </a:lnTo>
                <a:lnTo>
                  <a:pt x="44327" y="1667827"/>
                </a:lnTo>
                <a:lnTo>
                  <a:pt x="75917" y="1667827"/>
                </a:lnTo>
                <a:lnTo>
                  <a:pt x="76073" y="1667510"/>
                </a:lnTo>
                <a:close/>
              </a:path>
              <a:path w="76200" h="1744345">
                <a:moveTo>
                  <a:pt x="75917" y="1667827"/>
                </a:moveTo>
                <a:lnTo>
                  <a:pt x="44327" y="1667827"/>
                </a:lnTo>
                <a:lnTo>
                  <a:pt x="44450" y="1680464"/>
                </a:lnTo>
                <a:lnTo>
                  <a:pt x="31750" y="1680590"/>
                </a:lnTo>
                <a:lnTo>
                  <a:pt x="69695" y="1680590"/>
                </a:lnTo>
                <a:lnTo>
                  <a:pt x="75917" y="1667827"/>
                </a:lnTo>
                <a:close/>
              </a:path>
              <a:path w="76200" h="1744345">
                <a:moveTo>
                  <a:pt x="28193" y="0"/>
                </a:moveTo>
                <a:lnTo>
                  <a:pt x="15493" y="0"/>
                </a:lnTo>
                <a:lnTo>
                  <a:pt x="31627" y="1667955"/>
                </a:lnTo>
                <a:lnTo>
                  <a:pt x="44327" y="1667827"/>
                </a:lnTo>
                <a:lnTo>
                  <a:pt x="28193" y="0"/>
                </a:lnTo>
                <a:close/>
              </a:path>
            </a:pathLst>
          </a:custGeom>
          <a:solidFill>
            <a:srgbClr val="D24717"/>
          </a:solidFill>
        </p:spPr>
        <p:txBody>
          <a:bodyPr wrap="square" lIns="0" tIns="0" rIns="0" bIns="0" rtlCol="0"/>
          <a:lstStyle/>
          <a:p>
            <a:endParaRPr/>
          </a:p>
        </p:txBody>
      </p:sp>
      <p:sp>
        <p:nvSpPr>
          <p:cNvPr id="19" name="object 19"/>
          <p:cNvSpPr txBox="1"/>
          <p:nvPr/>
        </p:nvSpPr>
        <p:spPr>
          <a:xfrm>
            <a:off x="1686864" y="6547586"/>
            <a:ext cx="1263650" cy="205184"/>
          </a:xfrm>
          <a:prstGeom prst="rect">
            <a:avLst/>
          </a:prstGeom>
        </p:spPr>
        <p:txBody>
          <a:bodyPr vert="horz" wrap="square" lIns="0" tIns="0" rIns="0" bIns="0" rtlCol="0">
            <a:spAutoFit/>
          </a:bodyPr>
          <a:lstStyle/>
          <a:p>
            <a:pPr marL="12700">
              <a:lnSpc>
                <a:spcPts val="1614"/>
              </a:lnSpc>
            </a:pPr>
            <a:r>
              <a:rPr sz="1600" spc="-5" dirty="0">
                <a:solidFill>
                  <a:srgbClr val="FFFFFF"/>
                </a:solidFill>
                <a:latin typeface="Calibri"/>
                <a:cs typeface="Calibri"/>
              </a:rPr>
              <a:t>3.1</a:t>
            </a:r>
            <a:r>
              <a:rPr sz="1600" spc="-45" dirty="0">
                <a:solidFill>
                  <a:srgbClr val="FFFFFF"/>
                </a:solidFill>
                <a:latin typeface="Calibri"/>
                <a:cs typeface="Calibri"/>
              </a:rPr>
              <a:t> </a:t>
            </a:r>
            <a:r>
              <a:rPr sz="1600" spc="-10" dirty="0">
                <a:solidFill>
                  <a:srgbClr val="FFFFFF"/>
                </a:solidFill>
                <a:latin typeface="Calibri"/>
                <a:cs typeface="Calibri"/>
              </a:rPr>
              <a:t>ETHEREUM</a:t>
            </a:r>
            <a:endParaRPr sz="1600">
              <a:latin typeface="Calibri"/>
              <a:cs typeface="Calibri"/>
            </a:endParaRPr>
          </a:p>
        </p:txBody>
      </p:sp>
      <p:sp>
        <p:nvSpPr>
          <p:cNvPr id="21" name="object 21"/>
          <p:cNvSpPr txBox="1"/>
          <p:nvPr/>
        </p:nvSpPr>
        <p:spPr>
          <a:xfrm>
            <a:off x="9625330" y="6547586"/>
            <a:ext cx="229870" cy="205184"/>
          </a:xfrm>
          <a:prstGeom prst="rect">
            <a:avLst/>
          </a:prstGeom>
        </p:spPr>
        <p:txBody>
          <a:bodyPr vert="horz" wrap="square" lIns="0" tIns="0" rIns="0" bIns="0" rtlCol="0">
            <a:spAutoFit/>
          </a:bodyPr>
          <a:lstStyle/>
          <a:p>
            <a:pPr marL="12700">
              <a:lnSpc>
                <a:spcPts val="1614"/>
              </a:lnSpc>
            </a:pPr>
            <a:r>
              <a:rPr sz="1600" spc="-10" dirty="0">
                <a:solidFill>
                  <a:srgbClr val="FFFFFF"/>
                </a:solidFill>
                <a:latin typeface="Calibri"/>
                <a:cs typeface="Calibri"/>
              </a:rPr>
              <a:t>53</a:t>
            </a:r>
            <a:endParaRPr sz="1600">
              <a:latin typeface="Calibri"/>
              <a:cs typeface="Calibri"/>
            </a:endParaRPr>
          </a:p>
        </p:txBody>
      </p:sp>
    </p:spTree>
    <p:extLst>
      <p:ext uri="{BB962C8B-B14F-4D97-AF65-F5344CB8AC3E}">
        <p14:creationId xmlns:p14="http://schemas.microsoft.com/office/powerpoint/2010/main" val="31670735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26004" y="222917"/>
            <a:ext cx="7989584" cy="689291"/>
          </a:xfrm>
          <a:prstGeom prst="rect">
            <a:avLst/>
          </a:prstGeom>
        </p:spPr>
        <p:txBody>
          <a:bodyPr vert="horz" wrap="square" lIns="0" tIns="12065" rIns="0" bIns="0" rtlCol="0" anchor="ctr">
            <a:spAutoFit/>
          </a:bodyPr>
          <a:lstStyle/>
          <a:p>
            <a:pPr marL="12700">
              <a:lnSpc>
                <a:spcPct val="100000"/>
              </a:lnSpc>
              <a:spcBef>
                <a:spcPts val="95"/>
              </a:spcBef>
            </a:pPr>
            <a:r>
              <a:rPr b="1" spc="-55" dirty="0"/>
              <a:t>Account</a:t>
            </a:r>
            <a:r>
              <a:rPr b="1" spc="-140" dirty="0"/>
              <a:t> </a:t>
            </a:r>
            <a:r>
              <a:rPr b="1" spc="-70" dirty="0"/>
              <a:t>State</a:t>
            </a:r>
            <a:r>
              <a:rPr b="1" spc="-140" dirty="0"/>
              <a:t> </a:t>
            </a:r>
            <a:r>
              <a:rPr b="1" spc="-75" dirty="0"/>
              <a:t>(“World</a:t>
            </a:r>
            <a:r>
              <a:rPr b="1" spc="-90" dirty="0"/>
              <a:t> </a:t>
            </a:r>
            <a:r>
              <a:rPr b="1" spc="-65" dirty="0"/>
              <a:t>State”)</a:t>
            </a:r>
          </a:p>
        </p:txBody>
      </p:sp>
      <p:sp>
        <p:nvSpPr>
          <p:cNvPr id="3" name="object 3"/>
          <p:cNvSpPr/>
          <p:nvPr/>
        </p:nvSpPr>
        <p:spPr>
          <a:xfrm>
            <a:off x="1892808" y="3102864"/>
            <a:ext cx="1574800" cy="2725420"/>
          </a:xfrm>
          <a:custGeom>
            <a:avLst/>
            <a:gdLst/>
            <a:ahLst/>
            <a:cxnLst/>
            <a:rect l="l" t="t" r="r" b="b"/>
            <a:pathLst>
              <a:path w="1574800" h="2725420">
                <a:moveTo>
                  <a:pt x="1574292" y="454151"/>
                </a:moveTo>
                <a:lnTo>
                  <a:pt x="1565757" y="521264"/>
                </a:lnTo>
                <a:lnTo>
                  <a:pt x="1540964" y="585318"/>
                </a:lnTo>
                <a:lnTo>
                  <a:pt x="1501131" y="645612"/>
                </a:lnTo>
                <a:lnTo>
                  <a:pt x="1447475" y="701444"/>
                </a:lnTo>
                <a:lnTo>
                  <a:pt x="1415845" y="727466"/>
                </a:lnTo>
                <a:lnTo>
                  <a:pt x="1381215" y="752110"/>
                </a:lnTo>
                <a:lnTo>
                  <a:pt x="1343739" y="775287"/>
                </a:lnTo>
                <a:lnTo>
                  <a:pt x="1303568" y="796909"/>
                </a:lnTo>
                <a:lnTo>
                  <a:pt x="1260855" y="816889"/>
                </a:lnTo>
                <a:lnTo>
                  <a:pt x="1215751" y="835138"/>
                </a:lnTo>
                <a:lnTo>
                  <a:pt x="1168410" y="851569"/>
                </a:lnTo>
                <a:lnTo>
                  <a:pt x="1118983" y="866094"/>
                </a:lnTo>
                <a:lnTo>
                  <a:pt x="1067623" y="878626"/>
                </a:lnTo>
                <a:lnTo>
                  <a:pt x="1014481" y="889075"/>
                </a:lnTo>
                <a:lnTo>
                  <a:pt x="959710" y="897356"/>
                </a:lnTo>
                <a:lnTo>
                  <a:pt x="903462" y="903379"/>
                </a:lnTo>
                <a:lnTo>
                  <a:pt x="845890" y="907058"/>
                </a:lnTo>
                <a:lnTo>
                  <a:pt x="787146" y="908304"/>
                </a:lnTo>
                <a:lnTo>
                  <a:pt x="728399" y="907058"/>
                </a:lnTo>
                <a:lnTo>
                  <a:pt x="670826" y="903379"/>
                </a:lnTo>
                <a:lnTo>
                  <a:pt x="614577" y="897356"/>
                </a:lnTo>
                <a:lnTo>
                  <a:pt x="559806" y="889075"/>
                </a:lnTo>
                <a:lnTo>
                  <a:pt x="506663" y="878626"/>
                </a:lnTo>
                <a:lnTo>
                  <a:pt x="455302" y="866094"/>
                </a:lnTo>
                <a:lnTo>
                  <a:pt x="405875" y="851569"/>
                </a:lnTo>
                <a:lnTo>
                  <a:pt x="358534" y="835138"/>
                </a:lnTo>
                <a:lnTo>
                  <a:pt x="313431" y="816889"/>
                </a:lnTo>
                <a:lnTo>
                  <a:pt x="270718" y="796909"/>
                </a:lnTo>
                <a:lnTo>
                  <a:pt x="230547" y="775287"/>
                </a:lnTo>
                <a:lnTo>
                  <a:pt x="193071" y="752110"/>
                </a:lnTo>
                <a:lnTo>
                  <a:pt x="158442" y="727466"/>
                </a:lnTo>
                <a:lnTo>
                  <a:pt x="126812" y="701444"/>
                </a:lnTo>
                <a:lnTo>
                  <a:pt x="98333" y="674130"/>
                </a:lnTo>
                <a:lnTo>
                  <a:pt x="51438" y="615979"/>
                </a:lnTo>
                <a:lnTo>
                  <a:pt x="18974" y="553717"/>
                </a:lnTo>
                <a:lnTo>
                  <a:pt x="2159" y="488046"/>
                </a:lnTo>
                <a:lnTo>
                  <a:pt x="0" y="454151"/>
                </a:lnTo>
              </a:path>
              <a:path w="1574800" h="2725420">
                <a:moveTo>
                  <a:pt x="0" y="454151"/>
                </a:moveTo>
                <a:lnTo>
                  <a:pt x="8534" y="387039"/>
                </a:lnTo>
                <a:lnTo>
                  <a:pt x="33326" y="322985"/>
                </a:lnTo>
                <a:lnTo>
                  <a:pt x="73158" y="262691"/>
                </a:lnTo>
                <a:lnTo>
                  <a:pt x="126812" y="206859"/>
                </a:lnTo>
                <a:lnTo>
                  <a:pt x="158442" y="180837"/>
                </a:lnTo>
                <a:lnTo>
                  <a:pt x="193071" y="156193"/>
                </a:lnTo>
                <a:lnTo>
                  <a:pt x="230547" y="133016"/>
                </a:lnTo>
                <a:lnTo>
                  <a:pt x="270718" y="111394"/>
                </a:lnTo>
                <a:lnTo>
                  <a:pt x="313431" y="91414"/>
                </a:lnTo>
                <a:lnTo>
                  <a:pt x="358534" y="73165"/>
                </a:lnTo>
                <a:lnTo>
                  <a:pt x="405875" y="56734"/>
                </a:lnTo>
                <a:lnTo>
                  <a:pt x="455302" y="42209"/>
                </a:lnTo>
                <a:lnTo>
                  <a:pt x="506663" y="29677"/>
                </a:lnTo>
                <a:lnTo>
                  <a:pt x="559806" y="19228"/>
                </a:lnTo>
                <a:lnTo>
                  <a:pt x="614577" y="10947"/>
                </a:lnTo>
                <a:lnTo>
                  <a:pt x="670826" y="4924"/>
                </a:lnTo>
                <a:lnTo>
                  <a:pt x="728399" y="1245"/>
                </a:lnTo>
                <a:lnTo>
                  <a:pt x="787146" y="0"/>
                </a:lnTo>
                <a:lnTo>
                  <a:pt x="845890" y="1245"/>
                </a:lnTo>
                <a:lnTo>
                  <a:pt x="903462" y="4924"/>
                </a:lnTo>
                <a:lnTo>
                  <a:pt x="959710" y="10947"/>
                </a:lnTo>
                <a:lnTo>
                  <a:pt x="1014481" y="19228"/>
                </a:lnTo>
                <a:lnTo>
                  <a:pt x="1067623" y="29677"/>
                </a:lnTo>
                <a:lnTo>
                  <a:pt x="1118983" y="42209"/>
                </a:lnTo>
                <a:lnTo>
                  <a:pt x="1168410" y="56734"/>
                </a:lnTo>
                <a:lnTo>
                  <a:pt x="1215751" y="73165"/>
                </a:lnTo>
                <a:lnTo>
                  <a:pt x="1260855" y="91414"/>
                </a:lnTo>
                <a:lnTo>
                  <a:pt x="1303568" y="111394"/>
                </a:lnTo>
                <a:lnTo>
                  <a:pt x="1343739" y="133016"/>
                </a:lnTo>
                <a:lnTo>
                  <a:pt x="1381215" y="156193"/>
                </a:lnTo>
                <a:lnTo>
                  <a:pt x="1415845" y="180837"/>
                </a:lnTo>
                <a:lnTo>
                  <a:pt x="1447475" y="206859"/>
                </a:lnTo>
                <a:lnTo>
                  <a:pt x="1475955" y="234173"/>
                </a:lnTo>
                <a:lnTo>
                  <a:pt x="1522851" y="292324"/>
                </a:lnTo>
                <a:lnTo>
                  <a:pt x="1555316" y="354586"/>
                </a:lnTo>
                <a:lnTo>
                  <a:pt x="1572132" y="420257"/>
                </a:lnTo>
                <a:lnTo>
                  <a:pt x="1574292" y="454151"/>
                </a:lnTo>
                <a:lnTo>
                  <a:pt x="1574292" y="2270760"/>
                </a:lnTo>
                <a:lnTo>
                  <a:pt x="1565757" y="2337872"/>
                </a:lnTo>
                <a:lnTo>
                  <a:pt x="1540964" y="2401926"/>
                </a:lnTo>
                <a:lnTo>
                  <a:pt x="1501131" y="2462220"/>
                </a:lnTo>
                <a:lnTo>
                  <a:pt x="1447475" y="2518052"/>
                </a:lnTo>
                <a:lnTo>
                  <a:pt x="1415845" y="2544074"/>
                </a:lnTo>
                <a:lnTo>
                  <a:pt x="1381215" y="2568718"/>
                </a:lnTo>
                <a:lnTo>
                  <a:pt x="1343739" y="2591895"/>
                </a:lnTo>
                <a:lnTo>
                  <a:pt x="1303568" y="2613517"/>
                </a:lnTo>
                <a:lnTo>
                  <a:pt x="1260855" y="2633497"/>
                </a:lnTo>
                <a:lnTo>
                  <a:pt x="1215751" y="2651746"/>
                </a:lnTo>
                <a:lnTo>
                  <a:pt x="1168410" y="2668177"/>
                </a:lnTo>
                <a:lnTo>
                  <a:pt x="1118983" y="2682702"/>
                </a:lnTo>
                <a:lnTo>
                  <a:pt x="1067623" y="2695234"/>
                </a:lnTo>
                <a:lnTo>
                  <a:pt x="1014481" y="2705683"/>
                </a:lnTo>
                <a:lnTo>
                  <a:pt x="959710" y="2713964"/>
                </a:lnTo>
                <a:lnTo>
                  <a:pt x="903462" y="2719987"/>
                </a:lnTo>
                <a:lnTo>
                  <a:pt x="845890" y="2723666"/>
                </a:lnTo>
                <a:lnTo>
                  <a:pt x="787146" y="2724912"/>
                </a:lnTo>
                <a:lnTo>
                  <a:pt x="728399" y="2723666"/>
                </a:lnTo>
                <a:lnTo>
                  <a:pt x="670826" y="2719987"/>
                </a:lnTo>
                <a:lnTo>
                  <a:pt x="614577" y="2713964"/>
                </a:lnTo>
                <a:lnTo>
                  <a:pt x="559806" y="2705683"/>
                </a:lnTo>
                <a:lnTo>
                  <a:pt x="506663" y="2695234"/>
                </a:lnTo>
                <a:lnTo>
                  <a:pt x="455302" y="2682702"/>
                </a:lnTo>
                <a:lnTo>
                  <a:pt x="405875" y="2668177"/>
                </a:lnTo>
                <a:lnTo>
                  <a:pt x="358534" y="2651746"/>
                </a:lnTo>
                <a:lnTo>
                  <a:pt x="313431" y="2633497"/>
                </a:lnTo>
                <a:lnTo>
                  <a:pt x="270718" y="2613517"/>
                </a:lnTo>
                <a:lnTo>
                  <a:pt x="230547" y="2591895"/>
                </a:lnTo>
                <a:lnTo>
                  <a:pt x="193071" y="2568718"/>
                </a:lnTo>
                <a:lnTo>
                  <a:pt x="158442" y="2544074"/>
                </a:lnTo>
                <a:lnTo>
                  <a:pt x="126812" y="2518052"/>
                </a:lnTo>
                <a:lnTo>
                  <a:pt x="98333" y="2490738"/>
                </a:lnTo>
                <a:lnTo>
                  <a:pt x="51438" y="2432587"/>
                </a:lnTo>
                <a:lnTo>
                  <a:pt x="18974" y="2370325"/>
                </a:lnTo>
                <a:lnTo>
                  <a:pt x="2159" y="2304654"/>
                </a:lnTo>
                <a:lnTo>
                  <a:pt x="0" y="2270760"/>
                </a:lnTo>
                <a:lnTo>
                  <a:pt x="0" y="454151"/>
                </a:lnTo>
                <a:close/>
              </a:path>
            </a:pathLst>
          </a:custGeom>
          <a:ln w="15240">
            <a:solidFill>
              <a:srgbClr val="000000"/>
            </a:solidFill>
          </a:ln>
        </p:spPr>
        <p:txBody>
          <a:bodyPr wrap="square" lIns="0" tIns="0" rIns="0" bIns="0" rtlCol="0"/>
          <a:lstStyle/>
          <a:p>
            <a:endParaRPr/>
          </a:p>
        </p:txBody>
      </p:sp>
      <p:sp>
        <p:nvSpPr>
          <p:cNvPr id="4" name="object 4"/>
          <p:cNvSpPr txBox="1"/>
          <p:nvPr/>
        </p:nvSpPr>
        <p:spPr>
          <a:xfrm>
            <a:off x="2177593" y="4391406"/>
            <a:ext cx="1004569" cy="574675"/>
          </a:xfrm>
          <a:prstGeom prst="rect">
            <a:avLst/>
          </a:prstGeom>
        </p:spPr>
        <p:txBody>
          <a:bodyPr vert="horz" wrap="square" lIns="0" tIns="12700" rIns="0" bIns="0" rtlCol="0">
            <a:spAutoFit/>
          </a:bodyPr>
          <a:lstStyle/>
          <a:p>
            <a:pPr marL="68580" marR="5080" indent="-56515">
              <a:spcBef>
                <a:spcPts val="100"/>
              </a:spcBef>
            </a:pPr>
            <a:r>
              <a:rPr spc="-5" dirty="0">
                <a:latin typeface="Calibri"/>
                <a:cs typeface="Calibri"/>
              </a:rPr>
              <a:t>Ch</a:t>
            </a:r>
            <a:r>
              <a:rPr dirty="0">
                <a:latin typeface="Calibri"/>
                <a:cs typeface="Calibri"/>
              </a:rPr>
              <a:t>a</a:t>
            </a:r>
            <a:r>
              <a:rPr spc="-5" dirty="0">
                <a:latin typeface="Calibri"/>
                <a:cs typeface="Calibri"/>
              </a:rPr>
              <a:t>in</a:t>
            </a:r>
            <a:r>
              <a:rPr spc="-20" dirty="0">
                <a:latin typeface="Calibri"/>
                <a:cs typeface="Calibri"/>
              </a:rPr>
              <a:t>s</a:t>
            </a:r>
            <a:r>
              <a:rPr spc="-30" dirty="0">
                <a:latin typeface="Calibri"/>
                <a:cs typeface="Calibri"/>
              </a:rPr>
              <a:t>t</a:t>
            </a:r>
            <a:r>
              <a:rPr spc="-15" dirty="0">
                <a:latin typeface="Calibri"/>
                <a:cs typeface="Calibri"/>
              </a:rPr>
              <a:t>a</a:t>
            </a:r>
            <a:r>
              <a:rPr spc="-30" dirty="0">
                <a:latin typeface="Calibri"/>
                <a:cs typeface="Calibri"/>
              </a:rPr>
              <a:t>t</a:t>
            </a:r>
            <a:r>
              <a:rPr dirty="0">
                <a:latin typeface="Calibri"/>
                <a:cs typeface="Calibri"/>
              </a:rPr>
              <a:t>e  </a:t>
            </a:r>
            <a:r>
              <a:rPr spc="-10" dirty="0">
                <a:latin typeface="Calibri"/>
                <a:cs typeface="Calibri"/>
              </a:rPr>
              <a:t>Database</a:t>
            </a:r>
            <a:endParaRPr>
              <a:latin typeface="Calibri"/>
              <a:cs typeface="Calibri"/>
            </a:endParaRPr>
          </a:p>
        </p:txBody>
      </p:sp>
      <p:graphicFrame>
        <p:nvGraphicFramePr>
          <p:cNvPr id="5" name="object 5"/>
          <p:cNvGraphicFramePr>
            <a:graphicFrameLocks noGrp="1"/>
          </p:cNvGraphicFramePr>
          <p:nvPr/>
        </p:nvGraphicFramePr>
        <p:xfrm>
          <a:off x="2345437" y="1520953"/>
          <a:ext cx="7416165" cy="1457451"/>
        </p:xfrm>
        <a:graphic>
          <a:graphicData uri="http://schemas.openxmlformats.org/drawingml/2006/table">
            <a:tbl>
              <a:tblPr firstRow="1" bandRow="1">
                <a:tableStyleId>{2D5ABB26-0587-4C30-8999-92F81FD0307C}</a:tableStyleId>
              </a:tblPr>
              <a:tblGrid>
                <a:gridCol w="1852930"/>
                <a:gridCol w="1855470"/>
                <a:gridCol w="1855470"/>
                <a:gridCol w="1852295"/>
              </a:tblGrid>
              <a:tr h="362712">
                <a:tc>
                  <a:txBody>
                    <a:bodyPr/>
                    <a:lstStyle/>
                    <a:p>
                      <a:pPr marL="88900">
                        <a:lnSpc>
                          <a:spcPct val="100000"/>
                        </a:lnSpc>
                        <a:spcBef>
                          <a:spcPts val="215"/>
                        </a:spcBef>
                      </a:pPr>
                      <a:r>
                        <a:rPr sz="1800" b="1" spc="-10" dirty="0">
                          <a:solidFill>
                            <a:srgbClr val="FFFFFF"/>
                          </a:solidFill>
                          <a:latin typeface="Calibri"/>
                          <a:cs typeface="Calibri"/>
                        </a:rPr>
                        <a:t>Wallet</a:t>
                      </a:r>
                      <a:r>
                        <a:rPr sz="1800" b="1" spc="-70" dirty="0">
                          <a:solidFill>
                            <a:srgbClr val="FFFFFF"/>
                          </a:solidFill>
                          <a:latin typeface="Calibri"/>
                          <a:cs typeface="Calibri"/>
                        </a:rPr>
                        <a:t> </a:t>
                      </a:r>
                      <a:r>
                        <a:rPr sz="1800" b="1" dirty="0">
                          <a:solidFill>
                            <a:srgbClr val="FFFFFF"/>
                          </a:solidFill>
                          <a:latin typeface="Calibri"/>
                          <a:cs typeface="Calibri"/>
                        </a:rPr>
                        <a:t>ID</a:t>
                      </a:r>
                      <a:endParaRPr sz="1800">
                        <a:latin typeface="Calibri"/>
                        <a:cs typeface="Calibri"/>
                      </a:endParaRPr>
                    </a:p>
                  </a:txBody>
                  <a:tcPr marL="0" marR="0" marT="27305" marB="0">
                    <a:lnL w="9525">
                      <a:solidFill>
                        <a:srgbClr val="FFFFFF"/>
                      </a:solidFill>
                      <a:prstDash val="solid"/>
                    </a:lnL>
                    <a:lnR w="12700">
                      <a:solidFill>
                        <a:srgbClr val="FFFFFF"/>
                      </a:solidFill>
                      <a:prstDash val="solid"/>
                    </a:lnR>
                    <a:lnT w="9525">
                      <a:solidFill>
                        <a:srgbClr val="FFFFFF"/>
                      </a:solidFill>
                      <a:prstDash val="solid"/>
                    </a:lnT>
                    <a:lnB w="38100">
                      <a:solidFill>
                        <a:srgbClr val="FFFFFF"/>
                      </a:solidFill>
                      <a:prstDash val="solid"/>
                    </a:lnB>
                    <a:solidFill>
                      <a:srgbClr val="D24717"/>
                    </a:solidFill>
                  </a:tcPr>
                </a:tc>
                <a:tc>
                  <a:txBody>
                    <a:bodyPr/>
                    <a:lstStyle/>
                    <a:p>
                      <a:pPr marL="92075">
                        <a:lnSpc>
                          <a:spcPct val="100000"/>
                        </a:lnSpc>
                        <a:spcBef>
                          <a:spcPts val="215"/>
                        </a:spcBef>
                      </a:pPr>
                      <a:r>
                        <a:rPr sz="1800" b="1" dirty="0">
                          <a:solidFill>
                            <a:srgbClr val="FFFFFF"/>
                          </a:solidFill>
                          <a:latin typeface="Calibri"/>
                          <a:cs typeface="Calibri"/>
                        </a:rPr>
                        <a:t>Balance</a:t>
                      </a:r>
                      <a:endParaRPr sz="1800">
                        <a:latin typeface="Calibri"/>
                        <a:cs typeface="Calibri"/>
                      </a:endParaRPr>
                    </a:p>
                  </a:txBody>
                  <a:tcPr marL="0" marR="0" marT="27305" marB="0">
                    <a:lnL w="12700">
                      <a:solidFill>
                        <a:srgbClr val="FFFFFF"/>
                      </a:solidFill>
                      <a:prstDash val="solid"/>
                    </a:lnL>
                    <a:lnR w="12700">
                      <a:solidFill>
                        <a:srgbClr val="FFFFFF"/>
                      </a:solidFill>
                      <a:prstDash val="solid"/>
                    </a:lnR>
                    <a:lnT w="9525">
                      <a:solidFill>
                        <a:srgbClr val="FFFFFF"/>
                      </a:solidFill>
                      <a:prstDash val="solid"/>
                    </a:lnT>
                    <a:lnB w="38100">
                      <a:solidFill>
                        <a:srgbClr val="FFFFFF"/>
                      </a:solidFill>
                      <a:prstDash val="solid"/>
                    </a:lnB>
                    <a:solidFill>
                      <a:srgbClr val="D24717"/>
                    </a:solidFill>
                  </a:tcPr>
                </a:tc>
                <a:tc>
                  <a:txBody>
                    <a:bodyPr/>
                    <a:lstStyle/>
                    <a:p>
                      <a:pPr marL="92075">
                        <a:lnSpc>
                          <a:spcPct val="100000"/>
                        </a:lnSpc>
                        <a:spcBef>
                          <a:spcPts val="215"/>
                        </a:spcBef>
                      </a:pPr>
                      <a:r>
                        <a:rPr sz="1800" b="1" spc="-5" dirty="0">
                          <a:solidFill>
                            <a:srgbClr val="FFFFFF"/>
                          </a:solidFill>
                          <a:latin typeface="Calibri"/>
                          <a:cs typeface="Calibri"/>
                        </a:rPr>
                        <a:t>Code</a:t>
                      </a:r>
                      <a:r>
                        <a:rPr sz="1800" b="1" spc="-60" dirty="0">
                          <a:solidFill>
                            <a:srgbClr val="FFFFFF"/>
                          </a:solidFill>
                          <a:latin typeface="Calibri"/>
                          <a:cs typeface="Calibri"/>
                        </a:rPr>
                        <a:t> </a:t>
                      </a:r>
                      <a:r>
                        <a:rPr sz="1800" b="1" dirty="0">
                          <a:solidFill>
                            <a:srgbClr val="FFFFFF"/>
                          </a:solidFill>
                          <a:latin typeface="Calibri"/>
                          <a:cs typeface="Calibri"/>
                        </a:rPr>
                        <a:t>Hash</a:t>
                      </a:r>
                      <a:endParaRPr sz="1800">
                        <a:latin typeface="Calibri"/>
                        <a:cs typeface="Calibri"/>
                      </a:endParaRPr>
                    </a:p>
                  </a:txBody>
                  <a:tcPr marL="0" marR="0" marT="27305" marB="0">
                    <a:lnL w="12700">
                      <a:solidFill>
                        <a:srgbClr val="FFFFFF"/>
                      </a:solidFill>
                      <a:prstDash val="solid"/>
                    </a:lnL>
                    <a:lnR w="12700">
                      <a:solidFill>
                        <a:srgbClr val="FFFFFF"/>
                      </a:solidFill>
                      <a:prstDash val="solid"/>
                    </a:lnR>
                    <a:lnT w="9525">
                      <a:solidFill>
                        <a:srgbClr val="FFFFFF"/>
                      </a:solidFill>
                      <a:prstDash val="solid"/>
                    </a:lnT>
                    <a:lnB w="38100">
                      <a:solidFill>
                        <a:srgbClr val="FFFFFF"/>
                      </a:solidFill>
                      <a:prstDash val="solid"/>
                    </a:lnB>
                    <a:solidFill>
                      <a:srgbClr val="D24717"/>
                    </a:solidFill>
                  </a:tcPr>
                </a:tc>
                <a:tc>
                  <a:txBody>
                    <a:bodyPr/>
                    <a:lstStyle/>
                    <a:p>
                      <a:pPr marL="92075">
                        <a:lnSpc>
                          <a:spcPct val="100000"/>
                        </a:lnSpc>
                        <a:spcBef>
                          <a:spcPts val="215"/>
                        </a:spcBef>
                      </a:pPr>
                      <a:r>
                        <a:rPr sz="1800" b="1" spc="-10" dirty="0">
                          <a:solidFill>
                            <a:srgbClr val="FFFFFF"/>
                          </a:solidFill>
                          <a:latin typeface="Calibri"/>
                          <a:cs typeface="Calibri"/>
                        </a:rPr>
                        <a:t>Internal</a:t>
                      </a:r>
                      <a:r>
                        <a:rPr sz="1800" b="1" spc="-30" dirty="0">
                          <a:solidFill>
                            <a:srgbClr val="FFFFFF"/>
                          </a:solidFill>
                          <a:latin typeface="Calibri"/>
                          <a:cs typeface="Calibri"/>
                        </a:rPr>
                        <a:t> </a:t>
                      </a:r>
                      <a:r>
                        <a:rPr sz="1800" b="1" spc="-15" dirty="0">
                          <a:solidFill>
                            <a:srgbClr val="FFFFFF"/>
                          </a:solidFill>
                          <a:latin typeface="Calibri"/>
                          <a:cs typeface="Calibri"/>
                        </a:rPr>
                        <a:t>State</a:t>
                      </a:r>
                      <a:endParaRPr sz="1800">
                        <a:latin typeface="Calibri"/>
                        <a:cs typeface="Calibri"/>
                      </a:endParaRPr>
                    </a:p>
                  </a:txBody>
                  <a:tcPr marL="0" marR="0" marT="27305" marB="0">
                    <a:lnL w="12700">
                      <a:solidFill>
                        <a:srgbClr val="FFFFFF"/>
                      </a:solidFill>
                      <a:prstDash val="solid"/>
                    </a:lnL>
                    <a:lnR w="9525">
                      <a:solidFill>
                        <a:srgbClr val="FFFFFF"/>
                      </a:solidFill>
                      <a:prstDash val="solid"/>
                    </a:lnR>
                    <a:lnT w="9525">
                      <a:solidFill>
                        <a:srgbClr val="FFFFFF"/>
                      </a:solidFill>
                      <a:prstDash val="solid"/>
                    </a:lnT>
                    <a:lnB w="38100">
                      <a:solidFill>
                        <a:srgbClr val="FFFFFF"/>
                      </a:solidFill>
                      <a:prstDash val="solid"/>
                    </a:lnB>
                    <a:solidFill>
                      <a:srgbClr val="D24717"/>
                    </a:solidFill>
                  </a:tcPr>
                </a:tc>
              </a:tr>
              <a:tr h="365760">
                <a:tc>
                  <a:txBody>
                    <a:bodyPr/>
                    <a:lstStyle/>
                    <a:p>
                      <a:pPr marL="88900">
                        <a:lnSpc>
                          <a:spcPct val="100000"/>
                        </a:lnSpc>
                        <a:spcBef>
                          <a:spcPts val="240"/>
                        </a:spcBef>
                      </a:pPr>
                      <a:r>
                        <a:rPr sz="1800" spc="-5" dirty="0">
                          <a:latin typeface="Calibri"/>
                          <a:cs typeface="Calibri"/>
                        </a:rPr>
                        <a:t>99823428347</a:t>
                      </a:r>
                      <a:endParaRPr sz="1800">
                        <a:latin typeface="Calibri"/>
                        <a:cs typeface="Calibri"/>
                      </a:endParaRPr>
                    </a:p>
                  </a:txBody>
                  <a:tcPr marL="0" marR="0" marT="30480" marB="0">
                    <a:lnL w="9525">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tc>
                  <a:txBody>
                    <a:bodyPr/>
                    <a:lstStyle/>
                    <a:p>
                      <a:pPr marL="92075">
                        <a:lnSpc>
                          <a:spcPct val="100000"/>
                        </a:lnSpc>
                        <a:spcBef>
                          <a:spcPts val="240"/>
                        </a:spcBef>
                      </a:pPr>
                      <a:r>
                        <a:rPr sz="1800" dirty="0">
                          <a:latin typeface="Calibri"/>
                          <a:cs typeface="Calibri"/>
                        </a:rPr>
                        <a:t>45.12</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tc>
                  <a:txBody>
                    <a:bodyPr/>
                    <a:lstStyle/>
                    <a:p>
                      <a:pPr marL="92075">
                        <a:lnSpc>
                          <a:spcPct val="100000"/>
                        </a:lnSpc>
                        <a:spcBef>
                          <a:spcPts val="240"/>
                        </a:spcBef>
                      </a:pPr>
                      <a:r>
                        <a:rPr sz="1800" dirty="0">
                          <a:latin typeface="Calibri"/>
                          <a:cs typeface="Calibri"/>
                        </a:rPr>
                        <a:t>-</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tc>
                  <a:txBody>
                    <a:bodyPr/>
                    <a:lstStyle/>
                    <a:p>
                      <a:pPr marL="92075">
                        <a:lnSpc>
                          <a:spcPct val="100000"/>
                        </a:lnSpc>
                        <a:spcBef>
                          <a:spcPts val="240"/>
                        </a:spcBef>
                      </a:pPr>
                      <a:r>
                        <a:rPr sz="1800" spc="-5" dirty="0">
                          <a:latin typeface="Calibri"/>
                          <a:cs typeface="Calibri"/>
                        </a:rPr>
                        <a:t>99554HGJ</a:t>
                      </a:r>
                      <a:endParaRPr sz="1800">
                        <a:latin typeface="Calibri"/>
                        <a:cs typeface="Calibri"/>
                      </a:endParaRPr>
                    </a:p>
                  </a:txBody>
                  <a:tcPr marL="0" marR="0" marT="30480" marB="0">
                    <a:lnL w="12700">
                      <a:solidFill>
                        <a:srgbClr val="FFFFFF"/>
                      </a:solidFill>
                      <a:prstDash val="solid"/>
                    </a:lnL>
                    <a:lnR w="9525">
                      <a:solidFill>
                        <a:srgbClr val="FFFFFF"/>
                      </a:solidFill>
                      <a:prstDash val="solid"/>
                    </a:lnR>
                    <a:lnT w="38100">
                      <a:solidFill>
                        <a:srgbClr val="FFFFFF"/>
                      </a:solidFill>
                      <a:prstDash val="solid"/>
                    </a:lnT>
                    <a:lnB w="12700">
                      <a:solidFill>
                        <a:srgbClr val="FFFFFF"/>
                      </a:solidFill>
                      <a:prstDash val="solid"/>
                    </a:lnB>
                    <a:solidFill>
                      <a:srgbClr val="EECFCC"/>
                    </a:solidFill>
                  </a:tcPr>
                </a:tc>
              </a:tr>
              <a:tr h="365760">
                <a:tc>
                  <a:txBody>
                    <a:bodyPr/>
                    <a:lstStyle/>
                    <a:p>
                      <a:pPr marL="88900">
                        <a:lnSpc>
                          <a:spcPct val="100000"/>
                        </a:lnSpc>
                        <a:spcBef>
                          <a:spcPts val="244"/>
                        </a:spcBef>
                      </a:pPr>
                      <a:r>
                        <a:rPr sz="1800" spc="-5" dirty="0">
                          <a:latin typeface="Calibri"/>
                          <a:cs typeface="Calibri"/>
                        </a:rPr>
                        <a:t>98217981623</a:t>
                      </a:r>
                      <a:endParaRPr sz="1800">
                        <a:latin typeface="Calibri"/>
                        <a:cs typeface="Calibri"/>
                      </a:endParaRPr>
                    </a:p>
                  </a:txBody>
                  <a:tcPr marL="0" marR="0" marT="31114" marB="0">
                    <a:lnL w="9525">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2075">
                        <a:lnSpc>
                          <a:spcPct val="100000"/>
                        </a:lnSpc>
                        <a:spcBef>
                          <a:spcPts val="244"/>
                        </a:spcBef>
                      </a:pPr>
                      <a:r>
                        <a:rPr sz="1800" dirty="0">
                          <a:latin typeface="Calibri"/>
                          <a:cs typeface="Calibri"/>
                        </a:rPr>
                        <a:t>1123.332</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2075">
                        <a:lnSpc>
                          <a:spcPct val="100000"/>
                        </a:lnSpc>
                        <a:spcBef>
                          <a:spcPts val="244"/>
                        </a:spcBef>
                      </a:pPr>
                      <a:r>
                        <a:rPr sz="1800" spc="-5" dirty="0">
                          <a:latin typeface="Calibri"/>
                          <a:cs typeface="Calibri"/>
                        </a:rPr>
                        <a:t>9ERU12T4</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2075">
                        <a:lnSpc>
                          <a:spcPct val="100000"/>
                        </a:lnSpc>
                        <a:spcBef>
                          <a:spcPts val="244"/>
                        </a:spcBef>
                      </a:pPr>
                      <a:r>
                        <a:rPr sz="1800" spc="-5" dirty="0">
                          <a:latin typeface="Calibri"/>
                          <a:cs typeface="Calibri"/>
                        </a:rPr>
                        <a:t>3453ADFG</a:t>
                      </a:r>
                      <a:endParaRPr sz="1800">
                        <a:latin typeface="Calibri"/>
                        <a:cs typeface="Calibri"/>
                      </a:endParaRPr>
                    </a:p>
                  </a:txBody>
                  <a:tcPr marL="0" marR="0" marT="31114" marB="0">
                    <a:lnL w="12700">
                      <a:solidFill>
                        <a:srgbClr val="FFFFFF"/>
                      </a:solidFill>
                      <a:prstDash val="solid"/>
                    </a:lnL>
                    <a:lnR w="9525">
                      <a:solidFill>
                        <a:srgbClr val="FFFFFF"/>
                      </a:solidFill>
                      <a:prstDash val="solid"/>
                    </a:lnR>
                    <a:lnT w="12700">
                      <a:solidFill>
                        <a:srgbClr val="FFFFFF"/>
                      </a:solidFill>
                      <a:prstDash val="solid"/>
                    </a:lnT>
                    <a:lnB w="12700">
                      <a:solidFill>
                        <a:srgbClr val="FFFFFF"/>
                      </a:solidFill>
                      <a:prstDash val="solid"/>
                    </a:lnB>
                    <a:solidFill>
                      <a:srgbClr val="F7E9E7"/>
                    </a:solidFill>
                  </a:tcPr>
                </a:tc>
              </a:tr>
              <a:tr h="363219">
                <a:tc>
                  <a:txBody>
                    <a:bodyPr/>
                    <a:lstStyle/>
                    <a:p>
                      <a:pPr marL="88900">
                        <a:lnSpc>
                          <a:spcPct val="100000"/>
                        </a:lnSpc>
                        <a:spcBef>
                          <a:spcPts val="245"/>
                        </a:spcBef>
                      </a:pPr>
                      <a:r>
                        <a:rPr sz="1800" spc="-5" dirty="0">
                          <a:latin typeface="Calibri"/>
                          <a:cs typeface="Calibri"/>
                        </a:rPr>
                        <a:t>90987344755</a:t>
                      </a:r>
                      <a:endParaRPr sz="1800">
                        <a:latin typeface="Calibri"/>
                        <a:cs typeface="Calibri"/>
                      </a:endParaRPr>
                    </a:p>
                  </a:txBody>
                  <a:tcPr marL="0" marR="0" marT="31115" marB="0">
                    <a:lnL w="9525">
                      <a:solidFill>
                        <a:srgbClr val="FFFFFF"/>
                      </a:solidFill>
                      <a:prstDash val="solid"/>
                    </a:lnL>
                    <a:lnR w="12700">
                      <a:solidFill>
                        <a:srgbClr val="FFFFFF"/>
                      </a:solidFill>
                      <a:prstDash val="solid"/>
                    </a:lnR>
                    <a:lnT w="12700">
                      <a:solidFill>
                        <a:srgbClr val="FFFFFF"/>
                      </a:solidFill>
                      <a:prstDash val="solid"/>
                    </a:lnT>
                    <a:lnB w="9525">
                      <a:solidFill>
                        <a:srgbClr val="FFFFFF"/>
                      </a:solidFill>
                      <a:prstDash val="solid"/>
                    </a:lnB>
                    <a:solidFill>
                      <a:srgbClr val="EECFCC"/>
                    </a:solidFill>
                  </a:tcPr>
                </a:tc>
                <a:tc>
                  <a:txBody>
                    <a:bodyPr/>
                    <a:lstStyle/>
                    <a:p>
                      <a:pPr marL="92075">
                        <a:lnSpc>
                          <a:spcPct val="100000"/>
                        </a:lnSpc>
                        <a:spcBef>
                          <a:spcPts val="245"/>
                        </a:spcBef>
                      </a:pPr>
                      <a:r>
                        <a:rPr sz="1800" dirty="0">
                          <a:latin typeface="Calibri"/>
                          <a:cs typeface="Calibri"/>
                        </a:rPr>
                        <a:t>9.3444</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9525">
                      <a:solidFill>
                        <a:srgbClr val="FFFFFF"/>
                      </a:solidFill>
                      <a:prstDash val="solid"/>
                    </a:lnB>
                    <a:solidFill>
                      <a:srgbClr val="EECFCC"/>
                    </a:solidFill>
                  </a:tcPr>
                </a:tc>
                <a:tc>
                  <a:txBody>
                    <a:bodyPr/>
                    <a:lstStyle/>
                    <a:p>
                      <a:pPr marL="92075">
                        <a:lnSpc>
                          <a:spcPct val="100000"/>
                        </a:lnSpc>
                        <a:spcBef>
                          <a:spcPts val="245"/>
                        </a:spcBef>
                      </a:pPr>
                      <a:r>
                        <a:rPr sz="1800" spc="-5" dirty="0">
                          <a:latin typeface="Calibri"/>
                          <a:cs typeface="Calibri"/>
                        </a:rPr>
                        <a:t>0490CNDJ</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9525">
                      <a:solidFill>
                        <a:srgbClr val="FFFFFF"/>
                      </a:solidFill>
                      <a:prstDash val="solid"/>
                    </a:lnB>
                    <a:solidFill>
                      <a:srgbClr val="EECFCC"/>
                    </a:solidFill>
                  </a:tcPr>
                </a:tc>
                <a:tc>
                  <a:txBody>
                    <a:bodyPr/>
                    <a:lstStyle/>
                    <a:p>
                      <a:pPr marL="92075">
                        <a:lnSpc>
                          <a:spcPct val="100000"/>
                        </a:lnSpc>
                        <a:spcBef>
                          <a:spcPts val="245"/>
                        </a:spcBef>
                      </a:pPr>
                      <a:r>
                        <a:rPr sz="1800" dirty="0">
                          <a:latin typeface="Calibri"/>
                          <a:cs typeface="Calibri"/>
                        </a:rPr>
                        <a:t>132GJR4</a:t>
                      </a:r>
                      <a:endParaRPr sz="1800">
                        <a:latin typeface="Calibri"/>
                        <a:cs typeface="Calibri"/>
                      </a:endParaRPr>
                    </a:p>
                  </a:txBody>
                  <a:tcPr marL="0" marR="0" marT="31115" marB="0">
                    <a:lnL w="12700">
                      <a:solidFill>
                        <a:srgbClr val="FFFFFF"/>
                      </a:solidFill>
                      <a:prstDash val="solid"/>
                    </a:lnL>
                    <a:lnR w="9525">
                      <a:solidFill>
                        <a:srgbClr val="FFFFFF"/>
                      </a:solidFill>
                      <a:prstDash val="solid"/>
                    </a:lnR>
                    <a:lnT w="12700">
                      <a:solidFill>
                        <a:srgbClr val="FFFFFF"/>
                      </a:solidFill>
                      <a:prstDash val="solid"/>
                    </a:lnT>
                    <a:lnB w="9525">
                      <a:solidFill>
                        <a:srgbClr val="FFFFFF"/>
                      </a:solidFill>
                      <a:prstDash val="solid"/>
                    </a:lnB>
                    <a:solidFill>
                      <a:srgbClr val="EECFCC"/>
                    </a:solidFill>
                  </a:tcPr>
                </a:tc>
              </a:tr>
            </a:tbl>
          </a:graphicData>
        </a:graphic>
      </p:graphicFrame>
      <p:pic>
        <p:nvPicPr>
          <p:cNvPr id="6" name="object 6"/>
          <p:cNvPicPr/>
          <p:nvPr/>
        </p:nvPicPr>
        <p:blipFill>
          <a:blip r:embed="rId2" cstate="print"/>
          <a:stretch>
            <a:fillRect/>
          </a:stretch>
        </p:blipFill>
        <p:spPr>
          <a:xfrm>
            <a:off x="6272784" y="2904745"/>
            <a:ext cx="76200" cy="228345"/>
          </a:xfrm>
          <a:prstGeom prst="rect">
            <a:avLst/>
          </a:prstGeom>
        </p:spPr>
      </p:pic>
      <p:sp>
        <p:nvSpPr>
          <p:cNvPr id="7" name="object 7"/>
          <p:cNvSpPr/>
          <p:nvPr/>
        </p:nvSpPr>
        <p:spPr>
          <a:xfrm>
            <a:off x="8910828" y="2923032"/>
            <a:ext cx="451484" cy="797560"/>
          </a:xfrm>
          <a:custGeom>
            <a:avLst/>
            <a:gdLst/>
            <a:ahLst/>
            <a:cxnLst/>
            <a:rect l="l" t="t" r="r" b="b"/>
            <a:pathLst>
              <a:path w="451484" h="797560">
                <a:moveTo>
                  <a:pt x="42759" y="63337"/>
                </a:moveTo>
                <a:lnTo>
                  <a:pt x="31758" y="69521"/>
                </a:lnTo>
                <a:lnTo>
                  <a:pt x="440436" y="797559"/>
                </a:lnTo>
                <a:lnTo>
                  <a:pt x="451485" y="791336"/>
                </a:lnTo>
                <a:lnTo>
                  <a:pt x="42759" y="63337"/>
                </a:lnTo>
                <a:close/>
              </a:path>
              <a:path w="451484" h="797560">
                <a:moveTo>
                  <a:pt x="0" y="0"/>
                </a:moveTo>
                <a:lnTo>
                  <a:pt x="4064" y="85089"/>
                </a:lnTo>
                <a:lnTo>
                  <a:pt x="31758" y="69521"/>
                </a:lnTo>
                <a:lnTo>
                  <a:pt x="25526" y="58419"/>
                </a:lnTo>
                <a:lnTo>
                  <a:pt x="36575" y="52323"/>
                </a:lnTo>
                <a:lnTo>
                  <a:pt x="62351" y="52323"/>
                </a:lnTo>
                <a:lnTo>
                  <a:pt x="70485" y="47751"/>
                </a:lnTo>
                <a:lnTo>
                  <a:pt x="0" y="0"/>
                </a:lnTo>
                <a:close/>
              </a:path>
              <a:path w="451484" h="797560">
                <a:moveTo>
                  <a:pt x="36575" y="52323"/>
                </a:moveTo>
                <a:lnTo>
                  <a:pt x="25526" y="58419"/>
                </a:lnTo>
                <a:lnTo>
                  <a:pt x="31758" y="69521"/>
                </a:lnTo>
                <a:lnTo>
                  <a:pt x="42759" y="63337"/>
                </a:lnTo>
                <a:lnTo>
                  <a:pt x="36575" y="52323"/>
                </a:lnTo>
                <a:close/>
              </a:path>
              <a:path w="451484" h="797560">
                <a:moveTo>
                  <a:pt x="62351" y="52323"/>
                </a:moveTo>
                <a:lnTo>
                  <a:pt x="36575" y="52323"/>
                </a:lnTo>
                <a:lnTo>
                  <a:pt x="42759" y="63337"/>
                </a:lnTo>
                <a:lnTo>
                  <a:pt x="62351" y="52323"/>
                </a:lnTo>
                <a:close/>
              </a:path>
            </a:pathLst>
          </a:custGeom>
          <a:solidFill>
            <a:srgbClr val="000000"/>
          </a:solidFill>
        </p:spPr>
        <p:txBody>
          <a:bodyPr wrap="square" lIns="0" tIns="0" rIns="0" bIns="0" rtlCol="0"/>
          <a:lstStyle/>
          <a:p>
            <a:endParaRPr/>
          </a:p>
        </p:txBody>
      </p:sp>
      <p:grpSp>
        <p:nvGrpSpPr>
          <p:cNvPr id="8" name="object 8"/>
          <p:cNvGrpSpPr/>
          <p:nvPr/>
        </p:nvGrpSpPr>
        <p:grpSpPr>
          <a:xfrm>
            <a:off x="8647176" y="3709416"/>
            <a:ext cx="1386840" cy="1784985"/>
            <a:chOff x="7123176" y="3709415"/>
            <a:chExt cx="1386840" cy="1784985"/>
          </a:xfrm>
        </p:grpSpPr>
        <p:sp>
          <p:nvSpPr>
            <p:cNvPr id="9" name="object 9"/>
            <p:cNvSpPr/>
            <p:nvPr/>
          </p:nvSpPr>
          <p:spPr>
            <a:xfrm>
              <a:off x="7520940" y="3717035"/>
              <a:ext cx="981710" cy="1769745"/>
            </a:xfrm>
            <a:custGeom>
              <a:avLst/>
              <a:gdLst/>
              <a:ahLst/>
              <a:cxnLst/>
              <a:rect l="l" t="t" r="r" b="b"/>
              <a:pathLst>
                <a:path w="981709" h="1769745">
                  <a:moveTo>
                    <a:pt x="0" y="89915"/>
                  </a:moveTo>
                  <a:lnTo>
                    <a:pt x="7066" y="54917"/>
                  </a:lnTo>
                  <a:lnTo>
                    <a:pt x="26336" y="26336"/>
                  </a:lnTo>
                  <a:lnTo>
                    <a:pt x="54917" y="7066"/>
                  </a:lnTo>
                  <a:lnTo>
                    <a:pt x="89915" y="0"/>
                  </a:lnTo>
                  <a:lnTo>
                    <a:pt x="531876" y="0"/>
                  </a:lnTo>
                  <a:lnTo>
                    <a:pt x="566874" y="7066"/>
                  </a:lnTo>
                  <a:lnTo>
                    <a:pt x="595455" y="26336"/>
                  </a:lnTo>
                  <a:lnTo>
                    <a:pt x="614725" y="54917"/>
                  </a:lnTo>
                  <a:lnTo>
                    <a:pt x="621791" y="89915"/>
                  </a:lnTo>
                  <a:lnTo>
                    <a:pt x="621791" y="449580"/>
                  </a:lnTo>
                  <a:lnTo>
                    <a:pt x="614725" y="484578"/>
                  </a:lnTo>
                  <a:lnTo>
                    <a:pt x="595455" y="513159"/>
                  </a:lnTo>
                  <a:lnTo>
                    <a:pt x="566874" y="532429"/>
                  </a:lnTo>
                  <a:lnTo>
                    <a:pt x="531876" y="539495"/>
                  </a:lnTo>
                  <a:lnTo>
                    <a:pt x="89915" y="539495"/>
                  </a:lnTo>
                  <a:lnTo>
                    <a:pt x="54917" y="532429"/>
                  </a:lnTo>
                  <a:lnTo>
                    <a:pt x="26336" y="513159"/>
                  </a:lnTo>
                  <a:lnTo>
                    <a:pt x="7066" y="484578"/>
                  </a:lnTo>
                  <a:lnTo>
                    <a:pt x="0" y="449580"/>
                  </a:lnTo>
                  <a:lnTo>
                    <a:pt x="0" y="89915"/>
                  </a:lnTo>
                  <a:close/>
                </a:path>
                <a:path w="981709" h="1769745">
                  <a:moveTo>
                    <a:pt x="458724" y="1316989"/>
                  </a:moveTo>
                  <a:lnTo>
                    <a:pt x="465568" y="1283071"/>
                  </a:lnTo>
                  <a:lnTo>
                    <a:pt x="484235" y="1255379"/>
                  </a:lnTo>
                  <a:lnTo>
                    <a:pt x="511927" y="1236712"/>
                  </a:lnTo>
                  <a:lnTo>
                    <a:pt x="545845" y="1229868"/>
                  </a:lnTo>
                  <a:lnTo>
                    <a:pt x="894333" y="1229868"/>
                  </a:lnTo>
                  <a:lnTo>
                    <a:pt x="928252" y="1236712"/>
                  </a:lnTo>
                  <a:lnTo>
                    <a:pt x="955944" y="1255379"/>
                  </a:lnTo>
                  <a:lnTo>
                    <a:pt x="974611" y="1283071"/>
                  </a:lnTo>
                  <a:lnTo>
                    <a:pt x="981455" y="1316989"/>
                  </a:lnTo>
                  <a:lnTo>
                    <a:pt x="981455" y="1682241"/>
                  </a:lnTo>
                  <a:lnTo>
                    <a:pt x="974611" y="1716160"/>
                  </a:lnTo>
                  <a:lnTo>
                    <a:pt x="955944" y="1743852"/>
                  </a:lnTo>
                  <a:lnTo>
                    <a:pt x="928252" y="1762519"/>
                  </a:lnTo>
                  <a:lnTo>
                    <a:pt x="894333" y="1769364"/>
                  </a:lnTo>
                  <a:lnTo>
                    <a:pt x="545845" y="1769364"/>
                  </a:lnTo>
                  <a:lnTo>
                    <a:pt x="511927" y="1762519"/>
                  </a:lnTo>
                  <a:lnTo>
                    <a:pt x="484235" y="1743852"/>
                  </a:lnTo>
                  <a:lnTo>
                    <a:pt x="465568" y="1716160"/>
                  </a:lnTo>
                  <a:lnTo>
                    <a:pt x="458724" y="1682241"/>
                  </a:lnTo>
                  <a:lnTo>
                    <a:pt x="458724" y="1316989"/>
                  </a:lnTo>
                  <a:close/>
                </a:path>
              </a:pathLst>
            </a:custGeom>
            <a:ln w="15240">
              <a:solidFill>
                <a:srgbClr val="000000"/>
              </a:solidFill>
            </a:ln>
          </p:spPr>
          <p:txBody>
            <a:bodyPr wrap="square" lIns="0" tIns="0" rIns="0" bIns="0" rtlCol="0"/>
            <a:lstStyle/>
            <a:p>
              <a:endParaRPr/>
            </a:p>
          </p:txBody>
        </p:sp>
        <p:sp>
          <p:nvSpPr>
            <p:cNvPr id="10" name="object 10"/>
            <p:cNvSpPr/>
            <p:nvPr/>
          </p:nvSpPr>
          <p:spPr>
            <a:xfrm>
              <a:off x="7831836" y="4256531"/>
              <a:ext cx="414020" cy="694055"/>
            </a:xfrm>
            <a:custGeom>
              <a:avLst/>
              <a:gdLst/>
              <a:ahLst/>
              <a:cxnLst/>
              <a:rect l="l" t="t" r="r" b="b"/>
              <a:pathLst>
                <a:path w="414020" h="694054">
                  <a:moveTo>
                    <a:pt x="44302" y="62348"/>
                  </a:moveTo>
                  <a:lnTo>
                    <a:pt x="33365" y="68800"/>
                  </a:lnTo>
                  <a:lnTo>
                    <a:pt x="402971" y="693547"/>
                  </a:lnTo>
                  <a:lnTo>
                    <a:pt x="413893" y="687070"/>
                  </a:lnTo>
                  <a:lnTo>
                    <a:pt x="44302" y="62348"/>
                  </a:lnTo>
                  <a:close/>
                </a:path>
                <a:path w="414020" h="694054">
                  <a:moveTo>
                    <a:pt x="0" y="0"/>
                  </a:moveTo>
                  <a:lnTo>
                    <a:pt x="5969" y="84963"/>
                  </a:lnTo>
                  <a:lnTo>
                    <a:pt x="33365" y="68800"/>
                  </a:lnTo>
                  <a:lnTo>
                    <a:pt x="26924" y="57912"/>
                  </a:lnTo>
                  <a:lnTo>
                    <a:pt x="37846" y="51435"/>
                  </a:lnTo>
                  <a:lnTo>
                    <a:pt x="62801" y="51435"/>
                  </a:lnTo>
                  <a:lnTo>
                    <a:pt x="71628" y="46228"/>
                  </a:lnTo>
                  <a:lnTo>
                    <a:pt x="0" y="0"/>
                  </a:lnTo>
                  <a:close/>
                </a:path>
                <a:path w="414020" h="694054">
                  <a:moveTo>
                    <a:pt x="37846" y="51435"/>
                  </a:moveTo>
                  <a:lnTo>
                    <a:pt x="26924" y="57912"/>
                  </a:lnTo>
                  <a:lnTo>
                    <a:pt x="33365" y="68800"/>
                  </a:lnTo>
                  <a:lnTo>
                    <a:pt x="44302" y="62348"/>
                  </a:lnTo>
                  <a:lnTo>
                    <a:pt x="37846" y="51435"/>
                  </a:lnTo>
                  <a:close/>
                </a:path>
                <a:path w="414020" h="694054">
                  <a:moveTo>
                    <a:pt x="62801" y="51435"/>
                  </a:moveTo>
                  <a:lnTo>
                    <a:pt x="37846" y="51435"/>
                  </a:lnTo>
                  <a:lnTo>
                    <a:pt x="44302" y="62348"/>
                  </a:lnTo>
                  <a:lnTo>
                    <a:pt x="62801" y="51435"/>
                  </a:lnTo>
                  <a:close/>
                </a:path>
              </a:pathLst>
            </a:custGeom>
            <a:solidFill>
              <a:srgbClr val="000000"/>
            </a:solidFill>
          </p:spPr>
          <p:txBody>
            <a:bodyPr wrap="square" lIns="0" tIns="0" rIns="0" bIns="0" rtlCol="0"/>
            <a:lstStyle/>
            <a:p>
              <a:endParaRPr/>
            </a:p>
          </p:txBody>
        </p:sp>
        <p:sp>
          <p:nvSpPr>
            <p:cNvPr id="11" name="object 11"/>
            <p:cNvSpPr/>
            <p:nvPr/>
          </p:nvSpPr>
          <p:spPr>
            <a:xfrm>
              <a:off x="7130796" y="4946903"/>
              <a:ext cx="523240" cy="539750"/>
            </a:xfrm>
            <a:custGeom>
              <a:avLst/>
              <a:gdLst/>
              <a:ahLst/>
              <a:cxnLst/>
              <a:rect l="l" t="t" r="r" b="b"/>
              <a:pathLst>
                <a:path w="523240" h="539750">
                  <a:moveTo>
                    <a:pt x="0" y="87122"/>
                  </a:moveTo>
                  <a:lnTo>
                    <a:pt x="6844" y="53203"/>
                  </a:lnTo>
                  <a:lnTo>
                    <a:pt x="25511" y="25511"/>
                  </a:lnTo>
                  <a:lnTo>
                    <a:pt x="53203" y="6844"/>
                  </a:lnTo>
                  <a:lnTo>
                    <a:pt x="87122" y="0"/>
                  </a:lnTo>
                  <a:lnTo>
                    <a:pt x="435609" y="0"/>
                  </a:lnTo>
                  <a:lnTo>
                    <a:pt x="469528" y="6844"/>
                  </a:lnTo>
                  <a:lnTo>
                    <a:pt x="497220" y="25511"/>
                  </a:lnTo>
                  <a:lnTo>
                    <a:pt x="515887" y="53203"/>
                  </a:lnTo>
                  <a:lnTo>
                    <a:pt x="522731" y="87122"/>
                  </a:lnTo>
                  <a:lnTo>
                    <a:pt x="522731" y="452374"/>
                  </a:lnTo>
                  <a:lnTo>
                    <a:pt x="515887" y="486292"/>
                  </a:lnTo>
                  <a:lnTo>
                    <a:pt x="497220" y="513984"/>
                  </a:lnTo>
                  <a:lnTo>
                    <a:pt x="469528" y="532651"/>
                  </a:lnTo>
                  <a:lnTo>
                    <a:pt x="435609" y="539496"/>
                  </a:lnTo>
                  <a:lnTo>
                    <a:pt x="87122" y="539496"/>
                  </a:lnTo>
                  <a:lnTo>
                    <a:pt x="53203" y="532651"/>
                  </a:lnTo>
                  <a:lnTo>
                    <a:pt x="25511" y="513984"/>
                  </a:lnTo>
                  <a:lnTo>
                    <a:pt x="6844" y="486292"/>
                  </a:lnTo>
                  <a:lnTo>
                    <a:pt x="0" y="452374"/>
                  </a:lnTo>
                  <a:lnTo>
                    <a:pt x="0" y="87122"/>
                  </a:lnTo>
                  <a:close/>
                </a:path>
              </a:pathLst>
            </a:custGeom>
            <a:ln w="15240">
              <a:solidFill>
                <a:srgbClr val="000000"/>
              </a:solidFill>
            </a:ln>
          </p:spPr>
          <p:txBody>
            <a:bodyPr wrap="square" lIns="0" tIns="0" rIns="0" bIns="0" rtlCol="0"/>
            <a:lstStyle/>
            <a:p>
              <a:endParaRPr/>
            </a:p>
          </p:txBody>
        </p:sp>
        <p:sp>
          <p:nvSpPr>
            <p:cNvPr id="12" name="object 12"/>
            <p:cNvSpPr/>
            <p:nvPr/>
          </p:nvSpPr>
          <p:spPr>
            <a:xfrm>
              <a:off x="7387590" y="4256531"/>
              <a:ext cx="445134" cy="694055"/>
            </a:xfrm>
            <a:custGeom>
              <a:avLst/>
              <a:gdLst/>
              <a:ahLst/>
              <a:cxnLst/>
              <a:rect l="l" t="t" r="r" b="b"/>
              <a:pathLst>
                <a:path w="445134" h="694054">
                  <a:moveTo>
                    <a:pt x="398807" y="60885"/>
                  </a:moveTo>
                  <a:lnTo>
                    <a:pt x="0" y="686816"/>
                  </a:lnTo>
                  <a:lnTo>
                    <a:pt x="10667" y="693674"/>
                  </a:lnTo>
                  <a:lnTo>
                    <a:pt x="409507" y="67693"/>
                  </a:lnTo>
                  <a:lnTo>
                    <a:pt x="398807" y="60885"/>
                  </a:lnTo>
                  <a:close/>
                </a:path>
                <a:path w="445134" h="694054">
                  <a:moveTo>
                    <a:pt x="439870" y="50165"/>
                  </a:moveTo>
                  <a:lnTo>
                    <a:pt x="405637" y="50165"/>
                  </a:lnTo>
                  <a:lnTo>
                    <a:pt x="416305" y="57023"/>
                  </a:lnTo>
                  <a:lnTo>
                    <a:pt x="409507" y="67693"/>
                  </a:lnTo>
                  <a:lnTo>
                    <a:pt x="436244" y="84709"/>
                  </a:lnTo>
                  <a:lnTo>
                    <a:pt x="439870" y="50165"/>
                  </a:lnTo>
                  <a:close/>
                </a:path>
                <a:path w="445134" h="694054">
                  <a:moveTo>
                    <a:pt x="405637" y="50165"/>
                  </a:moveTo>
                  <a:lnTo>
                    <a:pt x="398807" y="60885"/>
                  </a:lnTo>
                  <a:lnTo>
                    <a:pt x="409507" y="67693"/>
                  </a:lnTo>
                  <a:lnTo>
                    <a:pt x="416305" y="57023"/>
                  </a:lnTo>
                  <a:lnTo>
                    <a:pt x="405637" y="50165"/>
                  </a:lnTo>
                  <a:close/>
                </a:path>
                <a:path w="445134" h="694054">
                  <a:moveTo>
                    <a:pt x="445134" y="0"/>
                  </a:moveTo>
                  <a:lnTo>
                    <a:pt x="371982" y="43815"/>
                  </a:lnTo>
                  <a:lnTo>
                    <a:pt x="398807" y="60885"/>
                  </a:lnTo>
                  <a:lnTo>
                    <a:pt x="405637" y="50165"/>
                  </a:lnTo>
                  <a:lnTo>
                    <a:pt x="439870" y="50165"/>
                  </a:lnTo>
                  <a:lnTo>
                    <a:pt x="445134" y="0"/>
                  </a:lnTo>
                  <a:close/>
                </a:path>
              </a:pathLst>
            </a:custGeom>
            <a:solidFill>
              <a:srgbClr val="000000"/>
            </a:solidFill>
          </p:spPr>
          <p:txBody>
            <a:bodyPr wrap="square" lIns="0" tIns="0" rIns="0" bIns="0" rtlCol="0"/>
            <a:lstStyle/>
            <a:p>
              <a:endParaRPr/>
            </a:p>
          </p:txBody>
        </p:sp>
      </p:grpSp>
      <p:grpSp>
        <p:nvGrpSpPr>
          <p:cNvPr id="13" name="object 13"/>
          <p:cNvGrpSpPr/>
          <p:nvPr/>
        </p:nvGrpSpPr>
        <p:grpSpPr>
          <a:xfrm>
            <a:off x="3928873" y="2967227"/>
            <a:ext cx="4709795" cy="2527300"/>
            <a:chOff x="2404872" y="2967227"/>
            <a:chExt cx="4709795" cy="2527300"/>
          </a:xfrm>
        </p:grpSpPr>
        <p:pic>
          <p:nvPicPr>
            <p:cNvPr id="14" name="object 14"/>
            <p:cNvPicPr/>
            <p:nvPr/>
          </p:nvPicPr>
          <p:blipFill>
            <a:blip r:embed="rId3" cstate="print"/>
            <a:stretch>
              <a:fillRect/>
            </a:stretch>
          </p:blipFill>
          <p:spPr>
            <a:xfrm>
              <a:off x="3939539" y="3133343"/>
              <a:ext cx="1693164" cy="2194560"/>
            </a:xfrm>
            <a:prstGeom prst="rect">
              <a:avLst/>
            </a:prstGeom>
          </p:spPr>
        </p:pic>
        <p:sp>
          <p:nvSpPr>
            <p:cNvPr id="15" name="object 15"/>
            <p:cNvSpPr/>
            <p:nvPr/>
          </p:nvSpPr>
          <p:spPr>
            <a:xfrm>
              <a:off x="5684519" y="4946904"/>
              <a:ext cx="500380" cy="539750"/>
            </a:xfrm>
            <a:custGeom>
              <a:avLst/>
              <a:gdLst/>
              <a:ahLst/>
              <a:cxnLst/>
              <a:rect l="l" t="t" r="r" b="b"/>
              <a:pathLst>
                <a:path w="500379" h="539750">
                  <a:moveTo>
                    <a:pt x="0" y="83312"/>
                  </a:moveTo>
                  <a:lnTo>
                    <a:pt x="6552" y="50899"/>
                  </a:lnTo>
                  <a:lnTo>
                    <a:pt x="24415" y="24415"/>
                  </a:lnTo>
                  <a:lnTo>
                    <a:pt x="50899" y="6552"/>
                  </a:lnTo>
                  <a:lnTo>
                    <a:pt x="83312" y="0"/>
                  </a:lnTo>
                  <a:lnTo>
                    <a:pt x="416559" y="0"/>
                  </a:lnTo>
                  <a:lnTo>
                    <a:pt x="448972" y="6552"/>
                  </a:lnTo>
                  <a:lnTo>
                    <a:pt x="475456" y="24415"/>
                  </a:lnTo>
                  <a:lnTo>
                    <a:pt x="493319" y="50899"/>
                  </a:lnTo>
                  <a:lnTo>
                    <a:pt x="499871" y="83312"/>
                  </a:lnTo>
                  <a:lnTo>
                    <a:pt x="499871" y="456184"/>
                  </a:lnTo>
                  <a:lnTo>
                    <a:pt x="493319" y="488596"/>
                  </a:lnTo>
                  <a:lnTo>
                    <a:pt x="475456" y="515080"/>
                  </a:lnTo>
                  <a:lnTo>
                    <a:pt x="448972" y="532943"/>
                  </a:lnTo>
                  <a:lnTo>
                    <a:pt x="416559" y="539496"/>
                  </a:lnTo>
                  <a:lnTo>
                    <a:pt x="83312" y="539496"/>
                  </a:lnTo>
                  <a:lnTo>
                    <a:pt x="50899" y="532943"/>
                  </a:lnTo>
                  <a:lnTo>
                    <a:pt x="24415" y="515080"/>
                  </a:lnTo>
                  <a:lnTo>
                    <a:pt x="6552" y="488596"/>
                  </a:lnTo>
                  <a:lnTo>
                    <a:pt x="0" y="456184"/>
                  </a:lnTo>
                  <a:lnTo>
                    <a:pt x="0" y="83312"/>
                  </a:lnTo>
                  <a:close/>
                </a:path>
              </a:pathLst>
            </a:custGeom>
            <a:ln w="15240">
              <a:solidFill>
                <a:srgbClr val="000000"/>
              </a:solidFill>
            </a:ln>
          </p:spPr>
          <p:txBody>
            <a:bodyPr wrap="square" lIns="0" tIns="0" rIns="0" bIns="0" rtlCol="0"/>
            <a:lstStyle/>
            <a:p>
              <a:endParaRPr/>
            </a:p>
          </p:txBody>
        </p:sp>
        <p:sp>
          <p:nvSpPr>
            <p:cNvPr id="16" name="object 16"/>
            <p:cNvSpPr/>
            <p:nvPr/>
          </p:nvSpPr>
          <p:spPr>
            <a:xfrm>
              <a:off x="6510019" y="2967227"/>
              <a:ext cx="605155" cy="798830"/>
            </a:xfrm>
            <a:custGeom>
              <a:avLst/>
              <a:gdLst/>
              <a:ahLst/>
              <a:cxnLst/>
              <a:rect l="l" t="t" r="r" b="b"/>
              <a:pathLst>
                <a:path w="605154" h="798829">
                  <a:moveTo>
                    <a:pt x="553680" y="57012"/>
                  </a:moveTo>
                  <a:lnTo>
                    <a:pt x="0" y="790702"/>
                  </a:lnTo>
                  <a:lnTo>
                    <a:pt x="10159" y="798322"/>
                  </a:lnTo>
                  <a:lnTo>
                    <a:pt x="563812" y="64669"/>
                  </a:lnTo>
                  <a:lnTo>
                    <a:pt x="553680" y="57012"/>
                  </a:lnTo>
                  <a:close/>
                </a:path>
                <a:path w="605154" h="798829">
                  <a:moveTo>
                    <a:pt x="595984" y="46862"/>
                  </a:moveTo>
                  <a:lnTo>
                    <a:pt x="561339" y="46862"/>
                  </a:lnTo>
                  <a:lnTo>
                    <a:pt x="571500" y="54483"/>
                  </a:lnTo>
                  <a:lnTo>
                    <a:pt x="563812" y="64669"/>
                  </a:lnTo>
                  <a:lnTo>
                    <a:pt x="589152" y="83820"/>
                  </a:lnTo>
                  <a:lnTo>
                    <a:pt x="595984" y="46862"/>
                  </a:lnTo>
                  <a:close/>
                </a:path>
                <a:path w="605154" h="798829">
                  <a:moveTo>
                    <a:pt x="561339" y="46862"/>
                  </a:moveTo>
                  <a:lnTo>
                    <a:pt x="553680" y="57012"/>
                  </a:lnTo>
                  <a:lnTo>
                    <a:pt x="563812" y="64669"/>
                  </a:lnTo>
                  <a:lnTo>
                    <a:pt x="571500" y="54483"/>
                  </a:lnTo>
                  <a:lnTo>
                    <a:pt x="561339" y="46862"/>
                  </a:lnTo>
                  <a:close/>
                </a:path>
                <a:path w="605154" h="798829">
                  <a:moveTo>
                    <a:pt x="604647" y="0"/>
                  </a:moveTo>
                  <a:lnTo>
                    <a:pt x="528320" y="37846"/>
                  </a:lnTo>
                  <a:lnTo>
                    <a:pt x="553680" y="57012"/>
                  </a:lnTo>
                  <a:lnTo>
                    <a:pt x="561339" y="46862"/>
                  </a:lnTo>
                  <a:lnTo>
                    <a:pt x="595984" y="46862"/>
                  </a:lnTo>
                  <a:lnTo>
                    <a:pt x="604647" y="0"/>
                  </a:lnTo>
                  <a:close/>
                </a:path>
              </a:pathLst>
            </a:custGeom>
            <a:solidFill>
              <a:srgbClr val="000000"/>
            </a:solidFill>
          </p:spPr>
          <p:txBody>
            <a:bodyPr wrap="square" lIns="0" tIns="0" rIns="0" bIns="0" rtlCol="0"/>
            <a:lstStyle/>
            <a:p>
              <a:endParaRPr/>
            </a:p>
          </p:txBody>
        </p:sp>
        <p:sp>
          <p:nvSpPr>
            <p:cNvPr id="17" name="object 17"/>
            <p:cNvSpPr/>
            <p:nvPr/>
          </p:nvSpPr>
          <p:spPr>
            <a:xfrm>
              <a:off x="6231636" y="3717036"/>
              <a:ext cx="623570" cy="539750"/>
            </a:xfrm>
            <a:custGeom>
              <a:avLst/>
              <a:gdLst/>
              <a:ahLst/>
              <a:cxnLst/>
              <a:rect l="l" t="t" r="r" b="b"/>
              <a:pathLst>
                <a:path w="623570" h="539750">
                  <a:moveTo>
                    <a:pt x="533399" y="0"/>
                  </a:moveTo>
                  <a:lnTo>
                    <a:pt x="89915" y="0"/>
                  </a:lnTo>
                  <a:lnTo>
                    <a:pt x="54917" y="7066"/>
                  </a:lnTo>
                  <a:lnTo>
                    <a:pt x="26336" y="26336"/>
                  </a:lnTo>
                  <a:lnTo>
                    <a:pt x="7066" y="54917"/>
                  </a:lnTo>
                  <a:lnTo>
                    <a:pt x="0" y="89915"/>
                  </a:lnTo>
                  <a:lnTo>
                    <a:pt x="0" y="449580"/>
                  </a:lnTo>
                  <a:lnTo>
                    <a:pt x="7066" y="484578"/>
                  </a:lnTo>
                  <a:lnTo>
                    <a:pt x="26336" y="513159"/>
                  </a:lnTo>
                  <a:lnTo>
                    <a:pt x="54917" y="532429"/>
                  </a:lnTo>
                  <a:lnTo>
                    <a:pt x="89915" y="539495"/>
                  </a:lnTo>
                  <a:lnTo>
                    <a:pt x="533399" y="539495"/>
                  </a:lnTo>
                  <a:lnTo>
                    <a:pt x="568398" y="532429"/>
                  </a:lnTo>
                  <a:lnTo>
                    <a:pt x="596979" y="513159"/>
                  </a:lnTo>
                  <a:lnTo>
                    <a:pt x="616249" y="484578"/>
                  </a:lnTo>
                  <a:lnTo>
                    <a:pt x="623315" y="449580"/>
                  </a:lnTo>
                  <a:lnTo>
                    <a:pt x="623315" y="89915"/>
                  </a:lnTo>
                  <a:lnTo>
                    <a:pt x="616249" y="54917"/>
                  </a:lnTo>
                  <a:lnTo>
                    <a:pt x="596979" y="26336"/>
                  </a:lnTo>
                  <a:lnTo>
                    <a:pt x="568398" y="7066"/>
                  </a:lnTo>
                  <a:lnTo>
                    <a:pt x="533399" y="0"/>
                  </a:lnTo>
                  <a:close/>
                </a:path>
              </a:pathLst>
            </a:custGeom>
            <a:solidFill>
              <a:srgbClr val="FFFFFF"/>
            </a:solidFill>
          </p:spPr>
          <p:txBody>
            <a:bodyPr wrap="square" lIns="0" tIns="0" rIns="0" bIns="0" rtlCol="0"/>
            <a:lstStyle/>
            <a:p>
              <a:endParaRPr/>
            </a:p>
          </p:txBody>
        </p:sp>
        <p:sp>
          <p:nvSpPr>
            <p:cNvPr id="18" name="object 18"/>
            <p:cNvSpPr/>
            <p:nvPr/>
          </p:nvSpPr>
          <p:spPr>
            <a:xfrm>
              <a:off x="6231636" y="3717036"/>
              <a:ext cx="814069" cy="1769745"/>
            </a:xfrm>
            <a:custGeom>
              <a:avLst/>
              <a:gdLst/>
              <a:ahLst/>
              <a:cxnLst/>
              <a:rect l="l" t="t" r="r" b="b"/>
              <a:pathLst>
                <a:path w="814070" h="1769745">
                  <a:moveTo>
                    <a:pt x="0" y="89915"/>
                  </a:moveTo>
                  <a:lnTo>
                    <a:pt x="7066" y="54917"/>
                  </a:lnTo>
                  <a:lnTo>
                    <a:pt x="26336" y="26336"/>
                  </a:lnTo>
                  <a:lnTo>
                    <a:pt x="54917" y="7066"/>
                  </a:lnTo>
                  <a:lnTo>
                    <a:pt x="89915" y="0"/>
                  </a:lnTo>
                  <a:lnTo>
                    <a:pt x="533399" y="0"/>
                  </a:lnTo>
                  <a:lnTo>
                    <a:pt x="568398" y="7066"/>
                  </a:lnTo>
                  <a:lnTo>
                    <a:pt x="596979" y="26336"/>
                  </a:lnTo>
                  <a:lnTo>
                    <a:pt x="616249" y="54917"/>
                  </a:lnTo>
                  <a:lnTo>
                    <a:pt x="623315" y="89915"/>
                  </a:lnTo>
                  <a:lnTo>
                    <a:pt x="623315" y="449580"/>
                  </a:lnTo>
                  <a:lnTo>
                    <a:pt x="616249" y="484578"/>
                  </a:lnTo>
                  <a:lnTo>
                    <a:pt x="596979" y="513159"/>
                  </a:lnTo>
                  <a:lnTo>
                    <a:pt x="568398" y="532429"/>
                  </a:lnTo>
                  <a:lnTo>
                    <a:pt x="533399" y="539495"/>
                  </a:lnTo>
                  <a:lnTo>
                    <a:pt x="89915" y="539495"/>
                  </a:lnTo>
                  <a:lnTo>
                    <a:pt x="54917" y="532429"/>
                  </a:lnTo>
                  <a:lnTo>
                    <a:pt x="26336" y="513159"/>
                  </a:lnTo>
                  <a:lnTo>
                    <a:pt x="7066" y="484578"/>
                  </a:lnTo>
                  <a:lnTo>
                    <a:pt x="0" y="449580"/>
                  </a:lnTo>
                  <a:lnTo>
                    <a:pt x="0" y="89915"/>
                  </a:lnTo>
                  <a:close/>
                </a:path>
                <a:path w="814070" h="1769745">
                  <a:moveTo>
                    <a:pt x="310895" y="1313688"/>
                  </a:moveTo>
                  <a:lnTo>
                    <a:pt x="317474" y="1281035"/>
                  </a:lnTo>
                  <a:lnTo>
                    <a:pt x="335422" y="1254394"/>
                  </a:lnTo>
                  <a:lnTo>
                    <a:pt x="362063" y="1236446"/>
                  </a:lnTo>
                  <a:lnTo>
                    <a:pt x="394715" y="1229868"/>
                  </a:lnTo>
                  <a:lnTo>
                    <a:pt x="729995" y="1229868"/>
                  </a:lnTo>
                  <a:lnTo>
                    <a:pt x="762595" y="1236446"/>
                  </a:lnTo>
                  <a:lnTo>
                    <a:pt x="789241" y="1254394"/>
                  </a:lnTo>
                  <a:lnTo>
                    <a:pt x="807219" y="1281035"/>
                  </a:lnTo>
                  <a:lnTo>
                    <a:pt x="813815" y="1313688"/>
                  </a:lnTo>
                  <a:lnTo>
                    <a:pt x="813815" y="1685544"/>
                  </a:lnTo>
                  <a:lnTo>
                    <a:pt x="807219" y="1718143"/>
                  </a:lnTo>
                  <a:lnTo>
                    <a:pt x="789241" y="1744789"/>
                  </a:lnTo>
                  <a:lnTo>
                    <a:pt x="762595" y="1762767"/>
                  </a:lnTo>
                  <a:lnTo>
                    <a:pt x="729995" y="1769364"/>
                  </a:lnTo>
                  <a:lnTo>
                    <a:pt x="394715" y="1769364"/>
                  </a:lnTo>
                  <a:lnTo>
                    <a:pt x="362063" y="1762767"/>
                  </a:lnTo>
                  <a:lnTo>
                    <a:pt x="335422" y="1744789"/>
                  </a:lnTo>
                  <a:lnTo>
                    <a:pt x="317474" y="1718143"/>
                  </a:lnTo>
                  <a:lnTo>
                    <a:pt x="310895" y="1685544"/>
                  </a:lnTo>
                  <a:lnTo>
                    <a:pt x="310895" y="1313688"/>
                  </a:lnTo>
                  <a:close/>
                </a:path>
              </a:pathLst>
            </a:custGeom>
            <a:ln w="15240">
              <a:solidFill>
                <a:srgbClr val="000000"/>
              </a:solidFill>
            </a:ln>
          </p:spPr>
          <p:txBody>
            <a:bodyPr wrap="square" lIns="0" tIns="0" rIns="0" bIns="0" rtlCol="0"/>
            <a:lstStyle/>
            <a:p>
              <a:endParaRPr/>
            </a:p>
          </p:txBody>
        </p:sp>
        <p:sp>
          <p:nvSpPr>
            <p:cNvPr id="19" name="object 19"/>
            <p:cNvSpPr/>
            <p:nvPr/>
          </p:nvSpPr>
          <p:spPr>
            <a:xfrm>
              <a:off x="5929630" y="4256531"/>
              <a:ext cx="869950" cy="694690"/>
            </a:xfrm>
            <a:custGeom>
              <a:avLst/>
              <a:gdLst/>
              <a:ahLst/>
              <a:cxnLst/>
              <a:rect l="l" t="t" r="r" b="b"/>
              <a:pathLst>
                <a:path w="869950" h="694689">
                  <a:moveTo>
                    <a:pt x="869950" y="688086"/>
                  </a:moveTo>
                  <a:lnTo>
                    <a:pt x="644893" y="69405"/>
                  </a:lnTo>
                  <a:lnTo>
                    <a:pt x="674751" y="58547"/>
                  </a:lnTo>
                  <a:lnTo>
                    <a:pt x="673671" y="57531"/>
                  </a:lnTo>
                  <a:lnTo>
                    <a:pt x="613295" y="406"/>
                  </a:lnTo>
                  <a:lnTo>
                    <a:pt x="613410" y="0"/>
                  </a:lnTo>
                  <a:lnTo>
                    <a:pt x="613041" y="152"/>
                  </a:lnTo>
                  <a:lnTo>
                    <a:pt x="612889" y="0"/>
                  </a:lnTo>
                  <a:lnTo>
                    <a:pt x="612851" y="228"/>
                  </a:lnTo>
                  <a:lnTo>
                    <a:pt x="534416" y="32004"/>
                  </a:lnTo>
                  <a:lnTo>
                    <a:pt x="558253" y="52984"/>
                  </a:lnTo>
                  <a:lnTo>
                    <a:pt x="0" y="686054"/>
                  </a:lnTo>
                  <a:lnTo>
                    <a:pt x="9525" y="694436"/>
                  </a:lnTo>
                  <a:lnTo>
                    <a:pt x="567778" y="61366"/>
                  </a:lnTo>
                  <a:lnTo>
                    <a:pt x="591566" y="82296"/>
                  </a:lnTo>
                  <a:lnTo>
                    <a:pt x="601878" y="43434"/>
                  </a:lnTo>
                  <a:lnTo>
                    <a:pt x="612482" y="3479"/>
                  </a:lnTo>
                  <a:lnTo>
                    <a:pt x="603123" y="84582"/>
                  </a:lnTo>
                  <a:lnTo>
                    <a:pt x="632968" y="73736"/>
                  </a:lnTo>
                  <a:lnTo>
                    <a:pt x="858012" y="692404"/>
                  </a:lnTo>
                  <a:lnTo>
                    <a:pt x="869950" y="688086"/>
                  </a:lnTo>
                  <a:close/>
                </a:path>
              </a:pathLst>
            </a:custGeom>
            <a:solidFill>
              <a:srgbClr val="000000"/>
            </a:solidFill>
          </p:spPr>
          <p:txBody>
            <a:bodyPr wrap="square" lIns="0" tIns="0" rIns="0" bIns="0" rtlCol="0"/>
            <a:lstStyle/>
            <a:p>
              <a:endParaRPr/>
            </a:p>
          </p:txBody>
        </p:sp>
        <p:sp>
          <p:nvSpPr>
            <p:cNvPr id="20" name="object 20"/>
            <p:cNvSpPr/>
            <p:nvPr/>
          </p:nvSpPr>
          <p:spPr>
            <a:xfrm>
              <a:off x="2412492" y="4840223"/>
              <a:ext cx="1419225" cy="646430"/>
            </a:xfrm>
            <a:custGeom>
              <a:avLst/>
              <a:gdLst/>
              <a:ahLst/>
              <a:cxnLst/>
              <a:rect l="l" t="t" r="r" b="b"/>
              <a:pathLst>
                <a:path w="1419225" h="646429">
                  <a:moveTo>
                    <a:pt x="0" y="646176"/>
                  </a:moveTo>
                  <a:lnTo>
                    <a:pt x="1418844" y="646176"/>
                  </a:lnTo>
                  <a:lnTo>
                    <a:pt x="1418844" y="0"/>
                  </a:lnTo>
                  <a:lnTo>
                    <a:pt x="0" y="0"/>
                  </a:lnTo>
                  <a:lnTo>
                    <a:pt x="0" y="646176"/>
                  </a:lnTo>
                  <a:close/>
                </a:path>
              </a:pathLst>
            </a:custGeom>
            <a:ln w="15239">
              <a:solidFill>
                <a:srgbClr val="000000"/>
              </a:solidFill>
            </a:ln>
          </p:spPr>
          <p:txBody>
            <a:bodyPr wrap="square" lIns="0" tIns="0" rIns="0" bIns="0" rtlCol="0"/>
            <a:lstStyle/>
            <a:p>
              <a:endParaRPr/>
            </a:p>
          </p:txBody>
        </p:sp>
      </p:grpSp>
      <p:sp>
        <p:nvSpPr>
          <p:cNvPr id="21" name="object 21"/>
          <p:cNvSpPr txBox="1"/>
          <p:nvPr/>
        </p:nvSpPr>
        <p:spPr>
          <a:xfrm>
            <a:off x="4015233" y="4859273"/>
            <a:ext cx="820419" cy="574040"/>
          </a:xfrm>
          <a:prstGeom prst="rect">
            <a:avLst/>
          </a:prstGeom>
        </p:spPr>
        <p:txBody>
          <a:bodyPr vert="horz" wrap="square" lIns="0" tIns="12700" rIns="0" bIns="0" rtlCol="0">
            <a:spAutoFit/>
          </a:bodyPr>
          <a:lstStyle/>
          <a:p>
            <a:pPr marL="12700" marR="5080">
              <a:spcBef>
                <a:spcPts val="100"/>
              </a:spcBef>
            </a:pPr>
            <a:r>
              <a:rPr spc="-5" dirty="0">
                <a:latin typeface="Calibri"/>
                <a:cs typeface="Calibri"/>
              </a:rPr>
              <a:t>Co</a:t>
            </a:r>
            <a:r>
              <a:rPr spc="-10" dirty="0">
                <a:latin typeface="Calibri"/>
                <a:cs typeface="Calibri"/>
              </a:rPr>
              <a:t>n</a:t>
            </a:r>
            <a:r>
              <a:rPr dirty="0">
                <a:latin typeface="Calibri"/>
                <a:cs typeface="Calibri"/>
              </a:rPr>
              <a:t>t</a:t>
            </a:r>
            <a:r>
              <a:rPr spc="-45" dirty="0">
                <a:latin typeface="Calibri"/>
                <a:cs typeface="Calibri"/>
              </a:rPr>
              <a:t>r</a:t>
            </a:r>
            <a:r>
              <a:rPr dirty="0">
                <a:latin typeface="Calibri"/>
                <a:cs typeface="Calibri"/>
              </a:rPr>
              <a:t>act  </a:t>
            </a:r>
            <a:r>
              <a:rPr spc="-10" dirty="0">
                <a:latin typeface="Calibri"/>
                <a:cs typeface="Calibri"/>
              </a:rPr>
              <a:t>account</a:t>
            </a:r>
            <a:endParaRPr>
              <a:latin typeface="Calibri"/>
              <a:cs typeface="Calibri"/>
            </a:endParaRPr>
          </a:p>
        </p:txBody>
      </p:sp>
      <p:sp>
        <p:nvSpPr>
          <p:cNvPr id="22" name="object 22"/>
          <p:cNvSpPr/>
          <p:nvPr/>
        </p:nvSpPr>
        <p:spPr>
          <a:xfrm>
            <a:off x="3733547" y="2468880"/>
            <a:ext cx="202565" cy="2733675"/>
          </a:xfrm>
          <a:custGeom>
            <a:avLst/>
            <a:gdLst/>
            <a:ahLst/>
            <a:cxnLst/>
            <a:rect l="l" t="t" r="r" b="b"/>
            <a:pathLst>
              <a:path w="202564" h="2733675">
                <a:moveTo>
                  <a:pt x="202438" y="2694559"/>
                </a:moveTo>
                <a:lnTo>
                  <a:pt x="189738" y="2688209"/>
                </a:lnTo>
                <a:lnTo>
                  <a:pt x="126238" y="2656459"/>
                </a:lnTo>
                <a:lnTo>
                  <a:pt x="126238" y="2657030"/>
                </a:lnTo>
                <a:lnTo>
                  <a:pt x="126111" y="2656967"/>
                </a:lnTo>
                <a:lnTo>
                  <a:pt x="126111" y="2688209"/>
                </a:lnTo>
                <a:lnTo>
                  <a:pt x="88900" y="2688209"/>
                </a:lnTo>
                <a:lnTo>
                  <a:pt x="88900" y="435864"/>
                </a:lnTo>
                <a:lnTo>
                  <a:pt x="76200" y="435864"/>
                </a:lnTo>
                <a:lnTo>
                  <a:pt x="76200" y="2688717"/>
                </a:lnTo>
                <a:lnTo>
                  <a:pt x="12700" y="2688717"/>
                </a:lnTo>
                <a:lnTo>
                  <a:pt x="12700" y="0"/>
                </a:lnTo>
                <a:lnTo>
                  <a:pt x="0" y="0"/>
                </a:lnTo>
                <a:lnTo>
                  <a:pt x="0" y="2698623"/>
                </a:lnTo>
                <a:lnTo>
                  <a:pt x="2794" y="2701417"/>
                </a:lnTo>
                <a:lnTo>
                  <a:pt x="126111" y="2701417"/>
                </a:lnTo>
                <a:lnTo>
                  <a:pt x="126111" y="2733179"/>
                </a:lnTo>
                <a:lnTo>
                  <a:pt x="189611" y="2701417"/>
                </a:lnTo>
                <a:lnTo>
                  <a:pt x="202311" y="2695067"/>
                </a:lnTo>
                <a:lnTo>
                  <a:pt x="201866" y="2694851"/>
                </a:lnTo>
                <a:lnTo>
                  <a:pt x="202438" y="2694559"/>
                </a:lnTo>
                <a:close/>
              </a:path>
            </a:pathLst>
          </a:custGeom>
          <a:solidFill>
            <a:srgbClr val="D24717"/>
          </a:solidFill>
        </p:spPr>
        <p:txBody>
          <a:bodyPr wrap="square" lIns="0" tIns="0" rIns="0" bIns="0" rtlCol="0"/>
          <a:lstStyle/>
          <a:p>
            <a:endParaRPr/>
          </a:p>
        </p:txBody>
      </p:sp>
      <p:grpSp>
        <p:nvGrpSpPr>
          <p:cNvPr id="23" name="object 23"/>
          <p:cNvGrpSpPr/>
          <p:nvPr/>
        </p:nvGrpSpPr>
        <p:grpSpPr>
          <a:xfrm>
            <a:off x="1630679" y="2218944"/>
            <a:ext cx="4745990" cy="3633470"/>
            <a:chOff x="106679" y="2218944"/>
            <a:chExt cx="4745990" cy="3633470"/>
          </a:xfrm>
        </p:grpSpPr>
        <p:pic>
          <p:nvPicPr>
            <p:cNvPr id="24" name="object 24"/>
            <p:cNvPicPr/>
            <p:nvPr/>
          </p:nvPicPr>
          <p:blipFill>
            <a:blip r:embed="rId4" cstate="print"/>
            <a:stretch>
              <a:fillRect/>
            </a:stretch>
          </p:blipFill>
          <p:spPr>
            <a:xfrm>
              <a:off x="106679" y="2218944"/>
              <a:ext cx="769632" cy="2378963"/>
            </a:xfrm>
            <a:prstGeom prst="rect">
              <a:avLst/>
            </a:prstGeom>
          </p:spPr>
        </p:pic>
        <p:sp>
          <p:nvSpPr>
            <p:cNvPr id="25" name="object 25"/>
            <p:cNvSpPr/>
            <p:nvPr/>
          </p:nvSpPr>
          <p:spPr>
            <a:xfrm>
              <a:off x="128015" y="2240280"/>
              <a:ext cx="695960" cy="2265045"/>
            </a:xfrm>
            <a:custGeom>
              <a:avLst/>
              <a:gdLst/>
              <a:ahLst/>
              <a:cxnLst/>
              <a:rect l="l" t="t" r="r" b="b"/>
              <a:pathLst>
                <a:path w="695960" h="2265045">
                  <a:moveTo>
                    <a:pt x="163830" y="2187067"/>
                  </a:moveTo>
                  <a:lnTo>
                    <a:pt x="163830" y="2264791"/>
                  </a:lnTo>
                  <a:lnTo>
                    <a:pt x="215645" y="2238883"/>
                  </a:lnTo>
                  <a:lnTo>
                    <a:pt x="176784" y="2238883"/>
                  </a:lnTo>
                  <a:lnTo>
                    <a:pt x="176784" y="2212975"/>
                  </a:lnTo>
                  <a:lnTo>
                    <a:pt x="215646" y="2212975"/>
                  </a:lnTo>
                  <a:lnTo>
                    <a:pt x="163830" y="2187067"/>
                  </a:lnTo>
                  <a:close/>
                </a:path>
                <a:path w="695960" h="2265045">
                  <a:moveTo>
                    <a:pt x="695794" y="0"/>
                  </a:moveTo>
                  <a:lnTo>
                    <a:pt x="5803" y="0"/>
                  </a:lnTo>
                  <a:lnTo>
                    <a:pt x="0" y="5842"/>
                  </a:lnTo>
                  <a:lnTo>
                    <a:pt x="0" y="2233041"/>
                  </a:lnTo>
                  <a:lnTo>
                    <a:pt x="5803" y="2238883"/>
                  </a:lnTo>
                  <a:lnTo>
                    <a:pt x="163830" y="2238883"/>
                  </a:lnTo>
                  <a:lnTo>
                    <a:pt x="163830" y="2225929"/>
                  </a:lnTo>
                  <a:lnTo>
                    <a:pt x="25907" y="2225929"/>
                  </a:lnTo>
                  <a:lnTo>
                    <a:pt x="12953" y="2212975"/>
                  </a:lnTo>
                  <a:lnTo>
                    <a:pt x="25907" y="2212975"/>
                  </a:lnTo>
                  <a:lnTo>
                    <a:pt x="25907" y="25908"/>
                  </a:lnTo>
                  <a:lnTo>
                    <a:pt x="12953" y="25908"/>
                  </a:lnTo>
                  <a:lnTo>
                    <a:pt x="25907" y="12954"/>
                  </a:lnTo>
                  <a:lnTo>
                    <a:pt x="695794" y="12954"/>
                  </a:lnTo>
                  <a:lnTo>
                    <a:pt x="695794" y="0"/>
                  </a:lnTo>
                  <a:close/>
                </a:path>
                <a:path w="695960" h="2265045">
                  <a:moveTo>
                    <a:pt x="215646" y="2212975"/>
                  </a:moveTo>
                  <a:lnTo>
                    <a:pt x="176784" y="2212975"/>
                  </a:lnTo>
                  <a:lnTo>
                    <a:pt x="176784" y="2238883"/>
                  </a:lnTo>
                  <a:lnTo>
                    <a:pt x="215645" y="2238883"/>
                  </a:lnTo>
                  <a:lnTo>
                    <a:pt x="241554" y="2225929"/>
                  </a:lnTo>
                  <a:lnTo>
                    <a:pt x="215646" y="2212975"/>
                  </a:lnTo>
                  <a:close/>
                </a:path>
                <a:path w="695960" h="2265045">
                  <a:moveTo>
                    <a:pt x="25907" y="2212975"/>
                  </a:moveTo>
                  <a:lnTo>
                    <a:pt x="12953" y="2212975"/>
                  </a:lnTo>
                  <a:lnTo>
                    <a:pt x="25907" y="2225929"/>
                  </a:lnTo>
                  <a:lnTo>
                    <a:pt x="25907" y="2212975"/>
                  </a:lnTo>
                  <a:close/>
                </a:path>
                <a:path w="695960" h="2265045">
                  <a:moveTo>
                    <a:pt x="163830" y="2212975"/>
                  </a:moveTo>
                  <a:lnTo>
                    <a:pt x="25907" y="2212975"/>
                  </a:lnTo>
                  <a:lnTo>
                    <a:pt x="25907" y="2225929"/>
                  </a:lnTo>
                  <a:lnTo>
                    <a:pt x="163830" y="2225929"/>
                  </a:lnTo>
                  <a:lnTo>
                    <a:pt x="163830" y="2212975"/>
                  </a:lnTo>
                  <a:close/>
                </a:path>
                <a:path w="695960" h="2265045">
                  <a:moveTo>
                    <a:pt x="25907" y="12954"/>
                  </a:moveTo>
                  <a:lnTo>
                    <a:pt x="12953" y="25908"/>
                  </a:lnTo>
                  <a:lnTo>
                    <a:pt x="25907" y="25908"/>
                  </a:lnTo>
                  <a:lnTo>
                    <a:pt x="25907" y="12954"/>
                  </a:lnTo>
                  <a:close/>
                </a:path>
                <a:path w="695960" h="2265045">
                  <a:moveTo>
                    <a:pt x="695794" y="12954"/>
                  </a:moveTo>
                  <a:lnTo>
                    <a:pt x="25907" y="12954"/>
                  </a:lnTo>
                  <a:lnTo>
                    <a:pt x="25907" y="25908"/>
                  </a:lnTo>
                  <a:lnTo>
                    <a:pt x="695794" y="25908"/>
                  </a:lnTo>
                  <a:lnTo>
                    <a:pt x="695794" y="12954"/>
                  </a:lnTo>
                  <a:close/>
                </a:path>
              </a:pathLst>
            </a:custGeom>
            <a:solidFill>
              <a:srgbClr val="00AF50"/>
            </a:solidFill>
          </p:spPr>
          <p:txBody>
            <a:bodyPr wrap="square" lIns="0" tIns="0" rIns="0" bIns="0" rtlCol="0"/>
            <a:lstStyle/>
            <a:p>
              <a:endParaRPr/>
            </a:p>
          </p:txBody>
        </p:sp>
        <p:pic>
          <p:nvPicPr>
            <p:cNvPr id="26" name="object 26"/>
            <p:cNvPicPr/>
            <p:nvPr/>
          </p:nvPicPr>
          <p:blipFill>
            <a:blip r:embed="rId5" cstate="print"/>
            <a:stretch>
              <a:fillRect/>
            </a:stretch>
          </p:blipFill>
          <p:spPr>
            <a:xfrm>
              <a:off x="1594104" y="5306567"/>
              <a:ext cx="3258312" cy="545579"/>
            </a:xfrm>
            <a:prstGeom prst="rect">
              <a:avLst/>
            </a:prstGeom>
          </p:spPr>
        </p:pic>
        <p:sp>
          <p:nvSpPr>
            <p:cNvPr id="27" name="object 27"/>
            <p:cNvSpPr/>
            <p:nvPr/>
          </p:nvSpPr>
          <p:spPr>
            <a:xfrm>
              <a:off x="1693926" y="5328666"/>
              <a:ext cx="3105785" cy="431165"/>
            </a:xfrm>
            <a:custGeom>
              <a:avLst/>
              <a:gdLst/>
              <a:ahLst/>
              <a:cxnLst/>
              <a:rect l="l" t="t" r="r" b="b"/>
              <a:pathLst>
                <a:path w="3105785" h="431164">
                  <a:moveTo>
                    <a:pt x="77724" y="353098"/>
                  </a:moveTo>
                  <a:lnTo>
                    <a:pt x="0" y="391960"/>
                  </a:lnTo>
                  <a:lnTo>
                    <a:pt x="77724" y="430822"/>
                  </a:lnTo>
                  <a:lnTo>
                    <a:pt x="77724" y="404914"/>
                  </a:lnTo>
                  <a:lnTo>
                    <a:pt x="64769" y="404914"/>
                  </a:lnTo>
                  <a:lnTo>
                    <a:pt x="64769" y="379006"/>
                  </a:lnTo>
                  <a:lnTo>
                    <a:pt x="77724" y="379006"/>
                  </a:lnTo>
                  <a:lnTo>
                    <a:pt x="77724" y="353098"/>
                  </a:lnTo>
                  <a:close/>
                </a:path>
                <a:path w="3105785" h="431164">
                  <a:moveTo>
                    <a:pt x="77724" y="379006"/>
                  </a:moveTo>
                  <a:lnTo>
                    <a:pt x="64769" y="379006"/>
                  </a:lnTo>
                  <a:lnTo>
                    <a:pt x="64769" y="404914"/>
                  </a:lnTo>
                  <a:lnTo>
                    <a:pt x="77724" y="404914"/>
                  </a:lnTo>
                  <a:lnTo>
                    <a:pt x="77724" y="379006"/>
                  </a:lnTo>
                  <a:close/>
                </a:path>
                <a:path w="3105785" h="431164">
                  <a:moveTo>
                    <a:pt x="3079877" y="379006"/>
                  </a:moveTo>
                  <a:lnTo>
                    <a:pt x="77724" y="379006"/>
                  </a:lnTo>
                  <a:lnTo>
                    <a:pt x="77724" y="404914"/>
                  </a:lnTo>
                  <a:lnTo>
                    <a:pt x="3100070" y="404914"/>
                  </a:lnTo>
                  <a:lnTo>
                    <a:pt x="3105785" y="399110"/>
                  </a:lnTo>
                  <a:lnTo>
                    <a:pt x="3105785" y="391960"/>
                  </a:lnTo>
                  <a:lnTo>
                    <a:pt x="3079877" y="391960"/>
                  </a:lnTo>
                  <a:lnTo>
                    <a:pt x="3079877" y="379006"/>
                  </a:lnTo>
                  <a:close/>
                </a:path>
                <a:path w="3105785" h="431164">
                  <a:moveTo>
                    <a:pt x="3105785" y="0"/>
                  </a:moveTo>
                  <a:lnTo>
                    <a:pt x="3079877" y="0"/>
                  </a:lnTo>
                  <a:lnTo>
                    <a:pt x="3079877" y="391960"/>
                  </a:lnTo>
                  <a:lnTo>
                    <a:pt x="3092831" y="379006"/>
                  </a:lnTo>
                  <a:lnTo>
                    <a:pt x="3105785" y="379006"/>
                  </a:lnTo>
                  <a:lnTo>
                    <a:pt x="3105785" y="0"/>
                  </a:lnTo>
                  <a:close/>
                </a:path>
                <a:path w="3105785" h="431164">
                  <a:moveTo>
                    <a:pt x="3105785" y="379006"/>
                  </a:moveTo>
                  <a:lnTo>
                    <a:pt x="3092831" y="379006"/>
                  </a:lnTo>
                  <a:lnTo>
                    <a:pt x="3079877" y="391960"/>
                  </a:lnTo>
                  <a:lnTo>
                    <a:pt x="3105785" y="391960"/>
                  </a:lnTo>
                  <a:lnTo>
                    <a:pt x="3105785" y="379006"/>
                  </a:lnTo>
                  <a:close/>
                </a:path>
              </a:pathLst>
            </a:custGeom>
            <a:solidFill>
              <a:srgbClr val="00AF50"/>
            </a:solidFill>
          </p:spPr>
          <p:txBody>
            <a:bodyPr wrap="square" lIns="0" tIns="0" rIns="0" bIns="0" rtlCol="0"/>
            <a:lstStyle/>
            <a:p>
              <a:endParaRPr/>
            </a:p>
          </p:txBody>
        </p:sp>
      </p:grpSp>
      <p:sp>
        <p:nvSpPr>
          <p:cNvPr id="28" name="object 28"/>
          <p:cNvSpPr txBox="1"/>
          <p:nvPr/>
        </p:nvSpPr>
        <p:spPr>
          <a:xfrm>
            <a:off x="3936493" y="3782567"/>
            <a:ext cx="1419225" cy="862416"/>
          </a:xfrm>
          <a:prstGeom prst="rect">
            <a:avLst/>
          </a:prstGeom>
          <a:ln w="15240">
            <a:solidFill>
              <a:srgbClr val="000000"/>
            </a:solidFill>
          </a:ln>
        </p:spPr>
        <p:txBody>
          <a:bodyPr vert="horz" wrap="square" lIns="0" tIns="31115" rIns="0" bIns="0" rtlCol="0">
            <a:spAutoFit/>
          </a:bodyPr>
          <a:lstStyle/>
          <a:p>
            <a:pPr marL="90805" marR="375285" algn="just">
              <a:spcBef>
                <a:spcPts val="245"/>
              </a:spcBef>
            </a:pPr>
            <a:r>
              <a:rPr spc="-5" dirty="0">
                <a:latin typeface="Calibri"/>
                <a:cs typeface="Calibri"/>
              </a:rPr>
              <a:t>Externally </a:t>
            </a:r>
            <a:r>
              <a:rPr spc="-395" dirty="0">
                <a:latin typeface="Calibri"/>
                <a:cs typeface="Calibri"/>
              </a:rPr>
              <a:t> </a:t>
            </a:r>
            <a:r>
              <a:rPr spc="-20" dirty="0">
                <a:latin typeface="Calibri"/>
                <a:cs typeface="Calibri"/>
              </a:rPr>
              <a:t>c</a:t>
            </a:r>
            <a:r>
              <a:rPr spc="-5" dirty="0">
                <a:latin typeface="Calibri"/>
                <a:cs typeface="Calibri"/>
              </a:rPr>
              <a:t>o</a:t>
            </a:r>
            <a:r>
              <a:rPr spc="-15" dirty="0">
                <a:latin typeface="Calibri"/>
                <a:cs typeface="Calibri"/>
              </a:rPr>
              <a:t>n</a:t>
            </a:r>
            <a:r>
              <a:rPr dirty="0">
                <a:latin typeface="Calibri"/>
                <a:cs typeface="Calibri"/>
              </a:rPr>
              <a:t>t</a:t>
            </a:r>
            <a:r>
              <a:rPr spc="-35" dirty="0">
                <a:latin typeface="Calibri"/>
                <a:cs typeface="Calibri"/>
              </a:rPr>
              <a:t>r</a:t>
            </a:r>
            <a:r>
              <a:rPr spc="-5" dirty="0">
                <a:latin typeface="Calibri"/>
                <a:cs typeface="Calibri"/>
              </a:rPr>
              <a:t>o</a:t>
            </a:r>
            <a:r>
              <a:rPr spc="-10" dirty="0">
                <a:latin typeface="Calibri"/>
                <a:cs typeface="Calibri"/>
              </a:rPr>
              <a:t>ll</a:t>
            </a:r>
            <a:r>
              <a:rPr dirty="0">
                <a:latin typeface="Calibri"/>
                <a:cs typeface="Calibri"/>
              </a:rPr>
              <a:t>ed  </a:t>
            </a:r>
            <a:r>
              <a:rPr spc="-10" dirty="0">
                <a:latin typeface="Calibri"/>
                <a:cs typeface="Calibri"/>
              </a:rPr>
              <a:t>account</a:t>
            </a:r>
            <a:endParaRPr>
              <a:latin typeface="Calibri"/>
              <a:cs typeface="Calibri"/>
            </a:endParaRPr>
          </a:p>
        </p:txBody>
      </p:sp>
      <p:sp>
        <p:nvSpPr>
          <p:cNvPr id="29" name="object 29"/>
          <p:cNvSpPr/>
          <p:nvPr/>
        </p:nvSpPr>
        <p:spPr>
          <a:xfrm>
            <a:off x="4025900" y="2039112"/>
            <a:ext cx="76200" cy="1744345"/>
          </a:xfrm>
          <a:custGeom>
            <a:avLst/>
            <a:gdLst/>
            <a:ahLst/>
            <a:cxnLst/>
            <a:rect l="l" t="t" r="r" b="b"/>
            <a:pathLst>
              <a:path w="76200" h="1744345">
                <a:moveTo>
                  <a:pt x="31627" y="1667955"/>
                </a:moveTo>
                <a:lnTo>
                  <a:pt x="0" y="1668271"/>
                </a:lnTo>
                <a:lnTo>
                  <a:pt x="38735" y="1744090"/>
                </a:lnTo>
                <a:lnTo>
                  <a:pt x="69695" y="1680590"/>
                </a:lnTo>
                <a:lnTo>
                  <a:pt x="31750" y="1680590"/>
                </a:lnTo>
                <a:lnTo>
                  <a:pt x="31627" y="1667955"/>
                </a:lnTo>
                <a:close/>
              </a:path>
              <a:path w="76200" h="1744345">
                <a:moveTo>
                  <a:pt x="76073" y="1667510"/>
                </a:moveTo>
                <a:lnTo>
                  <a:pt x="31627" y="1667955"/>
                </a:lnTo>
                <a:lnTo>
                  <a:pt x="31750" y="1680590"/>
                </a:lnTo>
                <a:lnTo>
                  <a:pt x="44450" y="1680464"/>
                </a:lnTo>
                <a:lnTo>
                  <a:pt x="44327" y="1667827"/>
                </a:lnTo>
                <a:lnTo>
                  <a:pt x="75917" y="1667827"/>
                </a:lnTo>
                <a:lnTo>
                  <a:pt x="76073" y="1667510"/>
                </a:lnTo>
                <a:close/>
              </a:path>
              <a:path w="76200" h="1744345">
                <a:moveTo>
                  <a:pt x="75917" y="1667827"/>
                </a:moveTo>
                <a:lnTo>
                  <a:pt x="44327" y="1667827"/>
                </a:lnTo>
                <a:lnTo>
                  <a:pt x="44450" y="1680464"/>
                </a:lnTo>
                <a:lnTo>
                  <a:pt x="31750" y="1680590"/>
                </a:lnTo>
                <a:lnTo>
                  <a:pt x="69695" y="1680590"/>
                </a:lnTo>
                <a:lnTo>
                  <a:pt x="75917" y="1667827"/>
                </a:lnTo>
                <a:close/>
              </a:path>
              <a:path w="76200" h="1744345">
                <a:moveTo>
                  <a:pt x="28193" y="0"/>
                </a:moveTo>
                <a:lnTo>
                  <a:pt x="15493" y="0"/>
                </a:lnTo>
                <a:lnTo>
                  <a:pt x="31627" y="1667955"/>
                </a:lnTo>
                <a:lnTo>
                  <a:pt x="44327" y="1667827"/>
                </a:lnTo>
                <a:lnTo>
                  <a:pt x="28193" y="0"/>
                </a:lnTo>
                <a:close/>
              </a:path>
            </a:pathLst>
          </a:custGeom>
          <a:solidFill>
            <a:srgbClr val="D24717"/>
          </a:solidFill>
        </p:spPr>
        <p:txBody>
          <a:bodyPr wrap="square" lIns="0" tIns="0" rIns="0" bIns="0" rtlCol="0"/>
          <a:lstStyle/>
          <a:p>
            <a:endParaRPr/>
          </a:p>
        </p:txBody>
      </p:sp>
      <p:sp>
        <p:nvSpPr>
          <p:cNvPr id="30" name="object 30"/>
          <p:cNvSpPr txBox="1"/>
          <p:nvPr/>
        </p:nvSpPr>
        <p:spPr>
          <a:xfrm>
            <a:off x="8617078" y="3824478"/>
            <a:ext cx="183515" cy="299720"/>
          </a:xfrm>
          <a:prstGeom prst="rect">
            <a:avLst/>
          </a:prstGeom>
        </p:spPr>
        <p:txBody>
          <a:bodyPr vert="horz" wrap="square" lIns="0" tIns="12700" rIns="0" bIns="0" rtlCol="0">
            <a:spAutoFit/>
          </a:bodyPr>
          <a:lstStyle/>
          <a:p>
            <a:pPr marL="12700">
              <a:spcBef>
                <a:spcPts val="100"/>
              </a:spcBef>
            </a:pPr>
            <a:r>
              <a:rPr dirty="0">
                <a:latin typeface="Calibri"/>
                <a:cs typeface="Calibri"/>
              </a:rPr>
              <a:t>…</a:t>
            </a:r>
            <a:endParaRPr>
              <a:latin typeface="Calibri"/>
              <a:cs typeface="Calibri"/>
            </a:endParaRPr>
          </a:p>
        </p:txBody>
      </p:sp>
      <p:sp>
        <p:nvSpPr>
          <p:cNvPr id="32" name="object 32"/>
          <p:cNvSpPr txBox="1"/>
          <p:nvPr/>
        </p:nvSpPr>
        <p:spPr>
          <a:xfrm>
            <a:off x="1686864" y="6547586"/>
            <a:ext cx="1263650" cy="205184"/>
          </a:xfrm>
          <a:prstGeom prst="rect">
            <a:avLst/>
          </a:prstGeom>
        </p:spPr>
        <p:txBody>
          <a:bodyPr vert="horz" wrap="square" lIns="0" tIns="0" rIns="0" bIns="0" rtlCol="0">
            <a:spAutoFit/>
          </a:bodyPr>
          <a:lstStyle/>
          <a:p>
            <a:pPr marL="12700">
              <a:lnSpc>
                <a:spcPts val="1614"/>
              </a:lnSpc>
            </a:pPr>
            <a:r>
              <a:rPr sz="1600" spc="-5" dirty="0">
                <a:solidFill>
                  <a:srgbClr val="FFFFFF"/>
                </a:solidFill>
                <a:latin typeface="Calibri"/>
                <a:cs typeface="Calibri"/>
              </a:rPr>
              <a:t>3.1</a:t>
            </a:r>
            <a:r>
              <a:rPr sz="1600" spc="-45" dirty="0">
                <a:solidFill>
                  <a:srgbClr val="FFFFFF"/>
                </a:solidFill>
                <a:latin typeface="Calibri"/>
                <a:cs typeface="Calibri"/>
              </a:rPr>
              <a:t> </a:t>
            </a:r>
            <a:r>
              <a:rPr sz="1600" spc="-10" dirty="0">
                <a:solidFill>
                  <a:srgbClr val="FFFFFF"/>
                </a:solidFill>
                <a:latin typeface="Calibri"/>
                <a:cs typeface="Calibri"/>
              </a:rPr>
              <a:t>ETHEREUM</a:t>
            </a:r>
            <a:endParaRPr sz="1600">
              <a:latin typeface="Calibri"/>
              <a:cs typeface="Calibri"/>
            </a:endParaRPr>
          </a:p>
        </p:txBody>
      </p:sp>
      <p:sp>
        <p:nvSpPr>
          <p:cNvPr id="34" name="object 34"/>
          <p:cNvSpPr txBox="1"/>
          <p:nvPr/>
        </p:nvSpPr>
        <p:spPr>
          <a:xfrm>
            <a:off x="9625330" y="6547586"/>
            <a:ext cx="229870" cy="205184"/>
          </a:xfrm>
          <a:prstGeom prst="rect">
            <a:avLst/>
          </a:prstGeom>
        </p:spPr>
        <p:txBody>
          <a:bodyPr vert="horz" wrap="square" lIns="0" tIns="0" rIns="0" bIns="0" rtlCol="0">
            <a:spAutoFit/>
          </a:bodyPr>
          <a:lstStyle/>
          <a:p>
            <a:pPr marL="12700">
              <a:lnSpc>
                <a:spcPts val="1614"/>
              </a:lnSpc>
            </a:pPr>
            <a:r>
              <a:rPr sz="1600" spc="-10" dirty="0">
                <a:solidFill>
                  <a:srgbClr val="FFFFFF"/>
                </a:solidFill>
                <a:latin typeface="Calibri"/>
                <a:cs typeface="Calibri"/>
              </a:rPr>
              <a:t>53</a:t>
            </a:r>
            <a:endParaRPr sz="1600">
              <a:latin typeface="Calibri"/>
              <a:cs typeface="Calibri"/>
            </a:endParaRPr>
          </a:p>
        </p:txBody>
      </p:sp>
      <p:sp>
        <p:nvSpPr>
          <p:cNvPr id="31" name="object 31"/>
          <p:cNvSpPr txBox="1"/>
          <p:nvPr/>
        </p:nvSpPr>
        <p:spPr>
          <a:xfrm>
            <a:off x="7803642" y="4997578"/>
            <a:ext cx="1945005" cy="877569"/>
          </a:xfrm>
          <a:prstGeom prst="rect">
            <a:avLst/>
          </a:prstGeom>
        </p:spPr>
        <p:txBody>
          <a:bodyPr vert="horz" wrap="square" lIns="0" tIns="12700" rIns="0" bIns="0" rtlCol="0">
            <a:spAutoFit/>
          </a:bodyPr>
          <a:lstStyle/>
          <a:p>
            <a:pPr marL="12700">
              <a:spcBef>
                <a:spcPts val="100"/>
              </a:spcBef>
              <a:tabLst>
                <a:tab pos="1473200" algn="l"/>
              </a:tabLst>
            </a:pPr>
            <a:r>
              <a:rPr dirty="0">
                <a:latin typeface="Calibri"/>
                <a:cs typeface="Calibri"/>
              </a:rPr>
              <a:t>…	…</a:t>
            </a:r>
            <a:endParaRPr>
              <a:latin typeface="Calibri"/>
              <a:cs typeface="Calibri"/>
            </a:endParaRPr>
          </a:p>
          <a:p>
            <a:pPr>
              <a:spcBef>
                <a:spcPts val="5"/>
              </a:spcBef>
            </a:pPr>
            <a:endParaRPr sz="1950">
              <a:latin typeface="Calibri"/>
              <a:cs typeface="Calibri"/>
            </a:endParaRPr>
          </a:p>
          <a:p>
            <a:pPr marL="80010"/>
            <a:r>
              <a:rPr dirty="0">
                <a:latin typeface="Calibri"/>
                <a:cs typeface="Calibri"/>
              </a:rPr>
              <a:t>Merkle</a:t>
            </a:r>
            <a:r>
              <a:rPr spc="-30" dirty="0">
                <a:latin typeface="Calibri"/>
                <a:cs typeface="Calibri"/>
              </a:rPr>
              <a:t> </a:t>
            </a:r>
            <a:r>
              <a:rPr spc="-15" dirty="0">
                <a:latin typeface="Calibri"/>
                <a:cs typeface="Calibri"/>
              </a:rPr>
              <a:t>Patricia</a:t>
            </a:r>
            <a:r>
              <a:rPr spc="-20" dirty="0">
                <a:latin typeface="Calibri"/>
                <a:cs typeface="Calibri"/>
              </a:rPr>
              <a:t> </a:t>
            </a:r>
            <a:r>
              <a:rPr spc="-35" dirty="0">
                <a:latin typeface="Calibri"/>
                <a:cs typeface="Calibri"/>
              </a:rPr>
              <a:t>Tree</a:t>
            </a:r>
            <a:endParaRPr>
              <a:latin typeface="Calibri"/>
              <a:cs typeface="Calibri"/>
            </a:endParaRPr>
          </a:p>
        </p:txBody>
      </p:sp>
    </p:spTree>
    <p:extLst>
      <p:ext uri="{BB962C8B-B14F-4D97-AF65-F5344CB8AC3E}">
        <p14:creationId xmlns:p14="http://schemas.microsoft.com/office/powerpoint/2010/main" val="35873540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26005" y="222917"/>
            <a:ext cx="6903733" cy="689291"/>
          </a:xfrm>
          <a:prstGeom prst="rect">
            <a:avLst/>
          </a:prstGeom>
        </p:spPr>
        <p:txBody>
          <a:bodyPr vert="horz" wrap="square" lIns="0" tIns="12065" rIns="0" bIns="0" rtlCol="0" anchor="ctr">
            <a:spAutoFit/>
          </a:bodyPr>
          <a:lstStyle/>
          <a:p>
            <a:pPr marL="12700">
              <a:lnSpc>
                <a:spcPct val="100000"/>
              </a:lnSpc>
              <a:spcBef>
                <a:spcPts val="95"/>
              </a:spcBef>
            </a:pPr>
            <a:r>
              <a:rPr b="1" spc="-65" dirty="0"/>
              <a:t>Execution</a:t>
            </a:r>
            <a:r>
              <a:rPr b="1" spc="-130" dirty="0"/>
              <a:t> </a:t>
            </a:r>
            <a:r>
              <a:rPr b="1" spc="-35" dirty="0"/>
              <a:t>and</a:t>
            </a:r>
            <a:r>
              <a:rPr b="1" spc="-105" dirty="0"/>
              <a:t> </a:t>
            </a:r>
            <a:r>
              <a:rPr b="1" spc="-50" dirty="0"/>
              <a:t>Mining</a:t>
            </a:r>
          </a:p>
        </p:txBody>
      </p:sp>
      <p:sp>
        <p:nvSpPr>
          <p:cNvPr id="3" name="object 3"/>
          <p:cNvSpPr/>
          <p:nvPr/>
        </p:nvSpPr>
        <p:spPr>
          <a:xfrm>
            <a:off x="2336291" y="1391411"/>
            <a:ext cx="1530350" cy="4335780"/>
          </a:xfrm>
          <a:custGeom>
            <a:avLst/>
            <a:gdLst/>
            <a:ahLst/>
            <a:cxnLst/>
            <a:rect l="l" t="t" r="r" b="b"/>
            <a:pathLst>
              <a:path w="1530350" h="4335780">
                <a:moveTo>
                  <a:pt x="0" y="255015"/>
                </a:moveTo>
                <a:lnTo>
                  <a:pt x="4108" y="209176"/>
                </a:lnTo>
                <a:lnTo>
                  <a:pt x="15954" y="166032"/>
                </a:lnTo>
                <a:lnTo>
                  <a:pt x="34816" y="126303"/>
                </a:lnTo>
                <a:lnTo>
                  <a:pt x="59976" y="90711"/>
                </a:lnTo>
                <a:lnTo>
                  <a:pt x="90711" y="59976"/>
                </a:lnTo>
                <a:lnTo>
                  <a:pt x="126303" y="34816"/>
                </a:lnTo>
                <a:lnTo>
                  <a:pt x="166032" y="15954"/>
                </a:lnTo>
                <a:lnTo>
                  <a:pt x="209176" y="4108"/>
                </a:lnTo>
                <a:lnTo>
                  <a:pt x="255016" y="0"/>
                </a:lnTo>
                <a:lnTo>
                  <a:pt x="1275080" y="0"/>
                </a:lnTo>
                <a:lnTo>
                  <a:pt x="1320919" y="4108"/>
                </a:lnTo>
                <a:lnTo>
                  <a:pt x="1364063" y="15954"/>
                </a:lnTo>
                <a:lnTo>
                  <a:pt x="1403792" y="34816"/>
                </a:lnTo>
                <a:lnTo>
                  <a:pt x="1439384" y="59976"/>
                </a:lnTo>
                <a:lnTo>
                  <a:pt x="1470119" y="90711"/>
                </a:lnTo>
                <a:lnTo>
                  <a:pt x="1495279" y="126303"/>
                </a:lnTo>
                <a:lnTo>
                  <a:pt x="1514141" y="166032"/>
                </a:lnTo>
                <a:lnTo>
                  <a:pt x="1525987" y="209176"/>
                </a:lnTo>
                <a:lnTo>
                  <a:pt x="1530095" y="255015"/>
                </a:lnTo>
                <a:lnTo>
                  <a:pt x="1530095" y="4080764"/>
                </a:lnTo>
                <a:lnTo>
                  <a:pt x="1525987" y="4126603"/>
                </a:lnTo>
                <a:lnTo>
                  <a:pt x="1514141" y="4169747"/>
                </a:lnTo>
                <a:lnTo>
                  <a:pt x="1495279" y="4209476"/>
                </a:lnTo>
                <a:lnTo>
                  <a:pt x="1470119" y="4245068"/>
                </a:lnTo>
                <a:lnTo>
                  <a:pt x="1439384" y="4275803"/>
                </a:lnTo>
                <a:lnTo>
                  <a:pt x="1403792" y="4300963"/>
                </a:lnTo>
                <a:lnTo>
                  <a:pt x="1364063" y="4319825"/>
                </a:lnTo>
                <a:lnTo>
                  <a:pt x="1320919" y="4331671"/>
                </a:lnTo>
                <a:lnTo>
                  <a:pt x="1275080" y="4335780"/>
                </a:lnTo>
                <a:lnTo>
                  <a:pt x="255016" y="4335780"/>
                </a:lnTo>
                <a:lnTo>
                  <a:pt x="209176" y="4331671"/>
                </a:lnTo>
                <a:lnTo>
                  <a:pt x="166032" y="4319825"/>
                </a:lnTo>
                <a:lnTo>
                  <a:pt x="126303" y="4300963"/>
                </a:lnTo>
                <a:lnTo>
                  <a:pt x="90711" y="4275803"/>
                </a:lnTo>
                <a:lnTo>
                  <a:pt x="59976" y="4245068"/>
                </a:lnTo>
                <a:lnTo>
                  <a:pt x="34816" y="4209476"/>
                </a:lnTo>
                <a:lnTo>
                  <a:pt x="15954" y="4169747"/>
                </a:lnTo>
                <a:lnTo>
                  <a:pt x="4108" y="4126603"/>
                </a:lnTo>
                <a:lnTo>
                  <a:pt x="0" y="4080764"/>
                </a:lnTo>
                <a:lnTo>
                  <a:pt x="0" y="255015"/>
                </a:lnTo>
                <a:close/>
              </a:path>
            </a:pathLst>
          </a:custGeom>
          <a:ln w="15240">
            <a:solidFill>
              <a:srgbClr val="D24717"/>
            </a:solidFill>
          </a:ln>
        </p:spPr>
        <p:txBody>
          <a:bodyPr wrap="square" lIns="0" tIns="0" rIns="0" bIns="0" rtlCol="0"/>
          <a:lstStyle/>
          <a:p>
            <a:endParaRPr/>
          </a:p>
        </p:txBody>
      </p:sp>
      <p:sp>
        <p:nvSpPr>
          <p:cNvPr id="4" name="object 4"/>
          <p:cNvSpPr txBox="1"/>
          <p:nvPr/>
        </p:nvSpPr>
        <p:spPr>
          <a:xfrm>
            <a:off x="2822194" y="1568958"/>
            <a:ext cx="556260" cy="228909"/>
          </a:xfrm>
          <a:prstGeom prst="rect">
            <a:avLst/>
          </a:prstGeom>
        </p:spPr>
        <p:txBody>
          <a:bodyPr vert="horz" wrap="square" lIns="0" tIns="13335" rIns="0" bIns="0" rtlCol="0">
            <a:spAutoFit/>
          </a:bodyPr>
          <a:lstStyle/>
          <a:p>
            <a:pPr marL="12700">
              <a:spcBef>
                <a:spcPts val="105"/>
              </a:spcBef>
            </a:pPr>
            <a:r>
              <a:rPr sz="1400" b="1" dirty="0">
                <a:latin typeface="Calibri"/>
                <a:cs typeface="Calibri"/>
              </a:rPr>
              <a:t>Block</a:t>
            </a:r>
            <a:r>
              <a:rPr sz="1400" b="1" spc="-75" dirty="0">
                <a:latin typeface="Calibri"/>
                <a:cs typeface="Calibri"/>
              </a:rPr>
              <a:t> </a:t>
            </a:r>
            <a:r>
              <a:rPr sz="1400" b="1" dirty="0">
                <a:latin typeface="Calibri"/>
                <a:cs typeface="Calibri"/>
              </a:rPr>
              <a:t>4</a:t>
            </a:r>
            <a:endParaRPr sz="1400">
              <a:latin typeface="Calibri"/>
              <a:cs typeface="Calibri"/>
            </a:endParaRPr>
          </a:p>
        </p:txBody>
      </p:sp>
      <p:sp>
        <p:nvSpPr>
          <p:cNvPr id="5" name="object 5"/>
          <p:cNvSpPr txBox="1"/>
          <p:nvPr/>
        </p:nvSpPr>
        <p:spPr>
          <a:xfrm>
            <a:off x="2715564" y="1924051"/>
            <a:ext cx="772160" cy="711835"/>
          </a:xfrm>
          <a:prstGeom prst="rect">
            <a:avLst/>
          </a:prstGeom>
        </p:spPr>
        <p:txBody>
          <a:bodyPr vert="horz" wrap="square" lIns="0" tIns="12700" rIns="0" bIns="0" rtlCol="0">
            <a:spAutoFit/>
          </a:bodyPr>
          <a:lstStyle/>
          <a:p>
            <a:pPr marL="30480">
              <a:spcBef>
                <a:spcPts val="100"/>
              </a:spcBef>
            </a:pPr>
            <a:r>
              <a:rPr sz="900" dirty="0">
                <a:latin typeface="Calibri"/>
                <a:cs typeface="Calibri"/>
              </a:rPr>
              <a:t>Proof-of-Work:</a:t>
            </a:r>
            <a:endParaRPr sz="900">
              <a:latin typeface="Calibri"/>
              <a:cs typeface="Calibri"/>
            </a:endParaRPr>
          </a:p>
          <a:p>
            <a:pPr marL="59690"/>
            <a:r>
              <a:rPr sz="900" i="1" spc="-5" dirty="0">
                <a:latin typeface="Calibri"/>
                <a:cs typeface="Calibri"/>
              </a:rPr>
              <a:t>000000r9d8fjj</a:t>
            </a:r>
            <a:endParaRPr sz="900">
              <a:latin typeface="Calibri"/>
              <a:cs typeface="Calibri"/>
            </a:endParaRPr>
          </a:p>
          <a:p>
            <a:pPr>
              <a:spcBef>
                <a:spcPts val="40"/>
              </a:spcBef>
            </a:pPr>
            <a:endParaRPr sz="850">
              <a:latin typeface="Calibri"/>
              <a:cs typeface="Calibri"/>
            </a:endParaRPr>
          </a:p>
          <a:p>
            <a:pPr marL="33655"/>
            <a:r>
              <a:rPr sz="900" spc="-5" dirty="0">
                <a:latin typeface="Calibri"/>
                <a:cs typeface="Calibri"/>
              </a:rPr>
              <a:t>Previous</a:t>
            </a:r>
            <a:r>
              <a:rPr sz="900" spc="-45" dirty="0">
                <a:latin typeface="Calibri"/>
                <a:cs typeface="Calibri"/>
              </a:rPr>
              <a:t> </a:t>
            </a:r>
            <a:r>
              <a:rPr sz="900" spc="-5" dirty="0">
                <a:latin typeface="Calibri"/>
                <a:cs typeface="Calibri"/>
              </a:rPr>
              <a:t>block:</a:t>
            </a:r>
            <a:endParaRPr sz="900">
              <a:latin typeface="Calibri"/>
              <a:cs typeface="Calibri"/>
            </a:endParaRPr>
          </a:p>
          <a:p>
            <a:pPr marL="12700"/>
            <a:r>
              <a:rPr sz="900" spc="-5" dirty="0">
                <a:latin typeface="Calibri"/>
                <a:cs typeface="Calibri"/>
              </a:rPr>
              <a:t>00000090b41bx</a:t>
            </a:r>
            <a:endParaRPr sz="900">
              <a:latin typeface="Calibri"/>
              <a:cs typeface="Calibri"/>
            </a:endParaRPr>
          </a:p>
        </p:txBody>
      </p:sp>
      <p:sp>
        <p:nvSpPr>
          <p:cNvPr id="6" name="object 6"/>
          <p:cNvSpPr txBox="1"/>
          <p:nvPr/>
        </p:nvSpPr>
        <p:spPr>
          <a:xfrm>
            <a:off x="2467356" y="2706624"/>
            <a:ext cx="1289685" cy="533479"/>
          </a:xfrm>
          <a:prstGeom prst="rect">
            <a:avLst/>
          </a:prstGeom>
          <a:solidFill>
            <a:srgbClr val="D24717"/>
          </a:solidFill>
          <a:ln w="15239">
            <a:solidFill>
              <a:srgbClr val="9B310D"/>
            </a:solidFill>
          </a:ln>
        </p:spPr>
        <p:txBody>
          <a:bodyPr vert="horz" wrap="square" lIns="0" tIns="0" rIns="0" bIns="0" rtlCol="0">
            <a:spAutoFit/>
          </a:bodyPr>
          <a:lstStyle/>
          <a:p>
            <a:pPr algn="ctr">
              <a:lnSpc>
                <a:spcPts val="1955"/>
              </a:lnSpc>
            </a:pPr>
            <a:r>
              <a:rPr spc="-20" dirty="0">
                <a:solidFill>
                  <a:srgbClr val="FFFFFF"/>
                </a:solidFill>
                <a:latin typeface="Calibri"/>
                <a:cs typeface="Calibri"/>
              </a:rPr>
              <a:t>Transaction</a:t>
            </a:r>
            <a:endParaRPr>
              <a:latin typeface="Calibri"/>
              <a:cs typeface="Calibri"/>
            </a:endParaRPr>
          </a:p>
          <a:p>
            <a:pPr algn="ctr">
              <a:lnSpc>
                <a:spcPct val="100000"/>
              </a:lnSpc>
            </a:pPr>
            <a:r>
              <a:rPr spc="-35" dirty="0">
                <a:solidFill>
                  <a:srgbClr val="FFFFFF"/>
                </a:solidFill>
                <a:latin typeface="Calibri"/>
                <a:cs typeface="Calibri"/>
              </a:rPr>
              <a:t>Trie</a:t>
            </a:r>
            <a:endParaRPr>
              <a:latin typeface="Calibri"/>
              <a:cs typeface="Calibri"/>
            </a:endParaRPr>
          </a:p>
        </p:txBody>
      </p:sp>
      <p:sp>
        <p:nvSpPr>
          <p:cNvPr id="7" name="object 7"/>
          <p:cNvSpPr txBox="1"/>
          <p:nvPr/>
        </p:nvSpPr>
        <p:spPr>
          <a:xfrm>
            <a:off x="2459737" y="3733800"/>
            <a:ext cx="1304925" cy="541020"/>
          </a:xfrm>
          <a:prstGeom prst="rect">
            <a:avLst/>
          </a:prstGeom>
          <a:solidFill>
            <a:srgbClr val="006FC0"/>
          </a:solidFill>
        </p:spPr>
        <p:txBody>
          <a:bodyPr vert="horz" wrap="square" lIns="0" tIns="0" rIns="0" bIns="0" rtlCol="0">
            <a:spAutoFit/>
          </a:bodyPr>
          <a:lstStyle/>
          <a:p>
            <a:pPr marL="217170">
              <a:lnSpc>
                <a:spcPts val="2014"/>
              </a:lnSpc>
            </a:pPr>
            <a:r>
              <a:rPr spc="-20" dirty="0">
                <a:solidFill>
                  <a:srgbClr val="FFFFFF"/>
                </a:solidFill>
                <a:latin typeface="Calibri"/>
                <a:cs typeface="Calibri"/>
              </a:rPr>
              <a:t>State</a:t>
            </a:r>
            <a:r>
              <a:rPr spc="-25" dirty="0">
                <a:solidFill>
                  <a:srgbClr val="FFFFFF"/>
                </a:solidFill>
                <a:latin typeface="Calibri"/>
                <a:cs typeface="Calibri"/>
              </a:rPr>
              <a:t> </a:t>
            </a:r>
            <a:r>
              <a:rPr spc="-35" dirty="0">
                <a:solidFill>
                  <a:srgbClr val="FFFFFF"/>
                </a:solidFill>
                <a:latin typeface="Calibri"/>
                <a:cs typeface="Calibri"/>
              </a:rPr>
              <a:t>Trie</a:t>
            </a:r>
            <a:endParaRPr>
              <a:latin typeface="Calibri"/>
              <a:cs typeface="Calibri"/>
            </a:endParaRPr>
          </a:p>
          <a:p>
            <a:pPr marL="175895"/>
            <a:r>
              <a:rPr spc="-15" dirty="0">
                <a:solidFill>
                  <a:srgbClr val="FFFFFF"/>
                </a:solidFill>
                <a:latin typeface="Calibri"/>
                <a:cs typeface="Calibri"/>
              </a:rPr>
              <a:t>Root</a:t>
            </a:r>
            <a:r>
              <a:rPr spc="-30" dirty="0">
                <a:solidFill>
                  <a:srgbClr val="FFFFFF"/>
                </a:solidFill>
                <a:latin typeface="Calibri"/>
                <a:cs typeface="Calibri"/>
              </a:rPr>
              <a:t> </a:t>
            </a:r>
            <a:r>
              <a:rPr spc="-5" dirty="0">
                <a:solidFill>
                  <a:srgbClr val="FFFFFF"/>
                </a:solidFill>
                <a:latin typeface="Calibri"/>
                <a:cs typeface="Calibri"/>
              </a:rPr>
              <a:t>Hash</a:t>
            </a:r>
            <a:endParaRPr>
              <a:latin typeface="Calibri"/>
              <a:cs typeface="Calibri"/>
            </a:endParaRPr>
          </a:p>
        </p:txBody>
      </p:sp>
      <p:sp>
        <p:nvSpPr>
          <p:cNvPr id="8" name="object 8"/>
          <p:cNvSpPr txBox="1"/>
          <p:nvPr/>
        </p:nvSpPr>
        <p:spPr>
          <a:xfrm>
            <a:off x="2459737" y="4767071"/>
            <a:ext cx="1304925" cy="828040"/>
          </a:xfrm>
          <a:prstGeom prst="rect">
            <a:avLst/>
          </a:prstGeom>
          <a:solidFill>
            <a:srgbClr val="006FC0"/>
          </a:solidFill>
        </p:spPr>
        <p:txBody>
          <a:bodyPr vert="horz" wrap="square" lIns="0" tIns="0" rIns="0" bIns="0" rtlCol="0">
            <a:spAutoFit/>
          </a:bodyPr>
          <a:lstStyle/>
          <a:p>
            <a:pPr marL="261620">
              <a:lnSpc>
                <a:spcPts val="2060"/>
              </a:lnSpc>
            </a:pPr>
            <a:r>
              <a:rPr spc="-10" dirty="0">
                <a:solidFill>
                  <a:srgbClr val="FFFFFF"/>
                </a:solidFill>
                <a:latin typeface="Calibri"/>
                <a:cs typeface="Calibri"/>
              </a:rPr>
              <a:t>Receipts</a:t>
            </a:r>
            <a:endParaRPr>
              <a:latin typeface="Calibri"/>
              <a:cs typeface="Calibri"/>
            </a:endParaRPr>
          </a:p>
          <a:p>
            <a:pPr marL="421640" marR="228600" indent="-184785"/>
            <a:r>
              <a:rPr spc="-110" dirty="0">
                <a:solidFill>
                  <a:srgbClr val="FFFFFF"/>
                </a:solidFill>
                <a:latin typeface="Calibri"/>
                <a:cs typeface="Calibri"/>
              </a:rPr>
              <a:t>T</a:t>
            </a:r>
            <a:r>
              <a:rPr dirty="0">
                <a:solidFill>
                  <a:srgbClr val="FFFFFF"/>
                </a:solidFill>
                <a:latin typeface="Calibri"/>
                <a:cs typeface="Calibri"/>
              </a:rPr>
              <a:t>r</a:t>
            </a:r>
            <a:r>
              <a:rPr spc="-15" dirty="0">
                <a:solidFill>
                  <a:srgbClr val="FFFFFF"/>
                </a:solidFill>
                <a:latin typeface="Calibri"/>
                <a:cs typeface="Calibri"/>
              </a:rPr>
              <a:t>i</a:t>
            </a:r>
            <a:r>
              <a:rPr dirty="0">
                <a:solidFill>
                  <a:srgbClr val="FFFFFF"/>
                </a:solidFill>
                <a:latin typeface="Calibri"/>
                <a:cs typeface="Calibri"/>
              </a:rPr>
              <a:t>e</a:t>
            </a:r>
            <a:r>
              <a:rPr spc="5" dirty="0">
                <a:solidFill>
                  <a:srgbClr val="FFFFFF"/>
                </a:solidFill>
                <a:latin typeface="Calibri"/>
                <a:cs typeface="Calibri"/>
              </a:rPr>
              <a:t> </a:t>
            </a:r>
            <a:r>
              <a:rPr spc="-45" dirty="0">
                <a:solidFill>
                  <a:srgbClr val="FFFFFF"/>
                </a:solidFill>
                <a:latin typeface="Calibri"/>
                <a:cs typeface="Calibri"/>
              </a:rPr>
              <a:t>R</a:t>
            </a:r>
            <a:r>
              <a:rPr spc="-5" dirty="0">
                <a:solidFill>
                  <a:srgbClr val="FFFFFF"/>
                </a:solidFill>
                <a:latin typeface="Calibri"/>
                <a:cs typeface="Calibri"/>
              </a:rPr>
              <a:t>oot  Hash</a:t>
            </a:r>
            <a:endParaRPr>
              <a:latin typeface="Calibri"/>
              <a:cs typeface="Calibri"/>
            </a:endParaRPr>
          </a:p>
        </p:txBody>
      </p:sp>
      <p:sp>
        <p:nvSpPr>
          <p:cNvPr id="9" name="object 9"/>
          <p:cNvSpPr/>
          <p:nvPr/>
        </p:nvSpPr>
        <p:spPr>
          <a:xfrm>
            <a:off x="8363711" y="4408933"/>
            <a:ext cx="1377950" cy="1556385"/>
          </a:xfrm>
          <a:custGeom>
            <a:avLst/>
            <a:gdLst/>
            <a:ahLst/>
            <a:cxnLst/>
            <a:rect l="l" t="t" r="r" b="b"/>
            <a:pathLst>
              <a:path w="1377950" h="1556385">
                <a:moveTo>
                  <a:pt x="1377696" y="259334"/>
                </a:moveTo>
                <a:lnTo>
                  <a:pt x="1365276" y="308621"/>
                </a:lnTo>
                <a:lnTo>
                  <a:pt x="1329558" y="354783"/>
                </a:lnTo>
                <a:lnTo>
                  <a:pt x="1272848" y="396951"/>
                </a:lnTo>
                <a:lnTo>
                  <a:pt x="1237342" y="416266"/>
                </a:lnTo>
                <a:lnTo>
                  <a:pt x="1197453" y="434257"/>
                </a:lnTo>
                <a:lnTo>
                  <a:pt x="1153471" y="450814"/>
                </a:lnTo>
                <a:lnTo>
                  <a:pt x="1105683" y="465831"/>
                </a:lnTo>
                <a:lnTo>
                  <a:pt x="1054379" y="479197"/>
                </a:lnTo>
                <a:lnTo>
                  <a:pt x="999845" y="490805"/>
                </a:lnTo>
                <a:lnTo>
                  <a:pt x="942372" y="500546"/>
                </a:lnTo>
                <a:lnTo>
                  <a:pt x="882247" y="508311"/>
                </a:lnTo>
                <a:lnTo>
                  <a:pt x="819759" y="513992"/>
                </a:lnTo>
                <a:lnTo>
                  <a:pt x="755196" y="517481"/>
                </a:lnTo>
                <a:lnTo>
                  <a:pt x="688848" y="518668"/>
                </a:lnTo>
                <a:lnTo>
                  <a:pt x="622499" y="517481"/>
                </a:lnTo>
                <a:lnTo>
                  <a:pt x="557936" y="513992"/>
                </a:lnTo>
                <a:lnTo>
                  <a:pt x="495448" y="508311"/>
                </a:lnTo>
                <a:lnTo>
                  <a:pt x="435323" y="500546"/>
                </a:lnTo>
                <a:lnTo>
                  <a:pt x="377850" y="490805"/>
                </a:lnTo>
                <a:lnTo>
                  <a:pt x="323316" y="479197"/>
                </a:lnTo>
                <a:lnTo>
                  <a:pt x="272012" y="465831"/>
                </a:lnTo>
                <a:lnTo>
                  <a:pt x="224224" y="450814"/>
                </a:lnTo>
                <a:lnTo>
                  <a:pt x="180242" y="434257"/>
                </a:lnTo>
                <a:lnTo>
                  <a:pt x="140353" y="416266"/>
                </a:lnTo>
                <a:lnTo>
                  <a:pt x="104847" y="396951"/>
                </a:lnTo>
                <a:lnTo>
                  <a:pt x="48137" y="354783"/>
                </a:lnTo>
                <a:lnTo>
                  <a:pt x="12419" y="308621"/>
                </a:lnTo>
                <a:lnTo>
                  <a:pt x="3152" y="284314"/>
                </a:lnTo>
                <a:lnTo>
                  <a:pt x="0" y="259334"/>
                </a:lnTo>
              </a:path>
              <a:path w="1377950" h="1556385">
                <a:moveTo>
                  <a:pt x="0" y="259334"/>
                </a:moveTo>
                <a:lnTo>
                  <a:pt x="12419" y="210046"/>
                </a:lnTo>
                <a:lnTo>
                  <a:pt x="48137" y="163884"/>
                </a:lnTo>
                <a:lnTo>
                  <a:pt x="104847" y="121716"/>
                </a:lnTo>
                <a:lnTo>
                  <a:pt x="140353" y="102401"/>
                </a:lnTo>
                <a:lnTo>
                  <a:pt x="180242" y="84410"/>
                </a:lnTo>
                <a:lnTo>
                  <a:pt x="224224" y="67853"/>
                </a:lnTo>
                <a:lnTo>
                  <a:pt x="272012" y="52836"/>
                </a:lnTo>
                <a:lnTo>
                  <a:pt x="323316" y="39470"/>
                </a:lnTo>
                <a:lnTo>
                  <a:pt x="377850" y="27862"/>
                </a:lnTo>
                <a:lnTo>
                  <a:pt x="435323" y="18121"/>
                </a:lnTo>
                <a:lnTo>
                  <a:pt x="495448" y="10356"/>
                </a:lnTo>
                <a:lnTo>
                  <a:pt x="557936" y="4675"/>
                </a:lnTo>
                <a:lnTo>
                  <a:pt x="622499" y="1186"/>
                </a:lnTo>
                <a:lnTo>
                  <a:pt x="688848" y="0"/>
                </a:lnTo>
                <a:lnTo>
                  <a:pt x="755196" y="1186"/>
                </a:lnTo>
                <a:lnTo>
                  <a:pt x="819759" y="4675"/>
                </a:lnTo>
                <a:lnTo>
                  <a:pt x="882247" y="10356"/>
                </a:lnTo>
                <a:lnTo>
                  <a:pt x="942372" y="18121"/>
                </a:lnTo>
                <a:lnTo>
                  <a:pt x="999845" y="27862"/>
                </a:lnTo>
                <a:lnTo>
                  <a:pt x="1054379" y="39470"/>
                </a:lnTo>
                <a:lnTo>
                  <a:pt x="1105683" y="52836"/>
                </a:lnTo>
                <a:lnTo>
                  <a:pt x="1153471" y="67853"/>
                </a:lnTo>
                <a:lnTo>
                  <a:pt x="1197453" y="84410"/>
                </a:lnTo>
                <a:lnTo>
                  <a:pt x="1237342" y="102401"/>
                </a:lnTo>
                <a:lnTo>
                  <a:pt x="1272848" y="121716"/>
                </a:lnTo>
                <a:lnTo>
                  <a:pt x="1329558" y="163884"/>
                </a:lnTo>
                <a:lnTo>
                  <a:pt x="1365276" y="210046"/>
                </a:lnTo>
                <a:lnTo>
                  <a:pt x="1377696" y="259334"/>
                </a:lnTo>
                <a:lnTo>
                  <a:pt x="1377696" y="1296670"/>
                </a:lnTo>
                <a:lnTo>
                  <a:pt x="1365276" y="1345950"/>
                </a:lnTo>
                <a:lnTo>
                  <a:pt x="1329558" y="1392109"/>
                </a:lnTo>
                <a:lnTo>
                  <a:pt x="1272848" y="1434276"/>
                </a:lnTo>
                <a:lnTo>
                  <a:pt x="1237342" y="1453591"/>
                </a:lnTo>
                <a:lnTo>
                  <a:pt x="1197453" y="1471583"/>
                </a:lnTo>
                <a:lnTo>
                  <a:pt x="1153471" y="1488142"/>
                </a:lnTo>
                <a:lnTo>
                  <a:pt x="1105683" y="1503159"/>
                </a:lnTo>
                <a:lnTo>
                  <a:pt x="1054379" y="1516527"/>
                </a:lnTo>
                <a:lnTo>
                  <a:pt x="999845" y="1528137"/>
                </a:lnTo>
                <a:lnTo>
                  <a:pt x="942372" y="1537879"/>
                </a:lnTo>
                <a:lnTo>
                  <a:pt x="882247" y="1545645"/>
                </a:lnTo>
                <a:lnTo>
                  <a:pt x="819759" y="1551327"/>
                </a:lnTo>
                <a:lnTo>
                  <a:pt x="755196" y="1554816"/>
                </a:lnTo>
                <a:lnTo>
                  <a:pt x="688848" y="1556004"/>
                </a:lnTo>
                <a:lnTo>
                  <a:pt x="622499" y="1554816"/>
                </a:lnTo>
                <a:lnTo>
                  <a:pt x="557936" y="1551327"/>
                </a:lnTo>
                <a:lnTo>
                  <a:pt x="495448" y="1545645"/>
                </a:lnTo>
                <a:lnTo>
                  <a:pt x="435323" y="1537879"/>
                </a:lnTo>
                <a:lnTo>
                  <a:pt x="377850" y="1528137"/>
                </a:lnTo>
                <a:lnTo>
                  <a:pt x="323316" y="1516527"/>
                </a:lnTo>
                <a:lnTo>
                  <a:pt x="272012" y="1503159"/>
                </a:lnTo>
                <a:lnTo>
                  <a:pt x="224224" y="1488142"/>
                </a:lnTo>
                <a:lnTo>
                  <a:pt x="180242" y="1471583"/>
                </a:lnTo>
                <a:lnTo>
                  <a:pt x="140353" y="1453591"/>
                </a:lnTo>
                <a:lnTo>
                  <a:pt x="104847" y="1434276"/>
                </a:lnTo>
                <a:lnTo>
                  <a:pt x="48137" y="1392109"/>
                </a:lnTo>
                <a:lnTo>
                  <a:pt x="12419" y="1345950"/>
                </a:lnTo>
                <a:lnTo>
                  <a:pt x="0" y="1296670"/>
                </a:lnTo>
                <a:lnTo>
                  <a:pt x="0" y="259334"/>
                </a:lnTo>
                <a:close/>
              </a:path>
            </a:pathLst>
          </a:custGeom>
          <a:ln w="15240">
            <a:solidFill>
              <a:srgbClr val="000000"/>
            </a:solidFill>
          </a:ln>
        </p:spPr>
        <p:txBody>
          <a:bodyPr wrap="square" lIns="0" tIns="0" rIns="0" bIns="0" rtlCol="0"/>
          <a:lstStyle/>
          <a:p>
            <a:endParaRPr/>
          </a:p>
        </p:txBody>
      </p:sp>
      <p:sp>
        <p:nvSpPr>
          <p:cNvPr id="10" name="object 10"/>
          <p:cNvSpPr txBox="1"/>
          <p:nvPr/>
        </p:nvSpPr>
        <p:spPr>
          <a:xfrm>
            <a:off x="8550021" y="5014976"/>
            <a:ext cx="1004569" cy="574040"/>
          </a:xfrm>
          <a:prstGeom prst="rect">
            <a:avLst/>
          </a:prstGeom>
        </p:spPr>
        <p:txBody>
          <a:bodyPr vert="horz" wrap="square" lIns="0" tIns="12700" rIns="0" bIns="0" rtlCol="0">
            <a:spAutoFit/>
          </a:bodyPr>
          <a:lstStyle/>
          <a:p>
            <a:pPr marL="70485" marR="5080" indent="-58419">
              <a:spcBef>
                <a:spcPts val="100"/>
              </a:spcBef>
            </a:pPr>
            <a:r>
              <a:rPr spc="-5" dirty="0">
                <a:latin typeface="Calibri"/>
                <a:cs typeface="Calibri"/>
              </a:rPr>
              <a:t>Ch</a:t>
            </a:r>
            <a:r>
              <a:rPr dirty="0">
                <a:latin typeface="Calibri"/>
                <a:cs typeface="Calibri"/>
              </a:rPr>
              <a:t>a</a:t>
            </a:r>
            <a:r>
              <a:rPr spc="-5" dirty="0">
                <a:latin typeface="Calibri"/>
                <a:cs typeface="Calibri"/>
              </a:rPr>
              <a:t>in</a:t>
            </a:r>
            <a:r>
              <a:rPr spc="-20" dirty="0">
                <a:latin typeface="Calibri"/>
                <a:cs typeface="Calibri"/>
              </a:rPr>
              <a:t>s</a:t>
            </a:r>
            <a:r>
              <a:rPr spc="-30" dirty="0">
                <a:latin typeface="Calibri"/>
                <a:cs typeface="Calibri"/>
              </a:rPr>
              <a:t>t</a:t>
            </a:r>
            <a:r>
              <a:rPr spc="-15" dirty="0">
                <a:latin typeface="Calibri"/>
                <a:cs typeface="Calibri"/>
              </a:rPr>
              <a:t>a</a:t>
            </a:r>
            <a:r>
              <a:rPr spc="-30" dirty="0">
                <a:latin typeface="Calibri"/>
                <a:cs typeface="Calibri"/>
              </a:rPr>
              <a:t>t</a:t>
            </a:r>
            <a:r>
              <a:rPr dirty="0">
                <a:latin typeface="Calibri"/>
                <a:cs typeface="Calibri"/>
              </a:rPr>
              <a:t>e  </a:t>
            </a:r>
            <a:r>
              <a:rPr spc="-10" dirty="0">
                <a:latin typeface="Calibri"/>
                <a:cs typeface="Calibri"/>
              </a:rPr>
              <a:t>Database</a:t>
            </a:r>
            <a:endParaRPr>
              <a:latin typeface="Calibri"/>
              <a:cs typeface="Calibri"/>
            </a:endParaRPr>
          </a:p>
        </p:txBody>
      </p:sp>
      <p:grpSp>
        <p:nvGrpSpPr>
          <p:cNvPr id="11" name="object 11"/>
          <p:cNvGrpSpPr/>
          <p:nvPr/>
        </p:nvGrpSpPr>
        <p:grpSpPr>
          <a:xfrm>
            <a:off x="3067811" y="5705855"/>
            <a:ext cx="5562600" cy="273050"/>
            <a:chOff x="1543811" y="5705855"/>
            <a:chExt cx="5562600" cy="273050"/>
          </a:xfrm>
        </p:grpSpPr>
        <p:pic>
          <p:nvPicPr>
            <p:cNvPr id="12" name="object 12"/>
            <p:cNvPicPr/>
            <p:nvPr/>
          </p:nvPicPr>
          <p:blipFill>
            <a:blip r:embed="rId2" cstate="print"/>
            <a:stretch>
              <a:fillRect/>
            </a:stretch>
          </p:blipFill>
          <p:spPr>
            <a:xfrm>
              <a:off x="1543811" y="5705855"/>
              <a:ext cx="5562599" cy="272745"/>
            </a:xfrm>
            <a:prstGeom prst="rect">
              <a:avLst/>
            </a:prstGeom>
          </p:spPr>
        </p:pic>
        <p:sp>
          <p:nvSpPr>
            <p:cNvPr id="13" name="object 13"/>
            <p:cNvSpPr/>
            <p:nvPr/>
          </p:nvSpPr>
          <p:spPr>
            <a:xfrm>
              <a:off x="1565147" y="5727953"/>
              <a:ext cx="5410835" cy="158115"/>
            </a:xfrm>
            <a:custGeom>
              <a:avLst/>
              <a:gdLst/>
              <a:ahLst/>
              <a:cxnLst/>
              <a:rect l="l" t="t" r="r" b="b"/>
              <a:pathLst>
                <a:path w="5410834" h="158114">
                  <a:moveTo>
                    <a:pt x="5332730" y="80086"/>
                  </a:moveTo>
                  <a:lnTo>
                    <a:pt x="5332730" y="157810"/>
                  </a:lnTo>
                  <a:lnTo>
                    <a:pt x="5384546" y="131902"/>
                  </a:lnTo>
                  <a:lnTo>
                    <a:pt x="5345683" y="131902"/>
                  </a:lnTo>
                  <a:lnTo>
                    <a:pt x="5345683" y="105994"/>
                  </a:lnTo>
                  <a:lnTo>
                    <a:pt x="5384546" y="105994"/>
                  </a:lnTo>
                  <a:lnTo>
                    <a:pt x="5332730" y="80086"/>
                  </a:lnTo>
                  <a:close/>
                </a:path>
                <a:path w="5410834" h="158114">
                  <a:moveTo>
                    <a:pt x="25908" y="0"/>
                  </a:moveTo>
                  <a:lnTo>
                    <a:pt x="0" y="0"/>
                  </a:lnTo>
                  <a:lnTo>
                    <a:pt x="0" y="126098"/>
                  </a:lnTo>
                  <a:lnTo>
                    <a:pt x="5842" y="131902"/>
                  </a:lnTo>
                  <a:lnTo>
                    <a:pt x="5332730" y="131902"/>
                  </a:lnTo>
                  <a:lnTo>
                    <a:pt x="5332730" y="118948"/>
                  </a:lnTo>
                  <a:lnTo>
                    <a:pt x="25908" y="118948"/>
                  </a:lnTo>
                  <a:lnTo>
                    <a:pt x="12954" y="105994"/>
                  </a:lnTo>
                  <a:lnTo>
                    <a:pt x="25908" y="105994"/>
                  </a:lnTo>
                  <a:lnTo>
                    <a:pt x="25908" y="0"/>
                  </a:lnTo>
                  <a:close/>
                </a:path>
                <a:path w="5410834" h="158114">
                  <a:moveTo>
                    <a:pt x="5384546" y="105994"/>
                  </a:moveTo>
                  <a:lnTo>
                    <a:pt x="5345683" y="105994"/>
                  </a:lnTo>
                  <a:lnTo>
                    <a:pt x="5345683" y="131902"/>
                  </a:lnTo>
                  <a:lnTo>
                    <a:pt x="5384546" y="131902"/>
                  </a:lnTo>
                  <a:lnTo>
                    <a:pt x="5410454" y="118948"/>
                  </a:lnTo>
                  <a:lnTo>
                    <a:pt x="5384546" y="105994"/>
                  </a:lnTo>
                  <a:close/>
                </a:path>
                <a:path w="5410834" h="158114">
                  <a:moveTo>
                    <a:pt x="25908" y="105994"/>
                  </a:moveTo>
                  <a:lnTo>
                    <a:pt x="12954" y="105994"/>
                  </a:lnTo>
                  <a:lnTo>
                    <a:pt x="25908" y="118948"/>
                  </a:lnTo>
                  <a:lnTo>
                    <a:pt x="25908" y="105994"/>
                  </a:lnTo>
                  <a:close/>
                </a:path>
                <a:path w="5410834" h="158114">
                  <a:moveTo>
                    <a:pt x="5332730" y="105994"/>
                  </a:moveTo>
                  <a:lnTo>
                    <a:pt x="25908" y="105994"/>
                  </a:lnTo>
                  <a:lnTo>
                    <a:pt x="25908" y="118948"/>
                  </a:lnTo>
                  <a:lnTo>
                    <a:pt x="5332730" y="118948"/>
                  </a:lnTo>
                  <a:lnTo>
                    <a:pt x="5332730" y="105994"/>
                  </a:lnTo>
                  <a:close/>
                </a:path>
              </a:pathLst>
            </a:custGeom>
            <a:solidFill>
              <a:srgbClr val="00AF50"/>
            </a:solidFill>
          </p:spPr>
          <p:txBody>
            <a:bodyPr wrap="square" lIns="0" tIns="0" rIns="0" bIns="0" rtlCol="0"/>
            <a:lstStyle/>
            <a:p>
              <a:endParaRPr/>
            </a:p>
          </p:txBody>
        </p:sp>
      </p:grpSp>
      <p:sp>
        <p:nvSpPr>
          <p:cNvPr id="14" name="object 14"/>
          <p:cNvSpPr txBox="1"/>
          <p:nvPr/>
        </p:nvSpPr>
        <p:spPr>
          <a:xfrm>
            <a:off x="1686864" y="6547586"/>
            <a:ext cx="1263650" cy="205184"/>
          </a:xfrm>
          <a:prstGeom prst="rect">
            <a:avLst/>
          </a:prstGeom>
        </p:spPr>
        <p:txBody>
          <a:bodyPr vert="horz" wrap="square" lIns="0" tIns="0" rIns="0" bIns="0" rtlCol="0">
            <a:spAutoFit/>
          </a:bodyPr>
          <a:lstStyle/>
          <a:p>
            <a:pPr marL="12700">
              <a:lnSpc>
                <a:spcPts val="1614"/>
              </a:lnSpc>
            </a:pPr>
            <a:r>
              <a:rPr sz="1600" spc="-5" dirty="0">
                <a:solidFill>
                  <a:srgbClr val="FFFFFF"/>
                </a:solidFill>
                <a:latin typeface="Calibri"/>
                <a:cs typeface="Calibri"/>
              </a:rPr>
              <a:t>3.1</a:t>
            </a:r>
            <a:r>
              <a:rPr sz="1600" spc="-50" dirty="0">
                <a:solidFill>
                  <a:srgbClr val="FFFFFF"/>
                </a:solidFill>
                <a:latin typeface="Calibri"/>
                <a:cs typeface="Calibri"/>
              </a:rPr>
              <a:t> </a:t>
            </a:r>
            <a:r>
              <a:rPr sz="1600" spc="-10" dirty="0">
                <a:solidFill>
                  <a:srgbClr val="FFFFFF"/>
                </a:solidFill>
                <a:latin typeface="Calibri"/>
                <a:cs typeface="Calibri"/>
              </a:rPr>
              <a:t>ETHEREUM</a:t>
            </a:r>
            <a:endParaRPr sz="1600">
              <a:latin typeface="Calibri"/>
              <a:cs typeface="Calibri"/>
            </a:endParaRPr>
          </a:p>
        </p:txBody>
      </p:sp>
      <p:sp>
        <p:nvSpPr>
          <p:cNvPr id="15" name="object 15"/>
          <p:cNvSpPr txBox="1"/>
          <p:nvPr/>
        </p:nvSpPr>
        <p:spPr>
          <a:xfrm>
            <a:off x="4451986" y="6547586"/>
            <a:ext cx="3289935" cy="205184"/>
          </a:xfrm>
          <a:prstGeom prst="rect">
            <a:avLst/>
          </a:prstGeom>
        </p:spPr>
        <p:txBody>
          <a:bodyPr vert="horz" wrap="square" lIns="0" tIns="0" rIns="0" bIns="0" rtlCol="0">
            <a:spAutoFit/>
          </a:bodyPr>
          <a:lstStyle/>
          <a:p>
            <a:pPr marL="12700">
              <a:lnSpc>
                <a:spcPts val="1614"/>
              </a:lnSpc>
            </a:pPr>
            <a:r>
              <a:rPr sz="1600" spc="-10" dirty="0">
                <a:solidFill>
                  <a:srgbClr val="FFFFFF"/>
                </a:solidFill>
                <a:latin typeface="Calibri"/>
                <a:cs typeface="Calibri"/>
              </a:rPr>
              <a:t>ZHANG,</a:t>
            </a:r>
            <a:r>
              <a:rPr sz="1600" spc="15" dirty="0">
                <a:solidFill>
                  <a:srgbClr val="FFFFFF"/>
                </a:solidFill>
                <a:latin typeface="Calibri"/>
                <a:cs typeface="Calibri"/>
              </a:rPr>
              <a:t> </a:t>
            </a:r>
            <a:r>
              <a:rPr sz="1600" spc="-10" dirty="0">
                <a:solidFill>
                  <a:srgbClr val="FFFFFF"/>
                </a:solidFill>
                <a:latin typeface="Calibri"/>
                <a:cs typeface="Calibri"/>
              </a:rPr>
              <a:t>VITENBERG,</a:t>
            </a:r>
            <a:r>
              <a:rPr sz="1600" spc="40" dirty="0">
                <a:solidFill>
                  <a:srgbClr val="FFFFFF"/>
                </a:solidFill>
                <a:latin typeface="Calibri"/>
                <a:cs typeface="Calibri"/>
              </a:rPr>
              <a:t> </a:t>
            </a:r>
            <a:r>
              <a:rPr sz="1600" spc="-15" dirty="0">
                <a:solidFill>
                  <a:srgbClr val="FFFFFF"/>
                </a:solidFill>
                <a:latin typeface="Calibri"/>
                <a:cs typeface="Calibri"/>
              </a:rPr>
              <a:t>JACOBSEN</a:t>
            </a:r>
            <a:r>
              <a:rPr sz="1600" spc="45" dirty="0">
                <a:solidFill>
                  <a:srgbClr val="FFFFFF"/>
                </a:solidFill>
                <a:latin typeface="Calibri"/>
                <a:cs typeface="Calibri"/>
              </a:rPr>
              <a:t> </a:t>
            </a:r>
            <a:r>
              <a:rPr sz="1600" spc="-5" dirty="0">
                <a:solidFill>
                  <a:srgbClr val="FFFFFF"/>
                </a:solidFill>
                <a:latin typeface="Calibri"/>
                <a:cs typeface="Calibri"/>
              </a:rPr>
              <a:t>©</a:t>
            </a:r>
            <a:r>
              <a:rPr sz="1600" spc="5" dirty="0">
                <a:solidFill>
                  <a:srgbClr val="FFFFFF"/>
                </a:solidFill>
                <a:latin typeface="Calibri"/>
                <a:cs typeface="Calibri"/>
              </a:rPr>
              <a:t> </a:t>
            </a:r>
            <a:r>
              <a:rPr sz="1600" spc="-10" dirty="0">
                <a:solidFill>
                  <a:srgbClr val="FFFFFF"/>
                </a:solidFill>
                <a:latin typeface="Calibri"/>
                <a:cs typeface="Calibri"/>
              </a:rPr>
              <a:t>2018</a:t>
            </a:r>
            <a:endParaRPr sz="1600">
              <a:latin typeface="Calibri"/>
              <a:cs typeface="Calibri"/>
            </a:endParaRPr>
          </a:p>
        </p:txBody>
      </p:sp>
      <p:sp>
        <p:nvSpPr>
          <p:cNvPr id="16" name="object 16"/>
          <p:cNvSpPr txBox="1"/>
          <p:nvPr/>
        </p:nvSpPr>
        <p:spPr>
          <a:xfrm>
            <a:off x="9625330" y="6547586"/>
            <a:ext cx="229870" cy="205184"/>
          </a:xfrm>
          <a:prstGeom prst="rect">
            <a:avLst/>
          </a:prstGeom>
        </p:spPr>
        <p:txBody>
          <a:bodyPr vert="horz" wrap="square" lIns="0" tIns="0" rIns="0" bIns="0" rtlCol="0">
            <a:spAutoFit/>
          </a:bodyPr>
          <a:lstStyle/>
          <a:p>
            <a:pPr marL="12700">
              <a:lnSpc>
                <a:spcPts val="1614"/>
              </a:lnSpc>
            </a:pPr>
            <a:r>
              <a:rPr sz="1600" spc="-10" dirty="0">
                <a:solidFill>
                  <a:srgbClr val="FFFFFF"/>
                </a:solidFill>
                <a:latin typeface="Calibri"/>
                <a:cs typeface="Calibri"/>
              </a:rPr>
              <a:t>54</a:t>
            </a:r>
            <a:endParaRPr sz="1600">
              <a:latin typeface="Calibri"/>
              <a:cs typeface="Calibri"/>
            </a:endParaRPr>
          </a:p>
        </p:txBody>
      </p:sp>
    </p:spTree>
    <p:extLst>
      <p:ext uri="{BB962C8B-B14F-4D97-AF65-F5344CB8AC3E}">
        <p14:creationId xmlns:p14="http://schemas.microsoft.com/office/powerpoint/2010/main" val="2969562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26005" y="222917"/>
            <a:ext cx="5937707" cy="689291"/>
          </a:xfrm>
          <a:prstGeom prst="rect">
            <a:avLst/>
          </a:prstGeom>
        </p:spPr>
        <p:txBody>
          <a:bodyPr vert="horz" wrap="square" lIns="0" tIns="12065" rIns="0" bIns="0" rtlCol="0" anchor="ctr">
            <a:spAutoFit/>
          </a:bodyPr>
          <a:lstStyle/>
          <a:p>
            <a:pPr marL="12700">
              <a:lnSpc>
                <a:spcPct val="100000"/>
              </a:lnSpc>
              <a:spcBef>
                <a:spcPts val="95"/>
              </a:spcBef>
            </a:pPr>
            <a:r>
              <a:rPr b="1" spc="-65" dirty="0"/>
              <a:t>Execution</a:t>
            </a:r>
            <a:r>
              <a:rPr b="1" spc="-130" dirty="0"/>
              <a:t> </a:t>
            </a:r>
            <a:r>
              <a:rPr b="1" spc="-35" dirty="0"/>
              <a:t>and</a:t>
            </a:r>
            <a:r>
              <a:rPr b="1" spc="-105" dirty="0"/>
              <a:t> </a:t>
            </a:r>
            <a:r>
              <a:rPr b="1" spc="-50" dirty="0"/>
              <a:t>Mining</a:t>
            </a:r>
          </a:p>
        </p:txBody>
      </p:sp>
      <p:sp>
        <p:nvSpPr>
          <p:cNvPr id="3" name="object 3"/>
          <p:cNvSpPr/>
          <p:nvPr/>
        </p:nvSpPr>
        <p:spPr>
          <a:xfrm>
            <a:off x="2336291" y="1391411"/>
            <a:ext cx="1530350" cy="4335780"/>
          </a:xfrm>
          <a:custGeom>
            <a:avLst/>
            <a:gdLst/>
            <a:ahLst/>
            <a:cxnLst/>
            <a:rect l="l" t="t" r="r" b="b"/>
            <a:pathLst>
              <a:path w="1530350" h="4335780">
                <a:moveTo>
                  <a:pt x="0" y="255015"/>
                </a:moveTo>
                <a:lnTo>
                  <a:pt x="4108" y="209176"/>
                </a:lnTo>
                <a:lnTo>
                  <a:pt x="15954" y="166032"/>
                </a:lnTo>
                <a:lnTo>
                  <a:pt x="34816" y="126303"/>
                </a:lnTo>
                <a:lnTo>
                  <a:pt x="59976" y="90711"/>
                </a:lnTo>
                <a:lnTo>
                  <a:pt x="90711" y="59976"/>
                </a:lnTo>
                <a:lnTo>
                  <a:pt x="126303" y="34816"/>
                </a:lnTo>
                <a:lnTo>
                  <a:pt x="166032" y="15954"/>
                </a:lnTo>
                <a:lnTo>
                  <a:pt x="209176" y="4108"/>
                </a:lnTo>
                <a:lnTo>
                  <a:pt x="255016" y="0"/>
                </a:lnTo>
                <a:lnTo>
                  <a:pt x="1275080" y="0"/>
                </a:lnTo>
                <a:lnTo>
                  <a:pt x="1320919" y="4108"/>
                </a:lnTo>
                <a:lnTo>
                  <a:pt x="1364063" y="15954"/>
                </a:lnTo>
                <a:lnTo>
                  <a:pt x="1403792" y="34816"/>
                </a:lnTo>
                <a:lnTo>
                  <a:pt x="1439384" y="59976"/>
                </a:lnTo>
                <a:lnTo>
                  <a:pt x="1470119" y="90711"/>
                </a:lnTo>
                <a:lnTo>
                  <a:pt x="1495279" y="126303"/>
                </a:lnTo>
                <a:lnTo>
                  <a:pt x="1514141" y="166032"/>
                </a:lnTo>
                <a:lnTo>
                  <a:pt x="1525987" y="209176"/>
                </a:lnTo>
                <a:lnTo>
                  <a:pt x="1530095" y="255015"/>
                </a:lnTo>
                <a:lnTo>
                  <a:pt x="1530095" y="4080764"/>
                </a:lnTo>
                <a:lnTo>
                  <a:pt x="1525987" y="4126603"/>
                </a:lnTo>
                <a:lnTo>
                  <a:pt x="1514141" y="4169747"/>
                </a:lnTo>
                <a:lnTo>
                  <a:pt x="1495279" y="4209476"/>
                </a:lnTo>
                <a:lnTo>
                  <a:pt x="1470119" y="4245068"/>
                </a:lnTo>
                <a:lnTo>
                  <a:pt x="1439384" y="4275803"/>
                </a:lnTo>
                <a:lnTo>
                  <a:pt x="1403792" y="4300963"/>
                </a:lnTo>
                <a:lnTo>
                  <a:pt x="1364063" y="4319825"/>
                </a:lnTo>
                <a:lnTo>
                  <a:pt x="1320919" y="4331671"/>
                </a:lnTo>
                <a:lnTo>
                  <a:pt x="1275080" y="4335780"/>
                </a:lnTo>
                <a:lnTo>
                  <a:pt x="255016" y="4335780"/>
                </a:lnTo>
                <a:lnTo>
                  <a:pt x="209176" y="4331671"/>
                </a:lnTo>
                <a:lnTo>
                  <a:pt x="166032" y="4319825"/>
                </a:lnTo>
                <a:lnTo>
                  <a:pt x="126303" y="4300963"/>
                </a:lnTo>
                <a:lnTo>
                  <a:pt x="90711" y="4275803"/>
                </a:lnTo>
                <a:lnTo>
                  <a:pt x="59976" y="4245068"/>
                </a:lnTo>
                <a:lnTo>
                  <a:pt x="34816" y="4209476"/>
                </a:lnTo>
                <a:lnTo>
                  <a:pt x="15954" y="4169747"/>
                </a:lnTo>
                <a:lnTo>
                  <a:pt x="4108" y="4126603"/>
                </a:lnTo>
                <a:lnTo>
                  <a:pt x="0" y="4080764"/>
                </a:lnTo>
                <a:lnTo>
                  <a:pt x="0" y="255015"/>
                </a:lnTo>
                <a:close/>
              </a:path>
            </a:pathLst>
          </a:custGeom>
          <a:ln w="15240">
            <a:solidFill>
              <a:srgbClr val="D24717"/>
            </a:solidFill>
          </a:ln>
        </p:spPr>
        <p:txBody>
          <a:bodyPr wrap="square" lIns="0" tIns="0" rIns="0" bIns="0" rtlCol="0"/>
          <a:lstStyle/>
          <a:p>
            <a:endParaRPr/>
          </a:p>
        </p:txBody>
      </p:sp>
      <p:sp>
        <p:nvSpPr>
          <p:cNvPr id="4" name="object 4"/>
          <p:cNvSpPr txBox="1"/>
          <p:nvPr/>
        </p:nvSpPr>
        <p:spPr>
          <a:xfrm>
            <a:off x="2822194" y="1568958"/>
            <a:ext cx="556260" cy="228909"/>
          </a:xfrm>
          <a:prstGeom prst="rect">
            <a:avLst/>
          </a:prstGeom>
        </p:spPr>
        <p:txBody>
          <a:bodyPr vert="horz" wrap="square" lIns="0" tIns="13335" rIns="0" bIns="0" rtlCol="0">
            <a:spAutoFit/>
          </a:bodyPr>
          <a:lstStyle/>
          <a:p>
            <a:pPr marL="12700">
              <a:spcBef>
                <a:spcPts val="105"/>
              </a:spcBef>
            </a:pPr>
            <a:r>
              <a:rPr sz="1400" b="1" dirty="0">
                <a:latin typeface="Calibri"/>
                <a:cs typeface="Calibri"/>
              </a:rPr>
              <a:t>Block</a:t>
            </a:r>
            <a:r>
              <a:rPr sz="1400" b="1" spc="-75" dirty="0">
                <a:latin typeface="Calibri"/>
                <a:cs typeface="Calibri"/>
              </a:rPr>
              <a:t> </a:t>
            </a:r>
            <a:r>
              <a:rPr sz="1400" b="1" dirty="0">
                <a:latin typeface="Calibri"/>
                <a:cs typeface="Calibri"/>
              </a:rPr>
              <a:t>4</a:t>
            </a:r>
            <a:endParaRPr sz="1400">
              <a:latin typeface="Calibri"/>
              <a:cs typeface="Calibri"/>
            </a:endParaRPr>
          </a:p>
        </p:txBody>
      </p:sp>
      <p:sp>
        <p:nvSpPr>
          <p:cNvPr id="5" name="object 5"/>
          <p:cNvSpPr txBox="1"/>
          <p:nvPr/>
        </p:nvSpPr>
        <p:spPr>
          <a:xfrm>
            <a:off x="2733852" y="1924050"/>
            <a:ext cx="732790" cy="299720"/>
          </a:xfrm>
          <a:prstGeom prst="rect">
            <a:avLst/>
          </a:prstGeom>
        </p:spPr>
        <p:txBody>
          <a:bodyPr vert="horz" wrap="square" lIns="0" tIns="12700" rIns="0" bIns="0" rtlCol="0">
            <a:spAutoFit/>
          </a:bodyPr>
          <a:lstStyle/>
          <a:p>
            <a:pPr marL="12700">
              <a:spcBef>
                <a:spcPts val="100"/>
              </a:spcBef>
            </a:pPr>
            <a:r>
              <a:rPr sz="900" dirty="0">
                <a:latin typeface="Calibri"/>
                <a:cs typeface="Calibri"/>
              </a:rPr>
              <a:t>Pr</a:t>
            </a:r>
            <a:r>
              <a:rPr sz="900" spc="5" dirty="0">
                <a:latin typeface="Calibri"/>
                <a:cs typeface="Calibri"/>
              </a:rPr>
              <a:t>o</a:t>
            </a:r>
            <a:r>
              <a:rPr sz="900" dirty="0">
                <a:latin typeface="Calibri"/>
                <a:cs typeface="Calibri"/>
              </a:rPr>
              <a:t>of-</a:t>
            </a:r>
            <a:r>
              <a:rPr sz="900" spc="5" dirty="0">
                <a:latin typeface="Calibri"/>
                <a:cs typeface="Calibri"/>
              </a:rPr>
              <a:t>o</a:t>
            </a:r>
            <a:r>
              <a:rPr sz="900" dirty="0">
                <a:latin typeface="Calibri"/>
                <a:cs typeface="Calibri"/>
              </a:rPr>
              <a:t>f-Wor</a:t>
            </a:r>
            <a:r>
              <a:rPr sz="900" spc="-5" dirty="0">
                <a:latin typeface="Calibri"/>
                <a:cs typeface="Calibri"/>
              </a:rPr>
              <a:t>k</a:t>
            </a:r>
            <a:r>
              <a:rPr sz="900" dirty="0">
                <a:latin typeface="Calibri"/>
                <a:cs typeface="Calibri"/>
              </a:rPr>
              <a:t>:</a:t>
            </a:r>
            <a:endParaRPr sz="900">
              <a:latin typeface="Calibri"/>
              <a:cs typeface="Calibri"/>
            </a:endParaRPr>
          </a:p>
          <a:p>
            <a:pPr marL="41275"/>
            <a:r>
              <a:rPr sz="900" i="1" spc="-10" dirty="0">
                <a:latin typeface="Calibri"/>
                <a:cs typeface="Calibri"/>
              </a:rPr>
              <a:t>000000r9d8fjj</a:t>
            </a:r>
            <a:endParaRPr sz="900">
              <a:latin typeface="Calibri"/>
              <a:cs typeface="Calibri"/>
            </a:endParaRPr>
          </a:p>
        </p:txBody>
      </p:sp>
      <p:sp>
        <p:nvSpPr>
          <p:cNvPr id="6" name="object 6"/>
          <p:cNvSpPr txBox="1"/>
          <p:nvPr/>
        </p:nvSpPr>
        <p:spPr>
          <a:xfrm>
            <a:off x="2715564" y="2335530"/>
            <a:ext cx="770890" cy="300355"/>
          </a:xfrm>
          <a:prstGeom prst="rect">
            <a:avLst/>
          </a:prstGeom>
        </p:spPr>
        <p:txBody>
          <a:bodyPr vert="horz" wrap="square" lIns="0" tIns="12700" rIns="0" bIns="0" rtlCol="0">
            <a:spAutoFit/>
          </a:bodyPr>
          <a:lstStyle/>
          <a:p>
            <a:pPr marL="33655">
              <a:spcBef>
                <a:spcPts val="100"/>
              </a:spcBef>
            </a:pPr>
            <a:r>
              <a:rPr sz="900" spc="-5" dirty="0">
                <a:latin typeface="Calibri"/>
                <a:cs typeface="Calibri"/>
              </a:rPr>
              <a:t>Previous</a:t>
            </a:r>
            <a:r>
              <a:rPr sz="900" spc="-45" dirty="0">
                <a:latin typeface="Calibri"/>
                <a:cs typeface="Calibri"/>
              </a:rPr>
              <a:t> </a:t>
            </a:r>
            <a:r>
              <a:rPr sz="900" spc="-5" dirty="0">
                <a:latin typeface="Calibri"/>
                <a:cs typeface="Calibri"/>
              </a:rPr>
              <a:t>block:</a:t>
            </a:r>
            <a:endParaRPr sz="900">
              <a:latin typeface="Calibri"/>
              <a:cs typeface="Calibri"/>
            </a:endParaRPr>
          </a:p>
          <a:p>
            <a:pPr marL="12700"/>
            <a:r>
              <a:rPr sz="900" dirty="0">
                <a:latin typeface="Calibri"/>
                <a:cs typeface="Calibri"/>
              </a:rPr>
              <a:t>0</a:t>
            </a:r>
            <a:r>
              <a:rPr sz="900" spc="-5" dirty="0">
                <a:latin typeface="Calibri"/>
                <a:cs typeface="Calibri"/>
              </a:rPr>
              <a:t>0</a:t>
            </a:r>
            <a:r>
              <a:rPr sz="900" dirty="0">
                <a:latin typeface="Calibri"/>
                <a:cs typeface="Calibri"/>
              </a:rPr>
              <a:t>0</a:t>
            </a:r>
            <a:r>
              <a:rPr sz="900" spc="-5" dirty="0">
                <a:latin typeface="Calibri"/>
                <a:cs typeface="Calibri"/>
              </a:rPr>
              <a:t>0</a:t>
            </a:r>
            <a:r>
              <a:rPr sz="900" dirty="0">
                <a:latin typeface="Calibri"/>
                <a:cs typeface="Calibri"/>
              </a:rPr>
              <a:t>0</a:t>
            </a:r>
            <a:r>
              <a:rPr sz="900" spc="-5" dirty="0">
                <a:latin typeface="Calibri"/>
                <a:cs typeface="Calibri"/>
              </a:rPr>
              <a:t>0</a:t>
            </a:r>
            <a:r>
              <a:rPr sz="900" spc="-15" dirty="0">
                <a:latin typeface="Calibri"/>
                <a:cs typeface="Calibri"/>
              </a:rPr>
              <a:t>9</a:t>
            </a:r>
            <a:r>
              <a:rPr sz="900" spc="-5" dirty="0">
                <a:latin typeface="Calibri"/>
                <a:cs typeface="Calibri"/>
              </a:rPr>
              <a:t>0</a:t>
            </a:r>
            <a:r>
              <a:rPr sz="900" spc="-10" dirty="0">
                <a:latin typeface="Calibri"/>
                <a:cs typeface="Calibri"/>
              </a:rPr>
              <a:t>b</a:t>
            </a:r>
            <a:r>
              <a:rPr sz="900" spc="-5" dirty="0">
                <a:latin typeface="Calibri"/>
                <a:cs typeface="Calibri"/>
              </a:rPr>
              <a:t>41</a:t>
            </a:r>
            <a:r>
              <a:rPr sz="900" spc="-10" dirty="0">
                <a:latin typeface="Calibri"/>
                <a:cs typeface="Calibri"/>
              </a:rPr>
              <a:t>bx</a:t>
            </a:r>
            <a:endParaRPr sz="900">
              <a:latin typeface="Calibri"/>
              <a:cs typeface="Calibri"/>
            </a:endParaRPr>
          </a:p>
        </p:txBody>
      </p:sp>
      <p:sp>
        <p:nvSpPr>
          <p:cNvPr id="7" name="object 7"/>
          <p:cNvSpPr txBox="1"/>
          <p:nvPr/>
        </p:nvSpPr>
        <p:spPr>
          <a:xfrm>
            <a:off x="2467356" y="2706624"/>
            <a:ext cx="1289685" cy="533479"/>
          </a:xfrm>
          <a:prstGeom prst="rect">
            <a:avLst/>
          </a:prstGeom>
          <a:solidFill>
            <a:srgbClr val="D24717"/>
          </a:solidFill>
          <a:ln w="15239">
            <a:solidFill>
              <a:srgbClr val="9B310D"/>
            </a:solidFill>
          </a:ln>
        </p:spPr>
        <p:txBody>
          <a:bodyPr vert="horz" wrap="square" lIns="0" tIns="0" rIns="0" bIns="0" rtlCol="0">
            <a:spAutoFit/>
          </a:bodyPr>
          <a:lstStyle/>
          <a:p>
            <a:pPr algn="ctr">
              <a:lnSpc>
                <a:spcPts val="1955"/>
              </a:lnSpc>
            </a:pPr>
            <a:r>
              <a:rPr spc="-20" dirty="0">
                <a:solidFill>
                  <a:srgbClr val="FFFFFF"/>
                </a:solidFill>
                <a:latin typeface="Calibri"/>
                <a:cs typeface="Calibri"/>
              </a:rPr>
              <a:t>Transaction</a:t>
            </a:r>
            <a:endParaRPr>
              <a:latin typeface="Calibri"/>
              <a:cs typeface="Calibri"/>
            </a:endParaRPr>
          </a:p>
          <a:p>
            <a:pPr algn="ctr">
              <a:lnSpc>
                <a:spcPct val="100000"/>
              </a:lnSpc>
            </a:pPr>
            <a:r>
              <a:rPr spc="-35" dirty="0">
                <a:solidFill>
                  <a:srgbClr val="FFFFFF"/>
                </a:solidFill>
                <a:latin typeface="Calibri"/>
                <a:cs typeface="Calibri"/>
              </a:rPr>
              <a:t>Trie</a:t>
            </a:r>
            <a:endParaRPr>
              <a:latin typeface="Calibri"/>
              <a:cs typeface="Calibri"/>
            </a:endParaRPr>
          </a:p>
        </p:txBody>
      </p:sp>
      <p:sp>
        <p:nvSpPr>
          <p:cNvPr id="8" name="object 8"/>
          <p:cNvSpPr txBox="1"/>
          <p:nvPr/>
        </p:nvSpPr>
        <p:spPr>
          <a:xfrm>
            <a:off x="2459737" y="3733800"/>
            <a:ext cx="1304925" cy="541020"/>
          </a:xfrm>
          <a:prstGeom prst="rect">
            <a:avLst/>
          </a:prstGeom>
          <a:solidFill>
            <a:srgbClr val="006FC0"/>
          </a:solidFill>
        </p:spPr>
        <p:txBody>
          <a:bodyPr vert="horz" wrap="square" lIns="0" tIns="0" rIns="0" bIns="0" rtlCol="0">
            <a:spAutoFit/>
          </a:bodyPr>
          <a:lstStyle/>
          <a:p>
            <a:pPr marL="217170">
              <a:lnSpc>
                <a:spcPts val="2014"/>
              </a:lnSpc>
            </a:pPr>
            <a:r>
              <a:rPr spc="-20" dirty="0">
                <a:solidFill>
                  <a:srgbClr val="FFFFFF"/>
                </a:solidFill>
                <a:latin typeface="Calibri"/>
                <a:cs typeface="Calibri"/>
              </a:rPr>
              <a:t>State</a:t>
            </a:r>
            <a:r>
              <a:rPr spc="-25" dirty="0">
                <a:solidFill>
                  <a:srgbClr val="FFFFFF"/>
                </a:solidFill>
                <a:latin typeface="Calibri"/>
                <a:cs typeface="Calibri"/>
              </a:rPr>
              <a:t> </a:t>
            </a:r>
            <a:r>
              <a:rPr spc="-35" dirty="0">
                <a:solidFill>
                  <a:srgbClr val="FFFFFF"/>
                </a:solidFill>
                <a:latin typeface="Calibri"/>
                <a:cs typeface="Calibri"/>
              </a:rPr>
              <a:t>Trie</a:t>
            </a:r>
            <a:endParaRPr>
              <a:latin typeface="Calibri"/>
              <a:cs typeface="Calibri"/>
            </a:endParaRPr>
          </a:p>
          <a:p>
            <a:pPr marL="175895"/>
            <a:r>
              <a:rPr spc="-15" dirty="0">
                <a:solidFill>
                  <a:srgbClr val="FFFFFF"/>
                </a:solidFill>
                <a:latin typeface="Calibri"/>
                <a:cs typeface="Calibri"/>
              </a:rPr>
              <a:t>Root</a:t>
            </a:r>
            <a:r>
              <a:rPr spc="-30" dirty="0">
                <a:solidFill>
                  <a:srgbClr val="FFFFFF"/>
                </a:solidFill>
                <a:latin typeface="Calibri"/>
                <a:cs typeface="Calibri"/>
              </a:rPr>
              <a:t> </a:t>
            </a:r>
            <a:r>
              <a:rPr spc="-5" dirty="0">
                <a:solidFill>
                  <a:srgbClr val="FFFFFF"/>
                </a:solidFill>
                <a:latin typeface="Calibri"/>
                <a:cs typeface="Calibri"/>
              </a:rPr>
              <a:t>Hash</a:t>
            </a:r>
            <a:endParaRPr>
              <a:latin typeface="Calibri"/>
              <a:cs typeface="Calibri"/>
            </a:endParaRPr>
          </a:p>
        </p:txBody>
      </p:sp>
      <p:sp>
        <p:nvSpPr>
          <p:cNvPr id="9" name="object 9"/>
          <p:cNvSpPr txBox="1"/>
          <p:nvPr/>
        </p:nvSpPr>
        <p:spPr>
          <a:xfrm>
            <a:off x="2459737" y="4767071"/>
            <a:ext cx="1304925" cy="828040"/>
          </a:xfrm>
          <a:prstGeom prst="rect">
            <a:avLst/>
          </a:prstGeom>
          <a:solidFill>
            <a:srgbClr val="006FC0"/>
          </a:solidFill>
        </p:spPr>
        <p:txBody>
          <a:bodyPr vert="horz" wrap="square" lIns="0" tIns="0" rIns="0" bIns="0" rtlCol="0">
            <a:spAutoFit/>
          </a:bodyPr>
          <a:lstStyle/>
          <a:p>
            <a:pPr marL="261620">
              <a:lnSpc>
                <a:spcPts val="2060"/>
              </a:lnSpc>
            </a:pPr>
            <a:r>
              <a:rPr spc="-10" dirty="0">
                <a:solidFill>
                  <a:srgbClr val="FFFFFF"/>
                </a:solidFill>
                <a:latin typeface="Calibri"/>
                <a:cs typeface="Calibri"/>
              </a:rPr>
              <a:t>Receipts</a:t>
            </a:r>
            <a:endParaRPr>
              <a:latin typeface="Calibri"/>
              <a:cs typeface="Calibri"/>
            </a:endParaRPr>
          </a:p>
          <a:p>
            <a:pPr marL="421640" marR="228600" indent="-184785"/>
            <a:r>
              <a:rPr spc="-110" dirty="0">
                <a:solidFill>
                  <a:srgbClr val="FFFFFF"/>
                </a:solidFill>
                <a:latin typeface="Calibri"/>
                <a:cs typeface="Calibri"/>
              </a:rPr>
              <a:t>T</a:t>
            </a:r>
            <a:r>
              <a:rPr dirty="0">
                <a:solidFill>
                  <a:srgbClr val="FFFFFF"/>
                </a:solidFill>
                <a:latin typeface="Calibri"/>
                <a:cs typeface="Calibri"/>
              </a:rPr>
              <a:t>r</a:t>
            </a:r>
            <a:r>
              <a:rPr spc="-15" dirty="0">
                <a:solidFill>
                  <a:srgbClr val="FFFFFF"/>
                </a:solidFill>
                <a:latin typeface="Calibri"/>
                <a:cs typeface="Calibri"/>
              </a:rPr>
              <a:t>i</a:t>
            </a:r>
            <a:r>
              <a:rPr dirty="0">
                <a:solidFill>
                  <a:srgbClr val="FFFFFF"/>
                </a:solidFill>
                <a:latin typeface="Calibri"/>
                <a:cs typeface="Calibri"/>
              </a:rPr>
              <a:t>e</a:t>
            </a:r>
            <a:r>
              <a:rPr spc="5" dirty="0">
                <a:solidFill>
                  <a:srgbClr val="FFFFFF"/>
                </a:solidFill>
                <a:latin typeface="Calibri"/>
                <a:cs typeface="Calibri"/>
              </a:rPr>
              <a:t> </a:t>
            </a:r>
            <a:r>
              <a:rPr spc="-45" dirty="0">
                <a:solidFill>
                  <a:srgbClr val="FFFFFF"/>
                </a:solidFill>
                <a:latin typeface="Calibri"/>
                <a:cs typeface="Calibri"/>
              </a:rPr>
              <a:t>R</a:t>
            </a:r>
            <a:r>
              <a:rPr spc="-5" dirty="0">
                <a:solidFill>
                  <a:srgbClr val="FFFFFF"/>
                </a:solidFill>
                <a:latin typeface="Calibri"/>
                <a:cs typeface="Calibri"/>
              </a:rPr>
              <a:t>oot  Hash</a:t>
            </a:r>
            <a:endParaRPr>
              <a:latin typeface="Calibri"/>
              <a:cs typeface="Calibri"/>
            </a:endParaRPr>
          </a:p>
        </p:txBody>
      </p:sp>
      <p:grpSp>
        <p:nvGrpSpPr>
          <p:cNvPr id="10" name="object 10"/>
          <p:cNvGrpSpPr/>
          <p:nvPr/>
        </p:nvGrpSpPr>
        <p:grpSpPr>
          <a:xfrm>
            <a:off x="3753104" y="1584961"/>
            <a:ext cx="3233420" cy="1390015"/>
            <a:chOff x="2229104" y="1584960"/>
            <a:chExt cx="3233420" cy="1390015"/>
          </a:xfrm>
        </p:grpSpPr>
        <p:sp>
          <p:nvSpPr>
            <p:cNvPr id="11" name="object 11"/>
            <p:cNvSpPr/>
            <p:nvPr/>
          </p:nvSpPr>
          <p:spPr>
            <a:xfrm>
              <a:off x="2229104" y="2215896"/>
              <a:ext cx="1118870" cy="759460"/>
            </a:xfrm>
            <a:custGeom>
              <a:avLst/>
              <a:gdLst/>
              <a:ahLst/>
              <a:cxnLst/>
              <a:rect l="l" t="t" r="r" b="b"/>
              <a:pathLst>
                <a:path w="1118870" h="759460">
                  <a:moveTo>
                    <a:pt x="1051815" y="37477"/>
                  </a:moveTo>
                  <a:lnTo>
                    <a:pt x="0" y="748538"/>
                  </a:lnTo>
                  <a:lnTo>
                    <a:pt x="7112" y="759078"/>
                  </a:lnTo>
                  <a:lnTo>
                    <a:pt x="1058879" y="47926"/>
                  </a:lnTo>
                  <a:lnTo>
                    <a:pt x="1051815" y="37477"/>
                  </a:lnTo>
                  <a:close/>
                </a:path>
                <a:path w="1118870" h="759460">
                  <a:moveTo>
                    <a:pt x="1101418" y="30352"/>
                  </a:moveTo>
                  <a:lnTo>
                    <a:pt x="1062355" y="30352"/>
                  </a:lnTo>
                  <a:lnTo>
                    <a:pt x="1069467" y="40766"/>
                  </a:lnTo>
                  <a:lnTo>
                    <a:pt x="1058879" y="47926"/>
                  </a:lnTo>
                  <a:lnTo>
                    <a:pt x="1076706" y="74294"/>
                  </a:lnTo>
                  <a:lnTo>
                    <a:pt x="1101418" y="30352"/>
                  </a:lnTo>
                  <a:close/>
                </a:path>
                <a:path w="1118870" h="759460">
                  <a:moveTo>
                    <a:pt x="1062355" y="30352"/>
                  </a:moveTo>
                  <a:lnTo>
                    <a:pt x="1051815" y="37477"/>
                  </a:lnTo>
                  <a:lnTo>
                    <a:pt x="1058879" y="47926"/>
                  </a:lnTo>
                  <a:lnTo>
                    <a:pt x="1069467" y="40766"/>
                  </a:lnTo>
                  <a:lnTo>
                    <a:pt x="1062355" y="30352"/>
                  </a:lnTo>
                  <a:close/>
                </a:path>
                <a:path w="1118870" h="759460">
                  <a:moveTo>
                    <a:pt x="1118488" y="0"/>
                  </a:moveTo>
                  <a:lnTo>
                    <a:pt x="1034033" y="11175"/>
                  </a:lnTo>
                  <a:lnTo>
                    <a:pt x="1051815" y="37477"/>
                  </a:lnTo>
                  <a:lnTo>
                    <a:pt x="1062355" y="30352"/>
                  </a:lnTo>
                  <a:lnTo>
                    <a:pt x="1101418" y="30352"/>
                  </a:lnTo>
                  <a:lnTo>
                    <a:pt x="1118488" y="0"/>
                  </a:lnTo>
                  <a:close/>
                </a:path>
              </a:pathLst>
            </a:custGeom>
            <a:solidFill>
              <a:srgbClr val="D24717"/>
            </a:solidFill>
          </p:spPr>
          <p:txBody>
            <a:bodyPr wrap="square" lIns="0" tIns="0" rIns="0" bIns="0" rtlCol="0"/>
            <a:lstStyle/>
            <a:p>
              <a:endParaRPr/>
            </a:p>
          </p:txBody>
        </p:sp>
        <p:sp>
          <p:nvSpPr>
            <p:cNvPr id="12" name="object 12"/>
            <p:cNvSpPr/>
            <p:nvPr/>
          </p:nvSpPr>
          <p:spPr>
            <a:xfrm>
              <a:off x="3348228" y="1592580"/>
              <a:ext cx="2106295" cy="1248410"/>
            </a:xfrm>
            <a:custGeom>
              <a:avLst/>
              <a:gdLst/>
              <a:ahLst/>
              <a:cxnLst/>
              <a:rect l="l" t="t" r="r" b="b"/>
              <a:pathLst>
                <a:path w="2106295" h="1248410">
                  <a:moveTo>
                    <a:pt x="0" y="208025"/>
                  </a:moveTo>
                  <a:lnTo>
                    <a:pt x="5491" y="160313"/>
                  </a:lnTo>
                  <a:lnTo>
                    <a:pt x="21136" y="116521"/>
                  </a:lnTo>
                  <a:lnTo>
                    <a:pt x="45686" y="77897"/>
                  </a:lnTo>
                  <a:lnTo>
                    <a:pt x="77897" y="45686"/>
                  </a:lnTo>
                  <a:lnTo>
                    <a:pt x="116521" y="21136"/>
                  </a:lnTo>
                  <a:lnTo>
                    <a:pt x="160313" y="5491"/>
                  </a:lnTo>
                  <a:lnTo>
                    <a:pt x="208025" y="0"/>
                  </a:lnTo>
                  <a:lnTo>
                    <a:pt x="1898142" y="0"/>
                  </a:lnTo>
                  <a:lnTo>
                    <a:pt x="1945854" y="5491"/>
                  </a:lnTo>
                  <a:lnTo>
                    <a:pt x="1989646" y="21136"/>
                  </a:lnTo>
                  <a:lnTo>
                    <a:pt x="2028270" y="45686"/>
                  </a:lnTo>
                  <a:lnTo>
                    <a:pt x="2060481" y="77897"/>
                  </a:lnTo>
                  <a:lnTo>
                    <a:pt x="2085031" y="116521"/>
                  </a:lnTo>
                  <a:lnTo>
                    <a:pt x="2100676" y="160313"/>
                  </a:lnTo>
                  <a:lnTo>
                    <a:pt x="2106168" y="208025"/>
                  </a:lnTo>
                  <a:lnTo>
                    <a:pt x="2106168" y="1040130"/>
                  </a:lnTo>
                  <a:lnTo>
                    <a:pt x="2100676" y="1087842"/>
                  </a:lnTo>
                  <a:lnTo>
                    <a:pt x="2085031" y="1131634"/>
                  </a:lnTo>
                  <a:lnTo>
                    <a:pt x="2060481" y="1170258"/>
                  </a:lnTo>
                  <a:lnTo>
                    <a:pt x="2028270" y="1202469"/>
                  </a:lnTo>
                  <a:lnTo>
                    <a:pt x="1989646" y="1227019"/>
                  </a:lnTo>
                  <a:lnTo>
                    <a:pt x="1945854" y="1242664"/>
                  </a:lnTo>
                  <a:lnTo>
                    <a:pt x="1898142" y="1248156"/>
                  </a:lnTo>
                  <a:lnTo>
                    <a:pt x="208025" y="1248156"/>
                  </a:lnTo>
                  <a:lnTo>
                    <a:pt x="160313" y="1242664"/>
                  </a:lnTo>
                  <a:lnTo>
                    <a:pt x="116521" y="1227019"/>
                  </a:lnTo>
                  <a:lnTo>
                    <a:pt x="77897" y="1202469"/>
                  </a:lnTo>
                  <a:lnTo>
                    <a:pt x="45686" y="1170258"/>
                  </a:lnTo>
                  <a:lnTo>
                    <a:pt x="21136" y="1131634"/>
                  </a:lnTo>
                  <a:lnTo>
                    <a:pt x="5491" y="1087842"/>
                  </a:lnTo>
                  <a:lnTo>
                    <a:pt x="0" y="1040130"/>
                  </a:lnTo>
                  <a:lnTo>
                    <a:pt x="0" y="208025"/>
                  </a:lnTo>
                  <a:close/>
                </a:path>
              </a:pathLst>
            </a:custGeom>
            <a:ln w="15240">
              <a:solidFill>
                <a:srgbClr val="000000"/>
              </a:solidFill>
            </a:ln>
          </p:spPr>
          <p:txBody>
            <a:bodyPr wrap="square" lIns="0" tIns="0" rIns="0" bIns="0" rtlCol="0"/>
            <a:lstStyle/>
            <a:p>
              <a:endParaRPr/>
            </a:p>
          </p:txBody>
        </p:sp>
      </p:grpSp>
      <p:sp>
        <p:nvSpPr>
          <p:cNvPr id="13" name="object 13"/>
          <p:cNvSpPr txBox="1"/>
          <p:nvPr/>
        </p:nvSpPr>
        <p:spPr>
          <a:xfrm>
            <a:off x="5029327" y="1639951"/>
            <a:ext cx="1790064" cy="1122680"/>
          </a:xfrm>
          <a:prstGeom prst="rect">
            <a:avLst/>
          </a:prstGeom>
        </p:spPr>
        <p:txBody>
          <a:bodyPr vert="horz" wrap="square" lIns="0" tIns="12700" rIns="0" bIns="0" rtlCol="0">
            <a:spAutoFit/>
          </a:bodyPr>
          <a:lstStyle/>
          <a:p>
            <a:pPr marL="12700" marR="5080" indent="1905" algn="ctr">
              <a:spcBef>
                <a:spcPts val="100"/>
              </a:spcBef>
            </a:pPr>
            <a:r>
              <a:rPr spc="-10" dirty="0">
                <a:latin typeface="Calibri"/>
                <a:cs typeface="Calibri"/>
              </a:rPr>
              <a:t>Contains </a:t>
            </a:r>
            <a:r>
              <a:rPr spc="-5" dirty="0">
                <a:latin typeface="Calibri"/>
                <a:cs typeface="Calibri"/>
              </a:rPr>
              <a:t>all </a:t>
            </a:r>
            <a:r>
              <a:rPr dirty="0">
                <a:latin typeface="Calibri"/>
                <a:cs typeface="Calibri"/>
              </a:rPr>
              <a:t> </a:t>
            </a:r>
            <a:r>
              <a:rPr spc="-10" dirty="0">
                <a:latin typeface="Calibri"/>
                <a:cs typeface="Calibri"/>
              </a:rPr>
              <a:t>transactions </a:t>
            </a:r>
            <a:r>
              <a:rPr dirty="0">
                <a:latin typeface="Calibri"/>
                <a:cs typeface="Calibri"/>
              </a:rPr>
              <a:t>in the </a:t>
            </a:r>
            <a:r>
              <a:rPr spc="-395" dirty="0">
                <a:latin typeface="Calibri"/>
                <a:cs typeface="Calibri"/>
              </a:rPr>
              <a:t> </a:t>
            </a:r>
            <a:r>
              <a:rPr spc="-5" dirty="0">
                <a:latin typeface="Calibri"/>
                <a:cs typeface="Calibri"/>
              </a:rPr>
              <a:t>block </a:t>
            </a:r>
            <a:r>
              <a:rPr spc="-10" dirty="0">
                <a:latin typeface="Calibri"/>
                <a:cs typeface="Calibri"/>
              </a:rPr>
              <a:t>structured </a:t>
            </a:r>
            <a:r>
              <a:rPr dirty="0">
                <a:latin typeface="Calibri"/>
                <a:cs typeface="Calibri"/>
              </a:rPr>
              <a:t>as </a:t>
            </a:r>
            <a:r>
              <a:rPr spc="-395" dirty="0">
                <a:latin typeface="Calibri"/>
                <a:cs typeface="Calibri"/>
              </a:rPr>
              <a:t> </a:t>
            </a:r>
            <a:r>
              <a:rPr dirty="0">
                <a:latin typeface="Calibri"/>
                <a:cs typeface="Calibri"/>
              </a:rPr>
              <a:t>a</a:t>
            </a:r>
            <a:r>
              <a:rPr spc="-10" dirty="0">
                <a:latin typeface="Calibri"/>
                <a:cs typeface="Calibri"/>
              </a:rPr>
              <a:t> </a:t>
            </a:r>
            <a:r>
              <a:rPr spc="-5" dirty="0">
                <a:latin typeface="Calibri"/>
                <a:cs typeface="Calibri"/>
              </a:rPr>
              <a:t>Merkle</a:t>
            </a:r>
            <a:r>
              <a:rPr spc="15" dirty="0">
                <a:latin typeface="Calibri"/>
                <a:cs typeface="Calibri"/>
              </a:rPr>
              <a:t> </a:t>
            </a:r>
            <a:r>
              <a:rPr spc="-35" dirty="0">
                <a:latin typeface="Calibri"/>
                <a:cs typeface="Calibri"/>
              </a:rPr>
              <a:t>Tree</a:t>
            </a:r>
            <a:endParaRPr>
              <a:latin typeface="Calibri"/>
              <a:cs typeface="Calibri"/>
            </a:endParaRPr>
          </a:p>
        </p:txBody>
      </p:sp>
      <p:sp>
        <p:nvSpPr>
          <p:cNvPr id="14" name="object 14"/>
          <p:cNvSpPr txBox="1"/>
          <p:nvPr/>
        </p:nvSpPr>
        <p:spPr>
          <a:xfrm>
            <a:off x="8214359" y="1388364"/>
            <a:ext cx="1676400" cy="1655445"/>
          </a:xfrm>
          <a:prstGeom prst="rect">
            <a:avLst/>
          </a:prstGeom>
          <a:ln w="15240">
            <a:solidFill>
              <a:srgbClr val="000000"/>
            </a:solidFill>
          </a:ln>
        </p:spPr>
        <p:txBody>
          <a:bodyPr vert="horz" wrap="square" lIns="0" tIns="0" rIns="0" bIns="0" rtlCol="0">
            <a:spAutoFit/>
          </a:bodyPr>
          <a:lstStyle/>
          <a:p>
            <a:pPr algn="ctr">
              <a:lnSpc>
                <a:spcPts val="2080"/>
              </a:lnSpc>
            </a:pPr>
            <a:r>
              <a:rPr spc="-20" dirty="0">
                <a:latin typeface="Calibri"/>
                <a:cs typeface="Calibri"/>
              </a:rPr>
              <a:t>Transaction</a:t>
            </a:r>
            <a:r>
              <a:rPr spc="-30" dirty="0">
                <a:latin typeface="Calibri"/>
                <a:cs typeface="Calibri"/>
              </a:rPr>
              <a:t> </a:t>
            </a:r>
            <a:r>
              <a:rPr dirty="0">
                <a:latin typeface="Calibri"/>
                <a:cs typeface="Calibri"/>
              </a:rPr>
              <a:t>C</a:t>
            </a:r>
            <a:endParaRPr>
              <a:latin typeface="Calibri"/>
              <a:cs typeface="Calibri"/>
            </a:endParaRPr>
          </a:p>
          <a:p>
            <a:pPr algn="ctr">
              <a:lnSpc>
                <a:spcPct val="100000"/>
              </a:lnSpc>
            </a:pPr>
            <a:r>
              <a:rPr spc="-10" dirty="0">
                <a:latin typeface="Calibri"/>
                <a:cs typeface="Calibri"/>
              </a:rPr>
              <a:t>(by</a:t>
            </a:r>
            <a:r>
              <a:rPr spc="-25" dirty="0">
                <a:latin typeface="Calibri"/>
                <a:cs typeface="Calibri"/>
              </a:rPr>
              <a:t> </a:t>
            </a:r>
            <a:r>
              <a:rPr spc="-5" dirty="0">
                <a:latin typeface="Calibri"/>
                <a:cs typeface="Calibri"/>
              </a:rPr>
              <a:t>Alice)</a:t>
            </a:r>
            <a:endParaRPr>
              <a:latin typeface="Calibri"/>
              <a:cs typeface="Calibri"/>
            </a:endParaRPr>
          </a:p>
          <a:p>
            <a:pPr marL="379095" indent="-287020">
              <a:buFont typeface="Arial MT"/>
              <a:buChar char="•"/>
              <a:tabLst>
                <a:tab pos="379095" algn="l"/>
                <a:tab pos="379730" algn="l"/>
              </a:tabLst>
            </a:pPr>
            <a:r>
              <a:rPr spc="-5" dirty="0">
                <a:latin typeface="Calibri"/>
                <a:cs typeface="Calibri"/>
              </a:rPr>
              <a:t>Inputs</a:t>
            </a:r>
            <a:endParaRPr>
              <a:latin typeface="Calibri"/>
              <a:cs typeface="Calibri"/>
            </a:endParaRPr>
          </a:p>
          <a:p>
            <a:pPr marL="379095" indent="-287020">
              <a:buFont typeface="Arial MT"/>
              <a:buChar char="•"/>
              <a:tabLst>
                <a:tab pos="379095" algn="l"/>
                <a:tab pos="379730" algn="l"/>
              </a:tabLst>
            </a:pPr>
            <a:r>
              <a:rPr spc="-5" dirty="0">
                <a:latin typeface="Calibri"/>
                <a:cs typeface="Calibri"/>
              </a:rPr>
              <a:t>Outputs</a:t>
            </a:r>
            <a:endParaRPr>
              <a:latin typeface="Calibri"/>
              <a:cs typeface="Calibri"/>
            </a:endParaRPr>
          </a:p>
          <a:p>
            <a:pPr marL="379095" indent="-287020">
              <a:buFont typeface="Arial MT"/>
              <a:buChar char="•"/>
              <a:tabLst>
                <a:tab pos="379095" algn="l"/>
                <a:tab pos="379730" algn="l"/>
              </a:tabLst>
            </a:pPr>
            <a:r>
              <a:rPr i="1" dirty="0">
                <a:latin typeface="Calibri"/>
                <a:cs typeface="Calibri"/>
              </a:rPr>
              <a:t>Gas</a:t>
            </a:r>
            <a:r>
              <a:rPr i="1" spc="-25" dirty="0">
                <a:latin typeface="Calibri"/>
                <a:cs typeface="Calibri"/>
              </a:rPr>
              <a:t> </a:t>
            </a:r>
            <a:r>
              <a:rPr i="1" spc="-5" dirty="0">
                <a:latin typeface="Calibri"/>
                <a:cs typeface="Calibri"/>
              </a:rPr>
              <a:t>limit</a:t>
            </a:r>
            <a:endParaRPr>
              <a:latin typeface="Calibri"/>
              <a:cs typeface="Calibri"/>
            </a:endParaRPr>
          </a:p>
          <a:p>
            <a:pPr marL="379095" indent="-287020">
              <a:buFont typeface="Arial MT"/>
              <a:buChar char="•"/>
              <a:tabLst>
                <a:tab pos="379095" algn="l"/>
                <a:tab pos="379730" algn="l"/>
              </a:tabLst>
            </a:pPr>
            <a:r>
              <a:rPr i="1" dirty="0">
                <a:latin typeface="Calibri"/>
                <a:cs typeface="Calibri"/>
              </a:rPr>
              <a:t>Gas</a:t>
            </a:r>
            <a:r>
              <a:rPr i="1" spc="-30" dirty="0">
                <a:latin typeface="Calibri"/>
                <a:cs typeface="Calibri"/>
              </a:rPr>
              <a:t> </a:t>
            </a:r>
            <a:r>
              <a:rPr i="1" spc="-10" dirty="0">
                <a:latin typeface="Calibri"/>
                <a:cs typeface="Calibri"/>
              </a:rPr>
              <a:t>price</a:t>
            </a:r>
            <a:endParaRPr>
              <a:latin typeface="Calibri"/>
              <a:cs typeface="Calibri"/>
            </a:endParaRPr>
          </a:p>
        </p:txBody>
      </p:sp>
      <p:sp>
        <p:nvSpPr>
          <p:cNvPr id="15" name="object 15"/>
          <p:cNvSpPr txBox="1"/>
          <p:nvPr/>
        </p:nvSpPr>
        <p:spPr>
          <a:xfrm>
            <a:off x="8008620" y="3236977"/>
            <a:ext cx="2087880" cy="1129665"/>
          </a:xfrm>
          <a:prstGeom prst="rect">
            <a:avLst/>
          </a:prstGeom>
          <a:ln w="15240">
            <a:solidFill>
              <a:srgbClr val="000000"/>
            </a:solidFill>
          </a:ln>
        </p:spPr>
        <p:txBody>
          <a:bodyPr vert="horz" wrap="square" lIns="0" tIns="1270" rIns="0" bIns="0" rtlCol="0">
            <a:spAutoFit/>
          </a:bodyPr>
          <a:lstStyle/>
          <a:p>
            <a:pPr marL="181610" marR="173355" indent="-1270" algn="ctr">
              <a:spcBef>
                <a:spcPts val="10"/>
              </a:spcBef>
            </a:pPr>
            <a:r>
              <a:rPr spc="-15" dirty="0">
                <a:latin typeface="Calibri"/>
                <a:cs typeface="Calibri"/>
              </a:rPr>
              <a:t>Transaction fee </a:t>
            </a:r>
            <a:r>
              <a:rPr dirty="0">
                <a:latin typeface="Calibri"/>
                <a:cs typeface="Calibri"/>
              </a:rPr>
              <a:t>= </a:t>
            </a:r>
            <a:r>
              <a:rPr spc="5" dirty="0">
                <a:latin typeface="Calibri"/>
                <a:cs typeface="Calibri"/>
              </a:rPr>
              <a:t> </a:t>
            </a:r>
            <a:r>
              <a:rPr spc="-5" dirty="0">
                <a:latin typeface="Calibri"/>
                <a:cs typeface="Calibri"/>
              </a:rPr>
              <a:t>max(gas_limit, </a:t>
            </a:r>
            <a:r>
              <a:rPr dirty="0">
                <a:latin typeface="Calibri"/>
                <a:cs typeface="Calibri"/>
              </a:rPr>
              <a:t> </a:t>
            </a:r>
            <a:r>
              <a:rPr spc="-10" dirty="0">
                <a:latin typeface="Calibri"/>
                <a:cs typeface="Calibri"/>
              </a:rPr>
              <a:t>gas_price </a:t>
            </a:r>
            <a:r>
              <a:rPr dirty="0">
                <a:latin typeface="Calibri"/>
                <a:cs typeface="Calibri"/>
              </a:rPr>
              <a:t>x </a:t>
            </a:r>
            <a:r>
              <a:rPr i="1" spc="-15" dirty="0">
                <a:latin typeface="Calibri"/>
                <a:cs typeface="Calibri"/>
              </a:rPr>
              <a:t>steps </a:t>
            </a:r>
            <a:r>
              <a:rPr dirty="0">
                <a:latin typeface="Calibri"/>
                <a:cs typeface="Calibri"/>
              </a:rPr>
              <a:t>+ </a:t>
            </a:r>
            <a:r>
              <a:rPr spc="-395" dirty="0">
                <a:latin typeface="Calibri"/>
                <a:cs typeface="Calibri"/>
              </a:rPr>
              <a:t> </a:t>
            </a:r>
            <a:r>
              <a:rPr i="1" spc="-15" dirty="0">
                <a:latin typeface="Calibri"/>
                <a:cs typeface="Calibri"/>
              </a:rPr>
              <a:t>storage</a:t>
            </a:r>
            <a:r>
              <a:rPr i="1" dirty="0">
                <a:latin typeface="Calibri"/>
                <a:cs typeface="Calibri"/>
              </a:rPr>
              <a:t> </a:t>
            </a:r>
            <a:r>
              <a:rPr i="1" spc="-5" dirty="0">
                <a:latin typeface="Calibri"/>
                <a:cs typeface="Calibri"/>
              </a:rPr>
              <a:t>fees</a:t>
            </a:r>
            <a:r>
              <a:rPr spc="-5" dirty="0">
                <a:latin typeface="Calibri"/>
                <a:cs typeface="Calibri"/>
              </a:rPr>
              <a:t>)</a:t>
            </a:r>
            <a:endParaRPr>
              <a:latin typeface="Calibri"/>
              <a:cs typeface="Calibri"/>
            </a:endParaRPr>
          </a:p>
        </p:txBody>
      </p:sp>
      <p:pic>
        <p:nvPicPr>
          <p:cNvPr id="16" name="object 16"/>
          <p:cNvPicPr/>
          <p:nvPr/>
        </p:nvPicPr>
        <p:blipFill>
          <a:blip r:embed="rId2" cstate="print"/>
          <a:stretch>
            <a:fillRect/>
          </a:stretch>
        </p:blipFill>
        <p:spPr>
          <a:xfrm>
            <a:off x="9014459" y="3043428"/>
            <a:ext cx="76200" cy="193167"/>
          </a:xfrm>
          <a:prstGeom prst="rect">
            <a:avLst/>
          </a:prstGeom>
        </p:spPr>
      </p:pic>
      <p:grpSp>
        <p:nvGrpSpPr>
          <p:cNvPr id="17" name="object 17"/>
          <p:cNvGrpSpPr/>
          <p:nvPr/>
        </p:nvGrpSpPr>
        <p:grpSpPr>
          <a:xfrm>
            <a:off x="6978396" y="2177795"/>
            <a:ext cx="2771140" cy="3794760"/>
            <a:chOff x="5454396" y="2177795"/>
            <a:chExt cx="2771140" cy="3794760"/>
          </a:xfrm>
        </p:grpSpPr>
        <p:sp>
          <p:nvSpPr>
            <p:cNvPr id="18" name="object 18"/>
            <p:cNvSpPr/>
            <p:nvPr/>
          </p:nvSpPr>
          <p:spPr>
            <a:xfrm>
              <a:off x="5454396" y="2177795"/>
              <a:ext cx="1236980" cy="76200"/>
            </a:xfrm>
            <a:custGeom>
              <a:avLst/>
              <a:gdLst/>
              <a:ahLst/>
              <a:cxnLst/>
              <a:rect l="l" t="t" r="r" b="b"/>
              <a:pathLst>
                <a:path w="1236979" h="76200">
                  <a:moveTo>
                    <a:pt x="1160272" y="0"/>
                  </a:moveTo>
                  <a:lnTo>
                    <a:pt x="1160272" y="76200"/>
                  </a:lnTo>
                  <a:lnTo>
                    <a:pt x="1223772" y="44450"/>
                  </a:lnTo>
                  <a:lnTo>
                    <a:pt x="1172972" y="44450"/>
                  </a:lnTo>
                  <a:lnTo>
                    <a:pt x="1172972" y="31750"/>
                  </a:lnTo>
                  <a:lnTo>
                    <a:pt x="1223772" y="31750"/>
                  </a:lnTo>
                  <a:lnTo>
                    <a:pt x="1160272" y="0"/>
                  </a:lnTo>
                  <a:close/>
                </a:path>
                <a:path w="1236979" h="76200">
                  <a:moveTo>
                    <a:pt x="1160272" y="31750"/>
                  </a:moveTo>
                  <a:lnTo>
                    <a:pt x="0" y="31750"/>
                  </a:lnTo>
                  <a:lnTo>
                    <a:pt x="0" y="44450"/>
                  </a:lnTo>
                  <a:lnTo>
                    <a:pt x="1160272" y="44450"/>
                  </a:lnTo>
                  <a:lnTo>
                    <a:pt x="1160272" y="31750"/>
                  </a:lnTo>
                  <a:close/>
                </a:path>
                <a:path w="1236979" h="76200">
                  <a:moveTo>
                    <a:pt x="1223772" y="31750"/>
                  </a:moveTo>
                  <a:lnTo>
                    <a:pt x="1172972" y="31750"/>
                  </a:lnTo>
                  <a:lnTo>
                    <a:pt x="1172972" y="44450"/>
                  </a:lnTo>
                  <a:lnTo>
                    <a:pt x="1223772" y="44450"/>
                  </a:lnTo>
                  <a:lnTo>
                    <a:pt x="1236472" y="38100"/>
                  </a:lnTo>
                  <a:lnTo>
                    <a:pt x="1223772" y="31750"/>
                  </a:lnTo>
                  <a:close/>
                </a:path>
              </a:pathLst>
            </a:custGeom>
            <a:solidFill>
              <a:srgbClr val="D24717"/>
            </a:solidFill>
          </p:spPr>
          <p:txBody>
            <a:bodyPr wrap="square" lIns="0" tIns="0" rIns="0" bIns="0" rtlCol="0"/>
            <a:lstStyle/>
            <a:p>
              <a:endParaRPr/>
            </a:p>
          </p:txBody>
        </p:sp>
        <p:sp>
          <p:nvSpPr>
            <p:cNvPr id="19" name="object 19"/>
            <p:cNvSpPr/>
            <p:nvPr/>
          </p:nvSpPr>
          <p:spPr>
            <a:xfrm>
              <a:off x="6839712" y="4408931"/>
              <a:ext cx="1377950" cy="1556385"/>
            </a:xfrm>
            <a:custGeom>
              <a:avLst/>
              <a:gdLst/>
              <a:ahLst/>
              <a:cxnLst/>
              <a:rect l="l" t="t" r="r" b="b"/>
              <a:pathLst>
                <a:path w="1377950" h="1556385">
                  <a:moveTo>
                    <a:pt x="1377696" y="259334"/>
                  </a:moveTo>
                  <a:lnTo>
                    <a:pt x="1365276" y="308621"/>
                  </a:lnTo>
                  <a:lnTo>
                    <a:pt x="1329558" y="354783"/>
                  </a:lnTo>
                  <a:lnTo>
                    <a:pt x="1272848" y="396951"/>
                  </a:lnTo>
                  <a:lnTo>
                    <a:pt x="1237342" y="416266"/>
                  </a:lnTo>
                  <a:lnTo>
                    <a:pt x="1197453" y="434257"/>
                  </a:lnTo>
                  <a:lnTo>
                    <a:pt x="1153471" y="450814"/>
                  </a:lnTo>
                  <a:lnTo>
                    <a:pt x="1105683" y="465831"/>
                  </a:lnTo>
                  <a:lnTo>
                    <a:pt x="1054379" y="479197"/>
                  </a:lnTo>
                  <a:lnTo>
                    <a:pt x="999845" y="490805"/>
                  </a:lnTo>
                  <a:lnTo>
                    <a:pt x="942372" y="500546"/>
                  </a:lnTo>
                  <a:lnTo>
                    <a:pt x="882247" y="508311"/>
                  </a:lnTo>
                  <a:lnTo>
                    <a:pt x="819759" y="513992"/>
                  </a:lnTo>
                  <a:lnTo>
                    <a:pt x="755196" y="517481"/>
                  </a:lnTo>
                  <a:lnTo>
                    <a:pt x="688848" y="518668"/>
                  </a:lnTo>
                  <a:lnTo>
                    <a:pt x="622499" y="517481"/>
                  </a:lnTo>
                  <a:lnTo>
                    <a:pt x="557936" y="513992"/>
                  </a:lnTo>
                  <a:lnTo>
                    <a:pt x="495448" y="508311"/>
                  </a:lnTo>
                  <a:lnTo>
                    <a:pt x="435323" y="500546"/>
                  </a:lnTo>
                  <a:lnTo>
                    <a:pt x="377850" y="490805"/>
                  </a:lnTo>
                  <a:lnTo>
                    <a:pt x="323316" y="479197"/>
                  </a:lnTo>
                  <a:lnTo>
                    <a:pt x="272012" y="465831"/>
                  </a:lnTo>
                  <a:lnTo>
                    <a:pt x="224224" y="450814"/>
                  </a:lnTo>
                  <a:lnTo>
                    <a:pt x="180242" y="434257"/>
                  </a:lnTo>
                  <a:lnTo>
                    <a:pt x="140353" y="416266"/>
                  </a:lnTo>
                  <a:lnTo>
                    <a:pt x="104847" y="396951"/>
                  </a:lnTo>
                  <a:lnTo>
                    <a:pt x="48137" y="354783"/>
                  </a:lnTo>
                  <a:lnTo>
                    <a:pt x="12419" y="308621"/>
                  </a:lnTo>
                  <a:lnTo>
                    <a:pt x="3152" y="284314"/>
                  </a:lnTo>
                  <a:lnTo>
                    <a:pt x="0" y="259334"/>
                  </a:lnTo>
                </a:path>
                <a:path w="1377950" h="1556385">
                  <a:moveTo>
                    <a:pt x="0" y="259334"/>
                  </a:moveTo>
                  <a:lnTo>
                    <a:pt x="12419" y="210046"/>
                  </a:lnTo>
                  <a:lnTo>
                    <a:pt x="48137" y="163884"/>
                  </a:lnTo>
                  <a:lnTo>
                    <a:pt x="104847" y="121716"/>
                  </a:lnTo>
                  <a:lnTo>
                    <a:pt x="140353" y="102401"/>
                  </a:lnTo>
                  <a:lnTo>
                    <a:pt x="180242" y="84410"/>
                  </a:lnTo>
                  <a:lnTo>
                    <a:pt x="224224" y="67853"/>
                  </a:lnTo>
                  <a:lnTo>
                    <a:pt x="272012" y="52836"/>
                  </a:lnTo>
                  <a:lnTo>
                    <a:pt x="323316" y="39470"/>
                  </a:lnTo>
                  <a:lnTo>
                    <a:pt x="377850" y="27862"/>
                  </a:lnTo>
                  <a:lnTo>
                    <a:pt x="435323" y="18121"/>
                  </a:lnTo>
                  <a:lnTo>
                    <a:pt x="495448" y="10356"/>
                  </a:lnTo>
                  <a:lnTo>
                    <a:pt x="557936" y="4675"/>
                  </a:lnTo>
                  <a:lnTo>
                    <a:pt x="622499" y="1186"/>
                  </a:lnTo>
                  <a:lnTo>
                    <a:pt x="688848" y="0"/>
                  </a:lnTo>
                  <a:lnTo>
                    <a:pt x="755196" y="1186"/>
                  </a:lnTo>
                  <a:lnTo>
                    <a:pt x="819759" y="4675"/>
                  </a:lnTo>
                  <a:lnTo>
                    <a:pt x="882247" y="10356"/>
                  </a:lnTo>
                  <a:lnTo>
                    <a:pt x="942372" y="18121"/>
                  </a:lnTo>
                  <a:lnTo>
                    <a:pt x="999845" y="27862"/>
                  </a:lnTo>
                  <a:lnTo>
                    <a:pt x="1054379" y="39470"/>
                  </a:lnTo>
                  <a:lnTo>
                    <a:pt x="1105683" y="52836"/>
                  </a:lnTo>
                  <a:lnTo>
                    <a:pt x="1153471" y="67853"/>
                  </a:lnTo>
                  <a:lnTo>
                    <a:pt x="1197453" y="84410"/>
                  </a:lnTo>
                  <a:lnTo>
                    <a:pt x="1237342" y="102401"/>
                  </a:lnTo>
                  <a:lnTo>
                    <a:pt x="1272848" y="121716"/>
                  </a:lnTo>
                  <a:lnTo>
                    <a:pt x="1329558" y="163884"/>
                  </a:lnTo>
                  <a:lnTo>
                    <a:pt x="1365276" y="210046"/>
                  </a:lnTo>
                  <a:lnTo>
                    <a:pt x="1377696" y="259334"/>
                  </a:lnTo>
                  <a:lnTo>
                    <a:pt x="1377696" y="1296670"/>
                  </a:lnTo>
                  <a:lnTo>
                    <a:pt x="1365276" y="1345950"/>
                  </a:lnTo>
                  <a:lnTo>
                    <a:pt x="1329558" y="1392109"/>
                  </a:lnTo>
                  <a:lnTo>
                    <a:pt x="1272848" y="1434276"/>
                  </a:lnTo>
                  <a:lnTo>
                    <a:pt x="1237342" y="1453591"/>
                  </a:lnTo>
                  <a:lnTo>
                    <a:pt x="1197453" y="1471583"/>
                  </a:lnTo>
                  <a:lnTo>
                    <a:pt x="1153471" y="1488142"/>
                  </a:lnTo>
                  <a:lnTo>
                    <a:pt x="1105683" y="1503159"/>
                  </a:lnTo>
                  <a:lnTo>
                    <a:pt x="1054379" y="1516527"/>
                  </a:lnTo>
                  <a:lnTo>
                    <a:pt x="999845" y="1528137"/>
                  </a:lnTo>
                  <a:lnTo>
                    <a:pt x="942372" y="1537879"/>
                  </a:lnTo>
                  <a:lnTo>
                    <a:pt x="882247" y="1545645"/>
                  </a:lnTo>
                  <a:lnTo>
                    <a:pt x="819759" y="1551327"/>
                  </a:lnTo>
                  <a:lnTo>
                    <a:pt x="755196" y="1554816"/>
                  </a:lnTo>
                  <a:lnTo>
                    <a:pt x="688848" y="1556004"/>
                  </a:lnTo>
                  <a:lnTo>
                    <a:pt x="622499" y="1554816"/>
                  </a:lnTo>
                  <a:lnTo>
                    <a:pt x="557936" y="1551327"/>
                  </a:lnTo>
                  <a:lnTo>
                    <a:pt x="495448" y="1545645"/>
                  </a:lnTo>
                  <a:lnTo>
                    <a:pt x="435323" y="1537879"/>
                  </a:lnTo>
                  <a:lnTo>
                    <a:pt x="377850" y="1528137"/>
                  </a:lnTo>
                  <a:lnTo>
                    <a:pt x="323316" y="1516527"/>
                  </a:lnTo>
                  <a:lnTo>
                    <a:pt x="272012" y="1503159"/>
                  </a:lnTo>
                  <a:lnTo>
                    <a:pt x="224224" y="1488142"/>
                  </a:lnTo>
                  <a:lnTo>
                    <a:pt x="180242" y="1471583"/>
                  </a:lnTo>
                  <a:lnTo>
                    <a:pt x="140353" y="1453591"/>
                  </a:lnTo>
                  <a:lnTo>
                    <a:pt x="104847" y="1434276"/>
                  </a:lnTo>
                  <a:lnTo>
                    <a:pt x="48137" y="1392109"/>
                  </a:lnTo>
                  <a:lnTo>
                    <a:pt x="12419" y="1345950"/>
                  </a:lnTo>
                  <a:lnTo>
                    <a:pt x="0" y="1296670"/>
                  </a:lnTo>
                  <a:lnTo>
                    <a:pt x="0" y="259334"/>
                  </a:lnTo>
                  <a:close/>
                </a:path>
              </a:pathLst>
            </a:custGeom>
            <a:ln w="15240">
              <a:solidFill>
                <a:srgbClr val="000000"/>
              </a:solidFill>
            </a:ln>
          </p:spPr>
          <p:txBody>
            <a:bodyPr wrap="square" lIns="0" tIns="0" rIns="0" bIns="0" rtlCol="0"/>
            <a:lstStyle/>
            <a:p>
              <a:endParaRPr/>
            </a:p>
          </p:txBody>
        </p:sp>
      </p:grpSp>
      <p:sp>
        <p:nvSpPr>
          <p:cNvPr id="20" name="object 20"/>
          <p:cNvSpPr txBox="1"/>
          <p:nvPr/>
        </p:nvSpPr>
        <p:spPr>
          <a:xfrm>
            <a:off x="8550021" y="5014976"/>
            <a:ext cx="1004569" cy="574040"/>
          </a:xfrm>
          <a:prstGeom prst="rect">
            <a:avLst/>
          </a:prstGeom>
        </p:spPr>
        <p:txBody>
          <a:bodyPr vert="horz" wrap="square" lIns="0" tIns="12700" rIns="0" bIns="0" rtlCol="0">
            <a:spAutoFit/>
          </a:bodyPr>
          <a:lstStyle/>
          <a:p>
            <a:pPr marL="70485" marR="5080" indent="-58419">
              <a:spcBef>
                <a:spcPts val="100"/>
              </a:spcBef>
            </a:pPr>
            <a:r>
              <a:rPr spc="-5" dirty="0">
                <a:latin typeface="Calibri"/>
                <a:cs typeface="Calibri"/>
              </a:rPr>
              <a:t>Ch</a:t>
            </a:r>
            <a:r>
              <a:rPr dirty="0">
                <a:latin typeface="Calibri"/>
                <a:cs typeface="Calibri"/>
              </a:rPr>
              <a:t>a</a:t>
            </a:r>
            <a:r>
              <a:rPr spc="-5" dirty="0">
                <a:latin typeface="Calibri"/>
                <a:cs typeface="Calibri"/>
              </a:rPr>
              <a:t>in</a:t>
            </a:r>
            <a:r>
              <a:rPr spc="-20" dirty="0">
                <a:latin typeface="Calibri"/>
                <a:cs typeface="Calibri"/>
              </a:rPr>
              <a:t>s</a:t>
            </a:r>
            <a:r>
              <a:rPr spc="-30" dirty="0">
                <a:latin typeface="Calibri"/>
                <a:cs typeface="Calibri"/>
              </a:rPr>
              <a:t>t</a:t>
            </a:r>
            <a:r>
              <a:rPr spc="-15" dirty="0">
                <a:latin typeface="Calibri"/>
                <a:cs typeface="Calibri"/>
              </a:rPr>
              <a:t>a</a:t>
            </a:r>
            <a:r>
              <a:rPr spc="-30" dirty="0">
                <a:latin typeface="Calibri"/>
                <a:cs typeface="Calibri"/>
              </a:rPr>
              <a:t>t</a:t>
            </a:r>
            <a:r>
              <a:rPr dirty="0">
                <a:latin typeface="Calibri"/>
                <a:cs typeface="Calibri"/>
              </a:rPr>
              <a:t>e  </a:t>
            </a:r>
            <a:r>
              <a:rPr spc="-10" dirty="0">
                <a:latin typeface="Calibri"/>
                <a:cs typeface="Calibri"/>
              </a:rPr>
              <a:t>Database</a:t>
            </a:r>
            <a:endParaRPr>
              <a:latin typeface="Calibri"/>
              <a:cs typeface="Calibri"/>
            </a:endParaRPr>
          </a:p>
        </p:txBody>
      </p:sp>
      <p:grpSp>
        <p:nvGrpSpPr>
          <p:cNvPr id="21" name="object 21"/>
          <p:cNvGrpSpPr/>
          <p:nvPr/>
        </p:nvGrpSpPr>
        <p:grpSpPr>
          <a:xfrm>
            <a:off x="3067811" y="5705855"/>
            <a:ext cx="5562600" cy="273050"/>
            <a:chOff x="1543811" y="5705855"/>
            <a:chExt cx="5562600" cy="273050"/>
          </a:xfrm>
        </p:grpSpPr>
        <p:pic>
          <p:nvPicPr>
            <p:cNvPr id="22" name="object 22"/>
            <p:cNvPicPr/>
            <p:nvPr/>
          </p:nvPicPr>
          <p:blipFill>
            <a:blip r:embed="rId3" cstate="print"/>
            <a:stretch>
              <a:fillRect/>
            </a:stretch>
          </p:blipFill>
          <p:spPr>
            <a:xfrm>
              <a:off x="1543811" y="5705855"/>
              <a:ext cx="5562599" cy="272745"/>
            </a:xfrm>
            <a:prstGeom prst="rect">
              <a:avLst/>
            </a:prstGeom>
          </p:spPr>
        </p:pic>
        <p:sp>
          <p:nvSpPr>
            <p:cNvPr id="23" name="object 23"/>
            <p:cNvSpPr/>
            <p:nvPr/>
          </p:nvSpPr>
          <p:spPr>
            <a:xfrm>
              <a:off x="1565147" y="5727953"/>
              <a:ext cx="5410835" cy="158115"/>
            </a:xfrm>
            <a:custGeom>
              <a:avLst/>
              <a:gdLst/>
              <a:ahLst/>
              <a:cxnLst/>
              <a:rect l="l" t="t" r="r" b="b"/>
              <a:pathLst>
                <a:path w="5410834" h="158114">
                  <a:moveTo>
                    <a:pt x="5332730" y="80086"/>
                  </a:moveTo>
                  <a:lnTo>
                    <a:pt x="5332730" y="157810"/>
                  </a:lnTo>
                  <a:lnTo>
                    <a:pt x="5384546" y="131902"/>
                  </a:lnTo>
                  <a:lnTo>
                    <a:pt x="5345683" y="131902"/>
                  </a:lnTo>
                  <a:lnTo>
                    <a:pt x="5345683" y="105994"/>
                  </a:lnTo>
                  <a:lnTo>
                    <a:pt x="5384546" y="105994"/>
                  </a:lnTo>
                  <a:lnTo>
                    <a:pt x="5332730" y="80086"/>
                  </a:lnTo>
                  <a:close/>
                </a:path>
                <a:path w="5410834" h="158114">
                  <a:moveTo>
                    <a:pt x="25908" y="0"/>
                  </a:moveTo>
                  <a:lnTo>
                    <a:pt x="0" y="0"/>
                  </a:lnTo>
                  <a:lnTo>
                    <a:pt x="0" y="126098"/>
                  </a:lnTo>
                  <a:lnTo>
                    <a:pt x="5842" y="131902"/>
                  </a:lnTo>
                  <a:lnTo>
                    <a:pt x="5332730" y="131902"/>
                  </a:lnTo>
                  <a:lnTo>
                    <a:pt x="5332730" y="118948"/>
                  </a:lnTo>
                  <a:lnTo>
                    <a:pt x="25908" y="118948"/>
                  </a:lnTo>
                  <a:lnTo>
                    <a:pt x="12954" y="105994"/>
                  </a:lnTo>
                  <a:lnTo>
                    <a:pt x="25908" y="105994"/>
                  </a:lnTo>
                  <a:lnTo>
                    <a:pt x="25908" y="0"/>
                  </a:lnTo>
                  <a:close/>
                </a:path>
                <a:path w="5410834" h="158114">
                  <a:moveTo>
                    <a:pt x="5384546" y="105994"/>
                  </a:moveTo>
                  <a:lnTo>
                    <a:pt x="5345683" y="105994"/>
                  </a:lnTo>
                  <a:lnTo>
                    <a:pt x="5345683" y="131902"/>
                  </a:lnTo>
                  <a:lnTo>
                    <a:pt x="5384546" y="131902"/>
                  </a:lnTo>
                  <a:lnTo>
                    <a:pt x="5410454" y="118948"/>
                  </a:lnTo>
                  <a:lnTo>
                    <a:pt x="5384546" y="105994"/>
                  </a:lnTo>
                  <a:close/>
                </a:path>
                <a:path w="5410834" h="158114">
                  <a:moveTo>
                    <a:pt x="25908" y="105994"/>
                  </a:moveTo>
                  <a:lnTo>
                    <a:pt x="12954" y="105994"/>
                  </a:lnTo>
                  <a:lnTo>
                    <a:pt x="25908" y="118948"/>
                  </a:lnTo>
                  <a:lnTo>
                    <a:pt x="25908" y="105994"/>
                  </a:lnTo>
                  <a:close/>
                </a:path>
                <a:path w="5410834" h="158114">
                  <a:moveTo>
                    <a:pt x="5332730" y="105994"/>
                  </a:moveTo>
                  <a:lnTo>
                    <a:pt x="25908" y="105994"/>
                  </a:lnTo>
                  <a:lnTo>
                    <a:pt x="25908" y="118948"/>
                  </a:lnTo>
                  <a:lnTo>
                    <a:pt x="5332730" y="118948"/>
                  </a:lnTo>
                  <a:lnTo>
                    <a:pt x="5332730" y="105994"/>
                  </a:lnTo>
                  <a:close/>
                </a:path>
              </a:pathLst>
            </a:custGeom>
            <a:solidFill>
              <a:srgbClr val="00AF50"/>
            </a:solidFill>
          </p:spPr>
          <p:txBody>
            <a:bodyPr wrap="square" lIns="0" tIns="0" rIns="0" bIns="0" rtlCol="0"/>
            <a:lstStyle/>
            <a:p>
              <a:endParaRPr/>
            </a:p>
          </p:txBody>
        </p:sp>
      </p:grpSp>
      <p:sp>
        <p:nvSpPr>
          <p:cNvPr id="24" name="object 24"/>
          <p:cNvSpPr txBox="1"/>
          <p:nvPr/>
        </p:nvSpPr>
        <p:spPr>
          <a:xfrm>
            <a:off x="1686864" y="6547586"/>
            <a:ext cx="1263650" cy="205184"/>
          </a:xfrm>
          <a:prstGeom prst="rect">
            <a:avLst/>
          </a:prstGeom>
        </p:spPr>
        <p:txBody>
          <a:bodyPr vert="horz" wrap="square" lIns="0" tIns="0" rIns="0" bIns="0" rtlCol="0">
            <a:spAutoFit/>
          </a:bodyPr>
          <a:lstStyle/>
          <a:p>
            <a:pPr marL="12700">
              <a:lnSpc>
                <a:spcPts val="1614"/>
              </a:lnSpc>
            </a:pPr>
            <a:r>
              <a:rPr sz="1600" spc="-5" dirty="0">
                <a:solidFill>
                  <a:srgbClr val="FFFFFF"/>
                </a:solidFill>
                <a:latin typeface="Calibri"/>
                <a:cs typeface="Calibri"/>
              </a:rPr>
              <a:t>3.1</a:t>
            </a:r>
            <a:r>
              <a:rPr sz="1600" spc="-50" dirty="0">
                <a:solidFill>
                  <a:srgbClr val="FFFFFF"/>
                </a:solidFill>
                <a:latin typeface="Calibri"/>
                <a:cs typeface="Calibri"/>
              </a:rPr>
              <a:t> </a:t>
            </a:r>
            <a:r>
              <a:rPr sz="1600" spc="-10" dirty="0">
                <a:solidFill>
                  <a:srgbClr val="FFFFFF"/>
                </a:solidFill>
                <a:latin typeface="Calibri"/>
                <a:cs typeface="Calibri"/>
              </a:rPr>
              <a:t>ETHEREUM</a:t>
            </a:r>
            <a:endParaRPr sz="1600">
              <a:latin typeface="Calibri"/>
              <a:cs typeface="Calibri"/>
            </a:endParaRPr>
          </a:p>
        </p:txBody>
      </p:sp>
      <p:sp>
        <p:nvSpPr>
          <p:cNvPr id="25" name="object 25"/>
          <p:cNvSpPr txBox="1"/>
          <p:nvPr/>
        </p:nvSpPr>
        <p:spPr>
          <a:xfrm>
            <a:off x="4451986" y="6547586"/>
            <a:ext cx="3289935" cy="205184"/>
          </a:xfrm>
          <a:prstGeom prst="rect">
            <a:avLst/>
          </a:prstGeom>
        </p:spPr>
        <p:txBody>
          <a:bodyPr vert="horz" wrap="square" lIns="0" tIns="0" rIns="0" bIns="0" rtlCol="0">
            <a:spAutoFit/>
          </a:bodyPr>
          <a:lstStyle/>
          <a:p>
            <a:pPr marL="12700">
              <a:lnSpc>
                <a:spcPts val="1614"/>
              </a:lnSpc>
            </a:pPr>
            <a:r>
              <a:rPr sz="1600" spc="-10" dirty="0">
                <a:solidFill>
                  <a:srgbClr val="FFFFFF"/>
                </a:solidFill>
                <a:latin typeface="Calibri"/>
                <a:cs typeface="Calibri"/>
              </a:rPr>
              <a:t>ZHANG,</a:t>
            </a:r>
            <a:r>
              <a:rPr sz="1600" spc="15" dirty="0">
                <a:solidFill>
                  <a:srgbClr val="FFFFFF"/>
                </a:solidFill>
                <a:latin typeface="Calibri"/>
                <a:cs typeface="Calibri"/>
              </a:rPr>
              <a:t> </a:t>
            </a:r>
            <a:r>
              <a:rPr sz="1600" spc="-10" dirty="0">
                <a:solidFill>
                  <a:srgbClr val="FFFFFF"/>
                </a:solidFill>
                <a:latin typeface="Calibri"/>
                <a:cs typeface="Calibri"/>
              </a:rPr>
              <a:t>VITENBERG,</a:t>
            </a:r>
            <a:r>
              <a:rPr sz="1600" spc="40" dirty="0">
                <a:solidFill>
                  <a:srgbClr val="FFFFFF"/>
                </a:solidFill>
                <a:latin typeface="Calibri"/>
                <a:cs typeface="Calibri"/>
              </a:rPr>
              <a:t> </a:t>
            </a:r>
            <a:r>
              <a:rPr sz="1600" spc="-15" dirty="0">
                <a:solidFill>
                  <a:srgbClr val="FFFFFF"/>
                </a:solidFill>
                <a:latin typeface="Calibri"/>
                <a:cs typeface="Calibri"/>
              </a:rPr>
              <a:t>JACOBSEN</a:t>
            </a:r>
            <a:r>
              <a:rPr sz="1600" spc="45" dirty="0">
                <a:solidFill>
                  <a:srgbClr val="FFFFFF"/>
                </a:solidFill>
                <a:latin typeface="Calibri"/>
                <a:cs typeface="Calibri"/>
              </a:rPr>
              <a:t> </a:t>
            </a:r>
            <a:r>
              <a:rPr sz="1600" spc="-5" dirty="0">
                <a:solidFill>
                  <a:srgbClr val="FFFFFF"/>
                </a:solidFill>
                <a:latin typeface="Calibri"/>
                <a:cs typeface="Calibri"/>
              </a:rPr>
              <a:t>©</a:t>
            </a:r>
            <a:r>
              <a:rPr sz="1600" spc="5" dirty="0">
                <a:solidFill>
                  <a:srgbClr val="FFFFFF"/>
                </a:solidFill>
                <a:latin typeface="Calibri"/>
                <a:cs typeface="Calibri"/>
              </a:rPr>
              <a:t> </a:t>
            </a:r>
            <a:r>
              <a:rPr sz="1600" spc="-10" dirty="0">
                <a:solidFill>
                  <a:srgbClr val="FFFFFF"/>
                </a:solidFill>
                <a:latin typeface="Calibri"/>
                <a:cs typeface="Calibri"/>
              </a:rPr>
              <a:t>2018</a:t>
            </a:r>
            <a:endParaRPr sz="1600">
              <a:latin typeface="Calibri"/>
              <a:cs typeface="Calibri"/>
            </a:endParaRPr>
          </a:p>
        </p:txBody>
      </p:sp>
      <p:sp>
        <p:nvSpPr>
          <p:cNvPr id="26" name="object 26"/>
          <p:cNvSpPr txBox="1"/>
          <p:nvPr/>
        </p:nvSpPr>
        <p:spPr>
          <a:xfrm>
            <a:off x="9625330" y="6547586"/>
            <a:ext cx="229870" cy="205184"/>
          </a:xfrm>
          <a:prstGeom prst="rect">
            <a:avLst/>
          </a:prstGeom>
        </p:spPr>
        <p:txBody>
          <a:bodyPr vert="horz" wrap="square" lIns="0" tIns="0" rIns="0" bIns="0" rtlCol="0">
            <a:spAutoFit/>
          </a:bodyPr>
          <a:lstStyle/>
          <a:p>
            <a:pPr marL="12700">
              <a:lnSpc>
                <a:spcPts val="1614"/>
              </a:lnSpc>
            </a:pPr>
            <a:r>
              <a:rPr sz="1600" spc="-10" dirty="0">
                <a:solidFill>
                  <a:srgbClr val="FFFFFF"/>
                </a:solidFill>
                <a:latin typeface="Calibri"/>
                <a:cs typeface="Calibri"/>
              </a:rPr>
              <a:t>54</a:t>
            </a:r>
            <a:endParaRPr sz="1600">
              <a:latin typeface="Calibri"/>
              <a:cs typeface="Calibri"/>
            </a:endParaRPr>
          </a:p>
        </p:txBody>
      </p:sp>
    </p:spTree>
    <p:extLst>
      <p:ext uri="{BB962C8B-B14F-4D97-AF65-F5344CB8AC3E}">
        <p14:creationId xmlns:p14="http://schemas.microsoft.com/office/powerpoint/2010/main" val="13252338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26005" y="222917"/>
            <a:ext cx="6346520" cy="689291"/>
          </a:xfrm>
          <a:prstGeom prst="rect">
            <a:avLst/>
          </a:prstGeom>
        </p:spPr>
        <p:txBody>
          <a:bodyPr vert="horz" wrap="square" lIns="0" tIns="12065" rIns="0" bIns="0" rtlCol="0" anchor="ctr">
            <a:spAutoFit/>
          </a:bodyPr>
          <a:lstStyle/>
          <a:p>
            <a:pPr marL="12700">
              <a:lnSpc>
                <a:spcPct val="100000"/>
              </a:lnSpc>
              <a:spcBef>
                <a:spcPts val="95"/>
              </a:spcBef>
            </a:pPr>
            <a:r>
              <a:rPr b="1" spc="-65" dirty="0"/>
              <a:t>Execution</a:t>
            </a:r>
            <a:r>
              <a:rPr b="1" spc="-130" dirty="0"/>
              <a:t> </a:t>
            </a:r>
            <a:r>
              <a:rPr b="1" spc="-35" dirty="0"/>
              <a:t>and</a:t>
            </a:r>
            <a:r>
              <a:rPr b="1" spc="-105" dirty="0"/>
              <a:t> </a:t>
            </a:r>
            <a:r>
              <a:rPr b="1" spc="-50" dirty="0"/>
              <a:t>Mining</a:t>
            </a:r>
          </a:p>
        </p:txBody>
      </p:sp>
      <p:sp>
        <p:nvSpPr>
          <p:cNvPr id="3" name="object 3"/>
          <p:cNvSpPr/>
          <p:nvPr/>
        </p:nvSpPr>
        <p:spPr>
          <a:xfrm>
            <a:off x="2336291" y="1391411"/>
            <a:ext cx="1530350" cy="4335780"/>
          </a:xfrm>
          <a:custGeom>
            <a:avLst/>
            <a:gdLst/>
            <a:ahLst/>
            <a:cxnLst/>
            <a:rect l="l" t="t" r="r" b="b"/>
            <a:pathLst>
              <a:path w="1530350" h="4335780">
                <a:moveTo>
                  <a:pt x="0" y="255015"/>
                </a:moveTo>
                <a:lnTo>
                  <a:pt x="4108" y="209176"/>
                </a:lnTo>
                <a:lnTo>
                  <a:pt x="15954" y="166032"/>
                </a:lnTo>
                <a:lnTo>
                  <a:pt x="34816" y="126303"/>
                </a:lnTo>
                <a:lnTo>
                  <a:pt x="59976" y="90711"/>
                </a:lnTo>
                <a:lnTo>
                  <a:pt x="90711" y="59976"/>
                </a:lnTo>
                <a:lnTo>
                  <a:pt x="126303" y="34816"/>
                </a:lnTo>
                <a:lnTo>
                  <a:pt x="166032" y="15954"/>
                </a:lnTo>
                <a:lnTo>
                  <a:pt x="209176" y="4108"/>
                </a:lnTo>
                <a:lnTo>
                  <a:pt x="255016" y="0"/>
                </a:lnTo>
                <a:lnTo>
                  <a:pt x="1275080" y="0"/>
                </a:lnTo>
                <a:lnTo>
                  <a:pt x="1320919" y="4108"/>
                </a:lnTo>
                <a:lnTo>
                  <a:pt x="1364063" y="15954"/>
                </a:lnTo>
                <a:lnTo>
                  <a:pt x="1403792" y="34816"/>
                </a:lnTo>
                <a:lnTo>
                  <a:pt x="1439384" y="59976"/>
                </a:lnTo>
                <a:lnTo>
                  <a:pt x="1470119" y="90711"/>
                </a:lnTo>
                <a:lnTo>
                  <a:pt x="1495279" y="126303"/>
                </a:lnTo>
                <a:lnTo>
                  <a:pt x="1514141" y="166032"/>
                </a:lnTo>
                <a:lnTo>
                  <a:pt x="1525987" y="209176"/>
                </a:lnTo>
                <a:lnTo>
                  <a:pt x="1530095" y="255015"/>
                </a:lnTo>
                <a:lnTo>
                  <a:pt x="1530095" y="4080764"/>
                </a:lnTo>
                <a:lnTo>
                  <a:pt x="1525987" y="4126603"/>
                </a:lnTo>
                <a:lnTo>
                  <a:pt x="1514141" y="4169747"/>
                </a:lnTo>
                <a:lnTo>
                  <a:pt x="1495279" y="4209476"/>
                </a:lnTo>
                <a:lnTo>
                  <a:pt x="1470119" y="4245068"/>
                </a:lnTo>
                <a:lnTo>
                  <a:pt x="1439384" y="4275803"/>
                </a:lnTo>
                <a:lnTo>
                  <a:pt x="1403792" y="4300963"/>
                </a:lnTo>
                <a:lnTo>
                  <a:pt x="1364063" y="4319825"/>
                </a:lnTo>
                <a:lnTo>
                  <a:pt x="1320919" y="4331671"/>
                </a:lnTo>
                <a:lnTo>
                  <a:pt x="1275080" y="4335780"/>
                </a:lnTo>
                <a:lnTo>
                  <a:pt x="255016" y="4335780"/>
                </a:lnTo>
                <a:lnTo>
                  <a:pt x="209176" y="4331671"/>
                </a:lnTo>
                <a:lnTo>
                  <a:pt x="166032" y="4319825"/>
                </a:lnTo>
                <a:lnTo>
                  <a:pt x="126303" y="4300963"/>
                </a:lnTo>
                <a:lnTo>
                  <a:pt x="90711" y="4275803"/>
                </a:lnTo>
                <a:lnTo>
                  <a:pt x="59976" y="4245068"/>
                </a:lnTo>
                <a:lnTo>
                  <a:pt x="34816" y="4209476"/>
                </a:lnTo>
                <a:lnTo>
                  <a:pt x="15954" y="4169747"/>
                </a:lnTo>
                <a:lnTo>
                  <a:pt x="4108" y="4126603"/>
                </a:lnTo>
                <a:lnTo>
                  <a:pt x="0" y="4080764"/>
                </a:lnTo>
                <a:lnTo>
                  <a:pt x="0" y="255015"/>
                </a:lnTo>
                <a:close/>
              </a:path>
            </a:pathLst>
          </a:custGeom>
          <a:ln w="15240">
            <a:solidFill>
              <a:srgbClr val="D24717"/>
            </a:solidFill>
          </a:ln>
        </p:spPr>
        <p:txBody>
          <a:bodyPr wrap="square" lIns="0" tIns="0" rIns="0" bIns="0" rtlCol="0"/>
          <a:lstStyle/>
          <a:p>
            <a:endParaRPr/>
          </a:p>
        </p:txBody>
      </p:sp>
      <p:sp>
        <p:nvSpPr>
          <p:cNvPr id="4" name="object 4"/>
          <p:cNvSpPr txBox="1"/>
          <p:nvPr/>
        </p:nvSpPr>
        <p:spPr>
          <a:xfrm>
            <a:off x="2822194" y="1568958"/>
            <a:ext cx="556260" cy="228909"/>
          </a:xfrm>
          <a:prstGeom prst="rect">
            <a:avLst/>
          </a:prstGeom>
        </p:spPr>
        <p:txBody>
          <a:bodyPr vert="horz" wrap="square" lIns="0" tIns="13335" rIns="0" bIns="0" rtlCol="0">
            <a:spAutoFit/>
          </a:bodyPr>
          <a:lstStyle/>
          <a:p>
            <a:pPr marL="12700">
              <a:spcBef>
                <a:spcPts val="105"/>
              </a:spcBef>
            </a:pPr>
            <a:r>
              <a:rPr sz="1400" b="1" dirty="0">
                <a:latin typeface="Calibri"/>
                <a:cs typeface="Calibri"/>
              </a:rPr>
              <a:t>Block</a:t>
            </a:r>
            <a:r>
              <a:rPr sz="1400" b="1" spc="-75" dirty="0">
                <a:latin typeface="Calibri"/>
                <a:cs typeface="Calibri"/>
              </a:rPr>
              <a:t> </a:t>
            </a:r>
            <a:r>
              <a:rPr sz="1400" b="1" dirty="0">
                <a:latin typeface="Calibri"/>
                <a:cs typeface="Calibri"/>
              </a:rPr>
              <a:t>4</a:t>
            </a:r>
            <a:endParaRPr sz="1400">
              <a:latin typeface="Calibri"/>
              <a:cs typeface="Calibri"/>
            </a:endParaRPr>
          </a:p>
        </p:txBody>
      </p:sp>
      <p:sp>
        <p:nvSpPr>
          <p:cNvPr id="5" name="object 5"/>
          <p:cNvSpPr txBox="1"/>
          <p:nvPr/>
        </p:nvSpPr>
        <p:spPr>
          <a:xfrm>
            <a:off x="2733852" y="1924050"/>
            <a:ext cx="732790" cy="299720"/>
          </a:xfrm>
          <a:prstGeom prst="rect">
            <a:avLst/>
          </a:prstGeom>
        </p:spPr>
        <p:txBody>
          <a:bodyPr vert="horz" wrap="square" lIns="0" tIns="12700" rIns="0" bIns="0" rtlCol="0">
            <a:spAutoFit/>
          </a:bodyPr>
          <a:lstStyle/>
          <a:p>
            <a:pPr marL="12700">
              <a:spcBef>
                <a:spcPts val="100"/>
              </a:spcBef>
            </a:pPr>
            <a:r>
              <a:rPr sz="900" dirty="0">
                <a:latin typeface="Calibri"/>
                <a:cs typeface="Calibri"/>
              </a:rPr>
              <a:t>Pr</a:t>
            </a:r>
            <a:r>
              <a:rPr sz="900" spc="5" dirty="0">
                <a:latin typeface="Calibri"/>
                <a:cs typeface="Calibri"/>
              </a:rPr>
              <a:t>o</a:t>
            </a:r>
            <a:r>
              <a:rPr sz="900" dirty="0">
                <a:latin typeface="Calibri"/>
                <a:cs typeface="Calibri"/>
              </a:rPr>
              <a:t>of-</a:t>
            </a:r>
            <a:r>
              <a:rPr sz="900" spc="5" dirty="0">
                <a:latin typeface="Calibri"/>
                <a:cs typeface="Calibri"/>
              </a:rPr>
              <a:t>o</a:t>
            </a:r>
            <a:r>
              <a:rPr sz="900" dirty="0">
                <a:latin typeface="Calibri"/>
                <a:cs typeface="Calibri"/>
              </a:rPr>
              <a:t>f-Wor</a:t>
            </a:r>
            <a:r>
              <a:rPr sz="900" spc="-5" dirty="0">
                <a:latin typeface="Calibri"/>
                <a:cs typeface="Calibri"/>
              </a:rPr>
              <a:t>k</a:t>
            </a:r>
            <a:r>
              <a:rPr sz="900" dirty="0">
                <a:latin typeface="Calibri"/>
                <a:cs typeface="Calibri"/>
              </a:rPr>
              <a:t>:</a:t>
            </a:r>
            <a:endParaRPr sz="900">
              <a:latin typeface="Calibri"/>
              <a:cs typeface="Calibri"/>
            </a:endParaRPr>
          </a:p>
          <a:p>
            <a:pPr marL="41275"/>
            <a:r>
              <a:rPr sz="900" i="1" spc="-5" dirty="0">
                <a:latin typeface="Calibri"/>
                <a:cs typeface="Calibri"/>
              </a:rPr>
              <a:t>000000r9d8fjj</a:t>
            </a:r>
            <a:endParaRPr sz="900">
              <a:latin typeface="Calibri"/>
              <a:cs typeface="Calibri"/>
            </a:endParaRPr>
          </a:p>
        </p:txBody>
      </p:sp>
      <p:sp>
        <p:nvSpPr>
          <p:cNvPr id="6" name="object 6"/>
          <p:cNvSpPr txBox="1"/>
          <p:nvPr/>
        </p:nvSpPr>
        <p:spPr>
          <a:xfrm>
            <a:off x="2715564" y="2335530"/>
            <a:ext cx="772160" cy="300355"/>
          </a:xfrm>
          <a:prstGeom prst="rect">
            <a:avLst/>
          </a:prstGeom>
        </p:spPr>
        <p:txBody>
          <a:bodyPr vert="horz" wrap="square" lIns="0" tIns="12700" rIns="0" bIns="0" rtlCol="0">
            <a:spAutoFit/>
          </a:bodyPr>
          <a:lstStyle/>
          <a:p>
            <a:pPr marL="33655">
              <a:spcBef>
                <a:spcPts val="100"/>
              </a:spcBef>
            </a:pPr>
            <a:r>
              <a:rPr sz="900" spc="-5" dirty="0">
                <a:latin typeface="Calibri"/>
                <a:cs typeface="Calibri"/>
              </a:rPr>
              <a:t>Previous</a:t>
            </a:r>
            <a:r>
              <a:rPr sz="900" spc="-45" dirty="0">
                <a:latin typeface="Calibri"/>
                <a:cs typeface="Calibri"/>
              </a:rPr>
              <a:t> </a:t>
            </a:r>
            <a:r>
              <a:rPr sz="900" spc="-5" dirty="0">
                <a:latin typeface="Calibri"/>
                <a:cs typeface="Calibri"/>
              </a:rPr>
              <a:t>block:</a:t>
            </a:r>
            <a:endParaRPr sz="900">
              <a:latin typeface="Calibri"/>
              <a:cs typeface="Calibri"/>
            </a:endParaRPr>
          </a:p>
          <a:p>
            <a:pPr marL="12700"/>
            <a:r>
              <a:rPr sz="900" spc="-5" dirty="0">
                <a:latin typeface="Calibri"/>
                <a:cs typeface="Calibri"/>
              </a:rPr>
              <a:t>00000090b41bx</a:t>
            </a:r>
            <a:endParaRPr sz="900">
              <a:latin typeface="Calibri"/>
              <a:cs typeface="Calibri"/>
            </a:endParaRPr>
          </a:p>
        </p:txBody>
      </p:sp>
      <p:sp>
        <p:nvSpPr>
          <p:cNvPr id="7" name="object 7"/>
          <p:cNvSpPr txBox="1"/>
          <p:nvPr/>
        </p:nvSpPr>
        <p:spPr>
          <a:xfrm>
            <a:off x="2467356" y="2706624"/>
            <a:ext cx="1289685" cy="533479"/>
          </a:xfrm>
          <a:prstGeom prst="rect">
            <a:avLst/>
          </a:prstGeom>
          <a:solidFill>
            <a:srgbClr val="D24717"/>
          </a:solidFill>
          <a:ln w="15239">
            <a:solidFill>
              <a:srgbClr val="9B310D"/>
            </a:solidFill>
          </a:ln>
        </p:spPr>
        <p:txBody>
          <a:bodyPr vert="horz" wrap="square" lIns="0" tIns="0" rIns="0" bIns="0" rtlCol="0">
            <a:spAutoFit/>
          </a:bodyPr>
          <a:lstStyle/>
          <a:p>
            <a:pPr algn="ctr">
              <a:lnSpc>
                <a:spcPts val="1955"/>
              </a:lnSpc>
            </a:pPr>
            <a:r>
              <a:rPr spc="-20" dirty="0">
                <a:solidFill>
                  <a:srgbClr val="FFFFFF"/>
                </a:solidFill>
                <a:latin typeface="Calibri"/>
                <a:cs typeface="Calibri"/>
              </a:rPr>
              <a:t>Transaction</a:t>
            </a:r>
            <a:endParaRPr>
              <a:latin typeface="Calibri"/>
              <a:cs typeface="Calibri"/>
            </a:endParaRPr>
          </a:p>
          <a:p>
            <a:pPr algn="ctr">
              <a:lnSpc>
                <a:spcPct val="100000"/>
              </a:lnSpc>
            </a:pPr>
            <a:r>
              <a:rPr spc="-35" dirty="0">
                <a:solidFill>
                  <a:srgbClr val="FFFFFF"/>
                </a:solidFill>
                <a:latin typeface="Calibri"/>
                <a:cs typeface="Calibri"/>
              </a:rPr>
              <a:t>Trie</a:t>
            </a:r>
            <a:endParaRPr>
              <a:latin typeface="Calibri"/>
              <a:cs typeface="Calibri"/>
            </a:endParaRPr>
          </a:p>
        </p:txBody>
      </p:sp>
      <p:sp>
        <p:nvSpPr>
          <p:cNvPr id="8" name="object 8"/>
          <p:cNvSpPr txBox="1"/>
          <p:nvPr/>
        </p:nvSpPr>
        <p:spPr>
          <a:xfrm>
            <a:off x="2459737" y="3733800"/>
            <a:ext cx="1304925" cy="541020"/>
          </a:xfrm>
          <a:prstGeom prst="rect">
            <a:avLst/>
          </a:prstGeom>
          <a:solidFill>
            <a:srgbClr val="006FC0"/>
          </a:solidFill>
        </p:spPr>
        <p:txBody>
          <a:bodyPr vert="horz" wrap="square" lIns="0" tIns="0" rIns="0" bIns="0" rtlCol="0">
            <a:spAutoFit/>
          </a:bodyPr>
          <a:lstStyle/>
          <a:p>
            <a:pPr marL="217170">
              <a:lnSpc>
                <a:spcPts val="2014"/>
              </a:lnSpc>
            </a:pPr>
            <a:r>
              <a:rPr spc="-20" dirty="0">
                <a:solidFill>
                  <a:srgbClr val="FFFFFF"/>
                </a:solidFill>
                <a:latin typeface="Calibri"/>
                <a:cs typeface="Calibri"/>
              </a:rPr>
              <a:t>State</a:t>
            </a:r>
            <a:r>
              <a:rPr spc="-25" dirty="0">
                <a:solidFill>
                  <a:srgbClr val="FFFFFF"/>
                </a:solidFill>
                <a:latin typeface="Calibri"/>
                <a:cs typeface="Calibri"/>
              </a:rPr>
              <a:t> </a:t>
            </a:r>
            <a:r>
              <a:rPr spc="-35" dirty="0">
                <a:solidFill>
                  <a:srgbClr val="FFFFFF"/>
                </a:solidFill>
                <a:latin typeface="Calibri"/>
                <a:cs typeface="Calibri"/>
              </a:rPr>
              <a:t>Trie</a:t>
            </a:r>
            <a:endParaRPr>
              <a:latin typeface="Calibri"/>
              <a:cs typeface="Calibri"/>
            </a:endParaRPr>
          </a:p>
          <a:p>
            <a:pPr marL="175895"/>
            <a:r>
              <a:rPr spc="-15" dirty="0">
                <a:solidFill>
                  <a:srgbClr val="FFFFFF"/>
                </a:solidFill>
                <a:latin typeface="Calibri"/>
                <a:cs typeface="Calibri"/>
              </a:rPr>
              <a:t>Root</a:t>
            </a:r>
            <a:r>
              <a:rPr spc="-30" dirty="0">
                <a:solidFill>
                  <a:srgbClr val="FFFFFF"/>
                </a:solidFill>
                <a:latin typeface="Calibri"/>
                <a:cs typeface="Calibri"/>
              </a:rPr>
              <a:t> </a:t>
            </a:r>
            <a:r>
              <a:rPr spc="-5" dirty="0">
                <a:solidFill>
                  <a:srgbClr val="FFFFFF"/>
                </a:solidFill>
                <a:latin typeface="Calibri"/>
                <a:cs typeface="Calibri"/>
              </a:rPr>
              <a:t>Hash</a:t>
            </a:r>
            <a:endParaRPr>
              <a:latin typeface="Calibri"/>
              <a:cs typeface="Calibri"/>
            </a:endParaRPr>
          </a:p>
        </p:txBody>
      </p:sp>
      <p:sp>
        <p:nvSpPr>
          <p:cNvPr id="9" name="object 9"/>
          <p:cNvSpPr txBox="1"/>
          <p:nvPr/>
        </p:nvSpPr>
        <p:spPr>
          <a:xfrm>
            <a:off x="2459737" y="4767071"/>
            <a:ext cx="1304925" cy="828040"/>
          </a:xfrm>
          <a:prstGeom prst="rect">
            <a:avLst/>
          </a:prstGeom>
          <a:solidFill>
            <a:srgbClr val="006FC0"/>
          </a:solidFill>
        </p:spPr>
        <p:txBody>
          <a:bodyPr vert="horz" wrap="square" lIns="0" tIns="0" rIns="0" bIns="0" rtlCol="0">
            <a:spAutoFit/>
          </a:bodyPr>
          <a:lstStyle/>
          <a:p>
            <a:pPr marL="261620">
              <a:lnSpc>
                <a:spcPts val="2060"/>
              </a:lnSpc>
            </a:pPr>
            <a:r>
              <a:rPr spc="-10" dirty="0">
                <a:solidFill>
                  <a:srgbClr val="FFFFFF"/>
                </a:solidFill>
                <a:latin typeface="Calibri"/>
                <a:cs typeface="Calibri"/>
              </a:rPr>
              <a:t>Receipts</a:t>
            </a:r>
            <a:endParaRPr>
              <a:latin typeface="Calibri"/>
              <a:cs typeface="Calibri"/>
            </a:endParaRPr>
          </a:p>
          <a:p>
            <a:pPr marL="421640" marR="228600" indent="-184785"/>
            <a:r>
              <a:rPr spc="-110" dirty="0">
                <a:solidFill>
                  <a:srgbClr val="FFFFFF"/>
                </a:solidFill>
                <a:latin typeface="Calibri"/>
                <a:cs typeface="Calibri"/>
              </a:rPr>
              <a:t>T</a:t>
            </a:r>
            <a:r>
              <a:rPr dirty="0">
                <a:solidFill>
                  <a:srgbClr val="FFFFFF"/>
                </a:solidFill>
                <a:latin typeface="Calibri"/>
                <a:cs typeface="Calibri"/>
              </a:rPr>
              <a:t>r</a:t>
            </a:r>
            <a:r>
              <a:rPr spc="-15" dirty="0">
                <a:solidFill>
                  <a:srgbClr val="FFFFFF"/>
                </a:solidFill>
                <a:latin typeface="Calibri"/>
                <a:cs typeface="Calibri"/>
              </a:rPr>
              <a:t>i</a:t>
            </a:r>
            <a:r>
              <a:rPr dirty="0">
                <a:solidFill>
                  <a:srgbClr val="FFFFFF"/>
                </a:solidFill>
                <a:latin typeface="Calibri"/>
                <a:cs typeface="Calibri"/>
              </a:rPr>
              <a:t>e</a:t>
            </a:r>
            <a:r>
              <a:rPr spc="5" dirty="0">
                <a:solidFill>
                  <a:srgbClr val="FFFFFF"/>
                </a:solidFill>
                <a:latin typeface="Calibri"/>
                <a:cs typeface="Calibri"/>
              </a:rPr>
              <a:t> </a:t>
            </a:r>
            <a:r>
              <a:rPr spc="-45" dirty="0">
                <a:solidFill>
                  <a:srgbClr val="FFFFFF"/>
                </a:solidFill>
                <a:latin typeface="Calibri"/>
                <a:cs typeface="Calibri"/>
              </a:rPr>
              <a:t>R</a:t>
            </a:r>
            <a:r>
              <a:rPr spc="-5" dirty="0">
                <a:solidFill>
                  <a:srgbClr val="FFFFFF"/>
                </a:solidFill>
                <a:latin typeface="Calibri"/>
                <a:cs typeface="Calibri"/>
              </a:rPr>
              <a:t>oot  Hash</a:t>
            </a:r>
            <a:endParaRPr>
              <a:latin typeface="Calibri"/>
              <a:cs typeface="Calibri"/>
            </a:endParaRPr>
          </a:p>
        </p:txBody>
      </p:sp>
      <p:grpSp>
        <p:nvGrpSpPr>
          <p:cNvPr id="10" name="object 10"/>
          <p:cNvGrpSpPr/>
          <p:nvPr/>
        </p:nvGrpSpPr>
        <p:grpSpPr>
          <a:xfrm>
            <a:off x="3753104" y="1584961"/>
            <a:ext cx="3233420" cy="1390015"/>
            <a:chOff x="2229104" y="1584960"/>
            <a:chExt cx="3233420" cy="1390015"/>
          </a:xfrm>
        </p:grpSpPr>
        <p:sp>
          <p:nvSpPr>
            <p:cNvPr id="11" name="object 11"/>
            <p:cNvSpPr/>
            <p:nvPr/>
          </p:nvSpPr>
          <p:spPr>
            <a:xfrm>
              <a:off x="2229104" y="2215896"/>
              <a:ext cx="1118870" cy="759460"/>
            </a:xfrm>
            <a:custGeom>
              <a:avLst/>
              <a:gdLst/>
              <a:ahLst/>
              <a:cxnLst/>
              <a:rect l="l" t="t" r="r" b="b"/>
              <a:pathLst>
                <a:path w="1118870" h="759460">
                  <a:moveTo>
                    <a:pt x="1051815" y="37477"/>
                  </a:moveTo>
                  <a:lnTo>
                    <a:pt x="0" y="748538"/>
                  </a:lnTo>
                  <a:lnTo>
                    <a:pt x="7112" y="759078"/>
                  </a:lnTo>
                  <a:lnTo>
                    <a:pt x="1058879" y="47926"/>
                  </a:lnTo>
                  <a:lnTo>
                    <a:pt x="1051815" y="37477"/>
                  </a:lnTo>
                  <a:close/>
                </a:path>
                <a:path w="1118870" h="759460">
                  <a:moveTo>
                    <a:pt x="1101418" y="30352"/>
                  </a:moveTo>
                  <a:lnTo>
                    <a:pt x="1062355" y="30352"/>
                  </a:lnTo>
                  <a:lnTo>
                    <a:pt x="1069467" y="40766"/>
                  </a:lnTo>
                  <a:lnTo>
                    <a:pt x="1058879" y="47926"/>
                  </a:lnTo>
                  <a:lnTo>
                    <a:pt x="1076706" y="74294"/>
                  </a:lnTo>
                  <a:lnTo>
                    <a:pt x="1101418" y="30352"/>
                  </a:lnTo>
                  <a:close/>
                </a:path>
                <a:path w="1118870" h="759460">
                  <a:moveTo>
                    <a:pt x="1062355" y="30352"/>
                  </a:moveTo>
                  <a:lnTo>
                    <a:pt x="1051815" y="37477"/>
                  </a:lnTo>
                  <a:lnTo>
                    <a:pt x="1058879" y="47926"/>
                  </a:lnTo>
                  <a:lnTo>
                    <a:pt x="1069467" y="40766"/>
                  </a:lnTo>
                  <a:lnTo>
                    <a:pt x="1062355" y="30352"/>
                  </a:lnTo>
                  <a:close/>
                </a:path>
                <a:path w="1118870" h="759460">
                  <a:moveTo>
                    <a:pt x="1118488" y="0"/>
                  </a:moveTo>
                  <a:lnTo>
                    <a:pt x="1034033" y="11175"/>
                  </a:lnTo>
                  <a:lnTo>
                    <a:pt x="1051815" y="37477"/>
                  </a:lnTo>
                  <a:lnTo>
                    <a:pt x="1062355" y="30352"/>
                  </a:lnTo>
                  <a:lnTo>
                    <a:pt x="1101418" y="30352"/>
                  </a:lnTo>
                  <a:lnTo>
                    <a:pt x="1118488" y="0"/>
                  </a:lnTo>
                  <a:close/>
                </a:path>
              </a:pathLst>
            </a:custGeom>
            <a:solidFill>
              <a:srgbClr val="D24717"/>
            </a:solidFill>
          </p:spPr>
          <p:txBody>
            <a:bodyPr wrap="square" lIns="0" tIns="0" rIns="0" bIns="0" rtlCol="0"/>
            <a:lstStyle/>
            <a:p>
              <a:endParaRPr/>
            </a:p>
          </p:txBody>
        </p:sp>
        <p:sp>
          <p:nvSpPr>
            <p:cNvPr id="12" name="object 12"/>
            <p:cNvSpPr/>
            <p:nvPr/>
          </p:nvSpPr>
          <p:spPr>
            <a:xfrm>
              <a:off x="3348228" y="1592580"/>
              <a:ext cx="2106295" cy="1248410"/>
            </a:xfrm>
            <a:custGeom>
              <a:avLst/>
              <a:gdLst/>
              <a:ahLst/>
              <a:cxnLst/>
              <a:rect l="l" t="t" r="r" b="b"/>
              <a:pathLst>
                <a:path w="2106295" h="1248410">
                  <a:moveTo>
                    <a:pt x="0" y="208025"/>
                  </a:moveTo>
                  <a:lnTo>
                    <a:pt x="5491" y="160313"/>
                  </a:lnTo>
                  <a:lnTo>
                    <a:pt x="21136" y="116521"/>
                  </a:lnTo>
                  <a:lnTo>
                    <a:pt x="45686" y="77897"/>
                  </a:lnTo>
                  <a:lnTo>
                    <a:pt x="77897" y="45686"/>
                  </a:lnTo>
                  <a:lnTo>
                    <a:pt x="116521" y="21136"/>
                  </a:lnTo>
                  <a:lnTo>
                    <a:pt x="160313" y="5491"/>
                  </a:lnTo>
                  <a:lnTo>
                    <a:pt x="208025" y="0"/>
                  </a:lnTo>
                  <a:lnTo>
                    <a:pt x="1898142" y="0"/>
                  </a:lnTo>
                  <a:lnTo>
                    <a:pt x="1945854" y="5491"/>
                  </a:lnTo>
                  <a:lnTo>
                    <a:pt x="1989646" y="21136"/>
                  </a:lnTo>
                  <a:lnTo>
                    <a:pt x="2028270" y="45686"/>
                  </a:lnTo>
                  <a:lnTo>
                    <a:pt x="2060481" y="77897"/>
                  </a:lnTo>
                  <a:lnTo>
                    <a:pt x="2085031" y="116521"/>
                  </a:lnTo>
                  <a:lnTo>
                    <a:pt x="2100676" y="160313"/>
                  </a:lnTo>
                  <a:lnTo>
                    <a:pt x="2106168" y="208025"/>
                  </a:lnTo>
                  <a:lnTo>
                    <a:pt x="2106168" y="1040130"/>
                  </a:lnTo>
                  <a:lnTo>
                    <a:pt x="2100676" y="1087842"/>
                  </a:lnTo>
                  <a:lnTo>
                    <a:pt x="2085031" y="1131634"/>
                  </a:lnTo>
                  <a:lnTo>
                    <a:pt x="2060481" y="1170258"/>
                  </a:lnTo>
                  <a:lnTo>
                    <a:pt x="2028270" y="1202469"/>
                  </a:lnTo>
                  <a:lnTo>
                    <a:pt x="1989646" y="1227019"/>
                  </a:lnTo>
                  <a:lnTo>
                    <a:pt x="1945854" y="1242664"/>
                  </a:lnTo>
                  <a:lnTo>
                    <a:pt x="1898142" y="1248156"/>
                  </a:lnTo>
                  <a:lnTo>
                    <a:pt x="208025" y="1248156"/>
                  </a:lnTo>
                  <a:lnTo>
                    <a:pt x="160313" y="1242664"/>
                  </a:lnTo>
                  <a:lnTo>
                    <a:pt x="116521" y="1227019"/>
                  </a:lnTo>
                  <a:lnTo>
                    <a:pt x="77897" y="1202469"/>
                  </a:lnTo>
                  <a:lnTo>
                    <a:pt x="45686" y="1170258"/>
                  </a:lnTo>
                  <a:lnTo>
                    <a:pt x="21136" y="1131634"/>
                  </a:lnTo>
                  <a:lnTo>
                    <a:pt x="5491" y="1087842"/>
                  </a:lnTo>
                  <a:lnTo>
                    <a:pt x="0" y="1040130"/>
                  </a:lnTo>
                  <a:lnTo>
                    <a:pt x="0" y="208025"/>
                  </a:lnTo>
                  <a:close/>
                </a:path>
              </a:pathLst>
            </a:custGeom>
            <a:ln w="15240">
              <a:solidFill>
                <a:srgbClr val="000000"/>
              </a:solidFill>
            </a:ln>
          </p:spPr>
          <p:txBody>
            <a:bodyPr wrap="square" lIns="0" tIns="0" rIns="0" bIns="0" rtlCol="0"/>
            <a:lstStyle/>
            <a:p>
              <a:endParaRPr/>
            </a:p>
          </p:txBody>
        </p:sp>
      </p:grpSp>
      <p:sp>
        <p:nvSpPr>
          <p:cNvPr id="13" name="object 13"/>
          <p:cNvSpPr txBox="1"/>
          <p:nvPr/>
        </p:nvSpPr>
        <p:spPr>
          <a:xfrm>
            <a:off x="5029327" y="1639951"/>
            <a:ext cx="1790064" cy="1122680"/>
          </a:xfrm>
          <a:prstGeom prst="rect">
            <a:avLst/>
          </a:prstGeom>
        </p:spPr>
        <p:txBody>
          <a:bodyPr vert="horz" wrap="square" lIns="0" tIns="12700" rIns="0" bIns="0" rtlCol="0">
            <a:spAutoFit/>
          </a:bodyPr>
          <a:lstStyle/>
          <a:p>
            <a:pPr marL="12700" marR="5080" indent="1905" algn="ctr">
              <a:spcBef>
                <a:spcPts val="100"/>
              </a:spcBef>
            </a:pPr>
            <a:r>
              <a:rPr spc="-10" dirty="0">
                <a:latin typeface="Calibri"/>
                <a:cs typeface="Calibri"/>
              </a:rPr>
              <a:t>Contains </a:t>
            </a:r>
            <a:r>
              <a:rPr spc="-5" dirty="0">
                <a:latin typeface="Calibri"/>
                <a:cs typeface="Calibri"/>
              </a:rPr>
              <a:t>all </a:t>
            </a:r>
            <a:r>
              <a:rPr dirty="0">
                <a:latin typeface="Calibri"/>
                <a:cs typeface="Calibri"/>
              </a:rPr>
              <a:t> </a:t>
            </a:r>
            <a:r>
              <a:rPr spc="-10" dirty="0">
                <a:latin typeface="Calibri"/>
                <a:cs typeface="Calibri"/>
              </a:rPr>
              <a:t>transactions </a:t>
            </a:r>
            <a:r>
              <a:rPr dirty="0">
                <a:latin typeface="Calibri"/>
                <a:cs typeface="Calibri"/>
              </a:rPr>
              <a:t>in the </a:t>
            </a:r>
            <a:r>
              <a:rPr spc="-395" dirty="0">
                <a:latin typeface="Calibri"/>
                <a:cs typeface="Calibri"/>
              </a:rPr>
              <a:t> </a:t>
            </a:r>
            <a:r>
              <a:rPr spc="-5" dirty="0">
                <a:latin typeface="Calibri"/>
                <a:cs typeface="Calibri"/>
              </a:rPr>
              <a:t>block </a:t>
            </a:r>
            <a:r>
              <a:rPr spc="-10" dirty="0">
                <a:latin typeface="Calibri"/>
                <a:cs typeface="Calibri"/>
              </a:rPr>
              <a:t>structured </a:t>
            </a:r>
            <a:r>
              <a:rPr dirty="0">
                <a:latin typeface="Calibri"/>
                <a:cs typeface="Calibri"/>
              </a:rPr>
              <a:t>as </a:t>
            </a:r>
            <a:r>
              <a:rPr spc="-395" dirty="0">
                <a:latin typeface="Calibri"/>
                <a:cs typeface="Calibri"/>
              </a:rPr>
              <a:t> </a:t>
            </a:r>
            <a:r>
              <a:rPr dirty="0">
                <a:latin typeface="Calibri"/>
                <a:cs typeface="Calibri"/>
              </a:rPr>
              <a:t>a</a:t>
            </a:r>
            <a:r>
              <a:rPr spc="-10" dirty="0">
                <a:latin typeface="Calibri"/>
                <a:cs typeface="Calibri"/>
              </a:rPr>
              <a:t> </a:t>
            </a:r>
            <a:r>
              <a:rPr spc="-5" dirty="0">
                <a:latin typeface="Calibri"/>
                <a:cs typeface="Calibri"/>
              </a:rPr>
              <a:t>Merkle</a:t>
            </a:r>
            <a:r>
              <a:rPr spc="15" dirty="0">
                <a:latin typeface="Calibri"/>
                <a:cs typeface="Calibri"/>
              </a:rPr>
              <a:t> </a:t>
            </a:r>
            <a:r>
              <a:rPr spc="-35" dirty="0">
                <a:latin typeface="Calibri"/>
                <a:cs typeface="Calibri"/>
              </a:rPr>
              <a:t>Tree</a:t>
            </a:r>
            <a:endParaRPr>
              <a:latin typeface="Calibri"/>
              <a:cs typeface="Calibri"/>
            </a:endParaRPr>
          </a:p>
        </p:txBody>
      </p:sp>
      <p:sp>
        <p:nvSpPr>
          <p:cNvPr id="14" name="object 14"/>
          <p:cNvSpPr txBox="1"/>
          <p:nvPr/>
        </p:nvSpPr>
        <p:spPr>
          <a:xfrm>
            <a:off x="8214359" y="1388364"/>
            <a:ext cx="1676400" cy="1655445"/>
          </a:xfrm>
          <a:prstGeom prst="rect">
            <a:avLst/>
          </a:prstGeom>
          <a:ln w="15240">
            <a:solidFill>
              <a:srgbClr val="000000"/>
            </a:solidFill>
          </a:ln>
        </p:spPr>
        <p:txBody>
          <a:bodyPr vert="horz" wrap="square" lIns="0" tIns="0" rIns="0" bIns="0" rtlCol="0">
            <a:spAutoFit/>
          </a:bodyPr>
          <a:lstStyle/>
          <a:p>
            <a:pPr algn="ctr">
              <a:lnSpc>
                <a:spcPts val="2080"/>
              </a:lnSpc>
            </a:pPr>
            <a:r>
              <a:rPr spc="-20" dirty="0">
                <a:latin typeface="Calibri"/>
                <a:cs typeface="Calibri"/>
              </a:rPr>
              <a:t>Transaction</a:t>
            </a:r>
            <a:r>
              <a:rPr spc="-30" dirty="0">
                <a:latin typeface="Calibri"/>
                <a:cs typeface="Calibri"/>
              </a:rPr>
              <a:t> </a:t>
            </a:r>
            <a:r>
              <a:rPr dirty="0">
                <a:latin typeface="Calibri"/>
                <a:cs typeface="Calibri"/>
              </a:rPr>
              <a:t>C</a:t>
            </a:r>
            <a:endParaRPr>
              <a:latin typeface="Calibri"/>
              <a:cs typeface="Calibri"/>
            </a:endParaRPr>
          </a:p>
          <a:p>
            <a:pPr algn="ctr">
              <a:lnSpc>
                <a:spcPct val="100000"/>
              </a:lnSpc>
            </a:pPr>
            <a:r>
              <a:rPr spc="-10" dirty="0">
                <a:latin typeface="Calibri"/>
                <a:cs typeface="Calibri"/>
              </a:rPr>
              <a:t>(by</a:t>
            </a:r>
            <a:r>
              <a:rPr spc="-25" dirty="0">
                <a:latin typeface="Calibri"/>
                <a:cs typeface="Calibri"/>
              </a:rPr>
              <a:t> </a:t>
            </a:r>
            <a:r>
              <a:rPr spc="-5" dirty="0">
                <a:latin typeface="Calibri"/>
                <a:cs typeface="Calibri"/>
              </a:rPr>
              <a:t>Alice)</a:t>
            </a:r>
            <a:endParaRPr>
              <a:latin typeface="Calibri"/>
              <a:cs typeface="Calibri"/>
            </a:endParaRPr>
          </a:p>
          <a:p>
            <a:pPr marL="379095" indent="-287020">
              <a:buFont typeface="Arial MT"/>
              <a:buChar char="•"/>
              <a:tabLst>
                <a:tab pos="379095" algn="l"/>
                <a:tab pos="379730" algn="l"/>
              </a:tabLst>
            </a:pPr>
            <a:r>
              <a:rPr spc="-5" dirty="0">
                <a:latin typeface="Calibri"/>
                <a:cs typeface="Calibri"/>
              </a:rPr>
              <a:t>Inputs</a:t>
            </a:r>
            <a:endParaRPr>
              <a:latin typeface="Calibri"/>
              <a:cs typeface="Calibri"/>
            </a:endParaRPr>
          </a:p>
          <a:p>
            <a:pPr marL="379095" indent="-287020">
              <a:buFont typeface="Arial MT"/>
              <a:buChar char="•"/>
              <a:tabLst>
                <a:tab pos="379095" algn="l"/>
                <a:tab pos="379730" algn="l"/>
              </a:tabLst>
            </a:pPr>
            <a:r>
              <a:rPr spc="-5" dirty="0">
                <a:latin typeface="Calibri"/>
                <a:cs typeface="Calibri"/>
              </a:rPr>
              <a:t>Outputs</a:t>
            </a:r>
            <a:endParaRPr>
              <a:latin typeface="Calibri"/>
              <a:cs typeface="Calibri"/>
            </a:endParaRPr>
          </a:p>
          <a:p>
            <a:pPr marL="379095" indent="-287020">
              <a:buFont typeface="Arial MT"/>
              <a:buChar char="•"/>
              <a:tabLst>
                <a:tab pos="379095" algn="l"/>
                <a:tab pos="379730" algn="l"/>
              </a:tabLst>
            </a:pPr>
            <a:r>
              <a:rPr i="1" dirty="0">
                <a:latin typeface="Calibri"/>
                <a:cs typeface="Calibri"/>
              </a:rPr>
              <a:t>Gas</a:t>
            </a:r>
            <a:r>
              <a:rPr i="1" spc="-25" dirty="0">
                <a:latin typeface="Calibri"/>
                <a:cs typeface="Calibri"/>
              </a:rPr>
              <a:t> </a:t>
            </a:r>
            <a:r>
              <a:rPr i="1" spc="-5" dirty="0">
                <a:latin typeface="Calibri"/>
                <a:cs typeface="Calibri"/>
              </a:rPr>
              <a:t>limit</a:t>
            </a:r>
            <a:endParaRPr>
              <a:latin typeface="Calibri"/>
              <a:cs typeface="Calibri"/>
            </a:endParaRPr>
          </a:p>
          <a:p>
            <a:pPr marL="379095" indent="-287020">
              <a:buFont typeface="Arial MT"/>
              <a:buChar char="•"/>
              <a:tabLst>
                <a:tab pos="379095" algn="l"/>
                <a:tab pos="379730" algn="l"/>
              </a:tabLst>
            </a:pPr>
            <a:r>
              <a:rPr i="1" dirty="0">
                <a:latin typeface="Calibri"/>
                <a:cs typeface="Calibri"/>
              </a:rPr>
              <a:t>Gas</a:t>
            </a:r>
            <a:r>
              <a:rPr i="1" spc="-30" dirty="0">
                <a:latin typeface="Calibri"/>
                <a:cs typeface="Calibri"/>
              </a:rPr>
              <a:t> </a:t>
            </a:r>
            <a:r>
              <a:rPr i="1" spc="-10" dirty="0">
                <a:latin typeface="Calibri"/>
                <a:cs typeface="Calibri"/>
              </a:rPr>
              <a:t>price</a:t>
            </a:r>
            <a:endParaRPr>
              <a:latin typeface="Calibri"/>
              <a:cs typeface="Calibri"/>
            </a:endParaRPr>
          </a:p>
        </p:txBody>
      </p:sp>
      <p:sp>
        <p:nvSpPr>
          <p:cNvPr id="15" name="object 15"/>
          <p:cNvSpPr txBox="1"/>
          <p:nvPr/>
        </p:nvSpPr>
        <p:spPr>
          <a:xfrm>
            <a:off x="8008620" y="3236977"/>
            <a:ext cx="2087880" cy="1129665"/>
          </a:xfrm>
          <a:prstGeom prst="rect">
            <a:avLst/>
          </a:prstGeom>
          <a:ln w="15240">
            <a:solidFill>
              <a:srgbClr val="000000"/>
            </a:solidFill>
          </a:ln>
        </p:spPr>
        <p:txBody>
          <a:bodyPr vert="horz" wrap="square" lIns="0" tIns="1270" rIns="0" bIns="0" rtlCol="0">
            <a:spAutoFit/>
          </a:bodyPr>
          <a:lstStyle/>
          <a:p>
            <a:pPr marL="181610" marR="173355" indent="-1270" algn="ctr">
              <a:spcBef>
                <a:spcPts val="10"/>
              </a:spcBef>
            </a:pPr>
            <a:r>
              <a:rPr spc="-15" dirty="0">
                <a:latin typeface="Calibri"/>
                <a:cs typeface="Calibri"/>
              </a:rPr>
              <a:t>Transaction fee </a:t>
            </a:r>
            <a:r>
              <a:rPr dirty="0">
                <a:latin typeface="Calibri"/>
                <a:cs typeface="Calibri"/>
              </a:rPr>
              <a:t>= </a:t>
            </a:r>
            <a:r>
              <a:rPr spc="5" dirty="0">
                <a:latin typeface="Calibri"/>
                <a:cs typeface="Calibri"/>
              </a:rPr>
              <a:t> </a:t>
            </a:r>
            <a:r>
              <a:rPr spc="-5" dirty="0">
                <a:latin typeface="Calibri"/>
                <a:cs typeface="Calibri"/>
              </a:rPr>
              <a:t>max(gas_limit, </a:t>
            </a:r>
            <a:r>
              <a:rPr dirty="0">
                <a:latin typeface="Calibri"/>
                <a:cs typeface="Calibri"/>
              </a:rPr>
              <a:t> </a:t>
            </a:r>
            <a:r>
              <a:rPr spc="-10" dirty="0">
                <a:latin typeface="Calibri"/>
                <a:cs typeface="Calibri"/>
              </a:rPr>
              <a:t>gas_price </a:t>
            </a:r>
            <a:r>
              <a:rPr dirty="0">
                <a:latin typeface="Calibri"/>
                <a:cs typeface="Calibri"/>
              </a:rPr>
              <a:t>x </a:t>
            </a:r>
            <a:r>
              <a:rPr i="1" spc="-15" dirty="0">
                <a:latin typeface="Calibri"/>
                <a:cs typeface="Calibri"/>
              </a:rPr>
              <a:t>steps </a:t>
            </a:r>
            <a:r>
              <a:rPr dirty="0">
                <a:latin typeface="Calibri"/>
                <a:cs typeface="Calibri"/>
              </a:rPr>
              <a:t>+ </a:t>
            </a:r>
            <a:r>
              <a:rPr spc="-395" dirty="0">
                <a:latin typeface="Calibri"/>
                <a:cs typeface="Calibri"/>
              </a:rPr>
              <a:t> </a:t>
            </a:r>
            <a:r>
              <a:rPr i="1" spc="-15" dirty="0">
                <a:latin typeface="Calibri"/>
                <a:cs typeface="Calibri"/>
              </a:rPr>
              <a:t>storage</a:t>
            </a:r>
            <a:r>
              <a:rPr i="1" dirty="0">
                <a:latin typeface="Calibri"/>
                <a:cs typeface="Calibri"/>
              </a:rPr>
              <a:t> </a:t>
            </a:r>
            <a:r>
              <a:rPr i="1" spc="-5" dirty="0">
                <a:latin typeface="Calibri"/>
                <a:cs typeface="Calibri"/>
              </a:rPr>
              <a:t>fees</a:t>
            </a:r>
            <a:r>
              <a:rPr spc="-5" dirty="0">
                <a:latin typeface="Calibri"/>
                <a:cs typeface="Calibri"/>
              </a:rPr>
              <a:t>)</a:t>
            </a:r>
            <a:endParaRPr>
              <a:latin typeface="Calibri"/>
              <a:cs typeface="Calibri"/>
            </a:endParaRPr>
          </a:p>
        </p:txBody>
      </p:sp>
      <p:pic>
        <p:nvPicPr>
          <p:cNvPr id="16" name="object 16"/>
          <p:cNvPicPr/>
          <p:nvPr/>
        </p:nvPicPr>
        <p:blipFill>
          <a:blip r:embed="rId2" cstate="print"/>
          <a:stretch>
            <a:fillRect/>
          </a:stretch>
        </p:blipFill>
        <p:spPr>
          <a:xfrm>
            <a:off x="9014459" y="3043428"/>
            <a:ext cx="76200" cy="193167"/>
          </a:xfrm>
          <a:prstGeom prst="rect">
            <a:avLst/>
          </a:prstGeom>
        </p:spPr>
      </p:pic>
      <p:grpSp>
        <p:nvGrpSpPr>
          <p:cNvPr id="17" name="object 17"/>
          <p:cNvGrpSpPr/>
          <p:nvPr/>
        </p:nvGrpSpPr>
        <p:grpSpPr>
          <a:xfrm>
            <a:off x="3756533" y="2177796"/>
            <a:ext cx="4458335" cy="2379345"/>
            <a:chOff x="2232532" y="2177795"/>
            <a:chExt cx="4458335" cy="2379345"/>
          </a:xfrm>
        </p:grpSpPr>
        <p:sp>
          <p:nvSpPr>
            <p:cNvPr id="18" name="object 18"/>
            <p:cNvSpPr/>
            <p:nvPr/>
          </p:nvSpPr>
          <p:spPr>
            <a:xfrm>
              <a:off x="2232533" y="2177795"/>
              <a:ext cx="4458335" cy="1859280"/>
            </a:xfrm>
            <a:custGeom>
              <a:avLst/>
              <a:gdLst/>
              <a:ahLst/>
              <a:cxnLst/>
              <a:rect l="l" t="t" r="r" b="b"/>
              <a:pathLst>
                <a:path w="4458334" h="1859279">
                  <a:moveTo>
                    <a:pt x="532003" y="1819656"/>
                  </a:moveTo>
                  <a:lnTo>
                    <a:pt x="520700" y="1814195"/>
                  </a:lnTo>
                  <a:lnTo>
                    <a:pt x="455295" y="1782572"/>
                  </a:lnTo>
                  <a:lnTo>
                    <a:pt x="455714" y="1814360"/>
                  </a:lnTo>
                  <a:lnTo>
                    <a:pt x="0" y="1820291"/>
                  </a:lnTo>
                  <a:lnTo>
                    <a:pt x="254" y="1832864"/>
                  </a:lnTo>
                  <a:lnTo>
                    <a:pt x="455879" y="1827060"/>
                  </a:lnTo>
                  <a:lnTo>
                    <a:pt x="456311" y="1858772"/>
                  </a:lnTo>
                  <a:lnTo>
                    <a:pt x="532003" y="1819656"/>
                  </a:lnTo>
                  <a:close/>
                </a:path>
                <a:path w="4458334" h="1859279">
                  <a:moveTo>
                    <a:pt x="4458335" y="38100"/>
                  </a:moveTo>
                  <a:lnTo>
                    <a:pt x="4445635" y="31750"/>
                  </a:lnTo>
                  <a:lnTo>
                    <a:pt x="4382135" y="0"/>
                  </a:lnTo>
                  <a:lnTo>
                    <a:pt x="4382135" y="31750"/>
                  </a:lnTo>
                  <a:lnTo>
                    <a:pt x="3221863" y="31750"/>
                  </a:lnTo>
                  <a:lnTo>
                    <a:pt x="3221863" y="44450"/>
                  </a:lnTo>
                  <a:lnTo>
                    <a:pt x="4382135" y="44450"/>
                  </a:lnTo>
                  <a:lnTo>
                    <a:pt x="4382135" y="76200"/>
                  </a:lnTo>
                  <a:lnTo>
                    <a:pt x="4445635" y="44450"/>
                  </a:lnTo>
                  <a:lnTo>
                    <a:pt x="4458335" y="38100"/>
                  </a:lnTo>
                  <a:close/>
                </a:path>
              </a:pathLst>
            </a:custGeom>
            <a:solidFill>
              <a:srgbClr val="D24717"/>
            </a:solidFill>
          </p:spPr>
          <p:txBody>
            <a:bodyPr wrap="square" lIns="0" tIns="0" rIns="0" bIns="0" rtlCol="0"/>
            <a:lstStyle/>
            <a:p>
              <a:endParaRPr/>
            </a:p>
          </p:txBody>
        </p:sp>
        <p:sp>
          <p:nvSpPr>
            <p:cNvPr id="19" name="object 19"/>
            <p:cNvSpPr/>
            <p:nvPr/>
          </p:nvSpPr>
          <p:spPr>
            <a:xfrm>
              <a:off x="2764535" y="3445763"/>
              <a:ext cx="3451860" cy="1103630"/>
            </a:xfrm>
            <a:custGeom>
              <a:avLst/>
              <a:gdLst/>
              <a:ahLst/>
              <a:cxnLst/>
              <a:rect l="l" t="t" r="r" b="b"/>
              <a:pathLst>
                <a:path w="3451860" h="1103629">
                  <a:moveTo>
                    <a:pt x="0" y="183896"/>
                  </a:moveTo>
                  <a:lnTo>
                    <a:pt x="6566" y="134996"/>
                  </a:lnTo>
                  <a:lnTo>
                    <a:pt x="25098" y="91063"/>
                  </a:lnTo>
                  <a:lnTo>
                    <a:pt x="53847" y="53847"/>
                  </a:lnTo>
                  <a:lnTo>
                    <a:pt x="91063" y="25098"/>
                  </a:lnTo>
                  <a:lnTo>
                    <a:pt x="134996" y="6566"/>
                  </a:lnTo>
                  <a:lnTo>
                    <a:pt x="183895" y="0"/>
                  </a:lnTo>
                  <a:lnTo>
                    <a:pt x="3267964" y="0"/>
                  </a:lnTo>
                  <a:lnTo>
                    <a:pt x="3316863" y="6566"/>
                  </a:lnTo>
                  <a:lnTo>
                    <a:pt x="3360796" y="25098"/>
                  </a:lnTo>
                  <a:lnTo>
                    <a:pt x="3398012" y="53848"/>
                  </a:lnTo>
                  <a:lnTo>
                    <a:pt x="3426761" y="91063"/>
                  </a:lnTo>
                  <a:lnTo>
                    <a:pt x="3445293" y="134996"/>
                  </a:lnTo>
                  <a:lnTo>
                    <a:pt x="3451860" y="183896"/>
                  </a:lnTo>
                  <a:lnTo>
                    <a:pt x="3451860" y="919480"/>
                  </a:lnTo>
                  <a:lnTo>
                    <a:pt x="3445293" y="968379"/>
                  </a:lnTo>
                  <a:lnTo>
                    <a:pt x="3426761" y="1012312"/>
                  </a:lnTo>
                  <a:lnTo>
                    <a:pt x="3398012" y="1049527"/>
                  </a:lnTo>
                  <a:lnTo>
                    <a:pt x="3360796" y="1078277"/>
                  </a:lnTo>
                  <a:lnTo>
                    <a:pt x="3316863" y="1096809"/>
                  </a:lnTo>
                  <a:lnTo>
                    <a:pt x="3267964" y="1103376"/>
                  </a:lnTo>
                  <a:lnTo>
                    <a:pt x="183895" y="1103376"/>
                  </a:lnTo>
                  <a:lnTo>
                    <a:pt x="134996" y="1096809"/>
                  </a:lnTo>
                  <a:lnTo>
                    <a:pt x="91063" y="1078277"/>
                  </a:lnTo>
                  <a:lnTo>
                    <a:pt x="53848" y="1049528"/>
                  </a:lnTo>
                  <a:lnTo>
                    <a:pt x="25098" y="1012312"/>
                  </a:lnTo>
                  <a:lnTo>
                    <a:pt x="6566" y="968379"/>
                  </a:lnTo>
                  <a:lnTo>
                    <a:pt x="0" y="919480"/>
                  </a:lnTo>
                  <a:lnTo>
                    <a:pt x="0" y="183896"/>
                  </a:lnTo>
                  <a:close/>
                </a:path>
              </a:pathLst>
            </a:custGeom>
            <a:ln w="15240">
              <a:solidFill>
                <a:srgbClr val="000000"/>
              </a:solidFill>
            </a:ln>
          </p:spPr>
          <p:txBody>
            <a:bodyPr wrap="square" lIns="0" tIns="0" rIns="0" bIns="0" rtlCol="0"/>
            <a:lstStyle/>
            <a:p>
              <a:endParaRPr/>
            </a:p>
          </p:txBody>
        </p:sp>
      </p:grpSp>
      <p:sp>
        <p:nvSpPr>
          <p:cNvPr id="20" name="object 20"/>
          <p:cNvSpPr txBox="1"/>
          <p:nvPr/>
        </p:nvSpPr>
        <p:spPr>
          <a:xfrm>
            <a:off x="4498085" y="3695827"/>
            <a:ext cx="3032760" cy="574040"/>
          </a:xfrm>
          <a:prstGeom prst="rect">
            <a:avLst/>
          </a:prstGeom>
        </p:spPr>
        <p:txBody>
          <a:bodyPr vert="horz" wrap="square" lIns="0" tIns="12700" rIns="0" bIns="0" rtlCol="0">
            <a:spAutoFit/>
          </a:bodyPr>
          <a:lstStyle/>
          <a:p>
            <a:pPr marL="361950" marR="5080" indent="-349250">
              <a:spcBef>
                <a:spcPts val="100"/>
              </a:spcBef>
            </a:pPr>
            <a:r>
              <a:rPr spc="-15" dirty="0">
                <a:latin typeface="Calibri"/>
                <a:cs typeface="Calibri"/>
              </a:rPr>
              <a:t>Root</a:t>
            </a:r>
            <a:r>
              <a:rPr spc="-5" dirty="0">
                <a:latin typeface="Calibri"/>
                <a:cs typeface="Calibri"/>
              </a:rPr>
              <a:t> Hash</a:t>
            </a:r>
            <a:r>
              <a:rPr spc="-10" dirty="0">
                <a:latin typeface="Calibri"/>
                <a:cs typeface="Calibri"/>
              </a:rPr>
              <a:t> </a:t>
            </a:r>
            <a:r>
              <a:rPr spc="-5" dirty="0">
                <a:latin typeface="Calibri"/>
                <a:cs typeface="Calibri"/>
              </a:rPr>
              <a:t>of</a:t>
            </a:r>
            <a:r>
              <a:rPr spc="5" dirty="0">
                <a:latin typeface="Calibri"/>
                <a:cs typeface="Calibri"/>
              </a:rPr>
              <a:t> </a:t>
            </a:r>
            <a:r>
              <a:rPr dirty="0">
                <a:latin typeface="Calibri"/>
                <a:cs typeface="Calibri"/>
              </a:rPr>
              <a:t>the</a:t>
            </a:r>
            <a:r>
              <a:rPr spc="10" dirty="0">
                <a:latin typeface="Calibri"/>
                <a:cs typeface="Calibri"/>
              </a:rPr>
              <a:t> </a:t>
            </a:r>
            <a:r>
              <a:rPr spc="-5" dirty="0">
                <a:latin typeface="Calibri"/>
                <a:cs typeface="Calibri"/>
              </a:rPr>
              <a:t>Merkle</a:t>
            </a:r>
            <a:r>
              <a:rPr spc="15" dirty="0">
                <a:latin typeface="Calibri"/>
                <a:cs typeface="Calibri"/>
              </a:rPr>
              <a:t> </a:t>
            </a:r>
            <a:r>
              <a:rPr spc="-15" dirty="0">
                <a:latin typeface="Calibri"/>
                <a:cs typeface="Calibri"/>
              </a:rPr>
              <a:t>Patricia </a:t>
            </a:r>
            <a:r>
              <a:rPr spc="-395" dirty="0">
                <a:latin typeface="Calibri"/>
                <a:cs typeface="Calibri"/>
              </a:rPr>
              <a:t> </a:t>
            </a:r>
            <a:r>
              <a:rPr spc="-35" dirty="0">
                <a:latin typeface="Calibri"/>
                <a:cs typeface="Calibri"/>
              </a:rPr>
              <a:t>Tree</a:t>
            </a:r>
            <a:r>
              <a:rPr spc="-5" dirty="0">
                <a:latin typeface="Calibri"/>
                <a:cs typeface="Calibri"/>
              </a:rPr>
              <a:t> </a:t>
            </a:r>
            <a:r>
              <a:rPr spc="-10" dirty="0">
                <a:latin typeface="Calibri"/>
                <a:cs typeface="Calibri"/>
              </a:rPr>
              <a:t>after</a:t>
            </a:r>
            <a:r>
              <a:rPr spc="5" dirty="0">
                <a:latin typeface="Calibri"/>
                <a:cs typeface="Calibri"/>
              </a:rPr>
              <a:t> </a:t>
            </a:r>
            <a:r>
              <a:rPr spc="-5" dirty="0">
                <a:latin typeface="Calibri"/>
                <a:cs typeface="Calibri"/>
              </a:rPr>
              <a:t>txs</a:t>
            </a:r>
            <a:r>
              <a:rPr spc="-15" dirty="0">
                <a:latin typeface="Calibri"/>
                <a:cs typeface="Calibri"/>
              </a:rPr>
              <a:t> </a:t>
            </a:r>
            <a:r>
              <a:rPr spc="-10" dirty="0">
                <a:latin typeface="Calibri"/>
                <a:cs typeface="Calibri"/>
              </a:rPr>
              <a:t>are</a:t>
            </a:r>
            <a:r>
              <a:rPr spc="10" dirty="0">
                <a:latin typeface="Calibri"/>
                <a:cs typeface="Calibri"/>
              </a:rPr>
              <a:t> </a:t>
            </a:r>
            <a:r>
              <a:rPr spc="-5" dirty="0">
                <a:latin typeface="Calibri"/>
                <a:cs typeface="Calibri"/>
              </a:rPr>
              <a:t>applied</a:t>
            </a:r>
            <a:endParaRPr>
              <a:latin typeface="Calibri"/>
              <a:cs typeface="Calibri"/>
            </a:endParaRPr>
          </a:p>
        </p:txBody>
      </p:sp>
      <p:sp>
        <p:nvSpPr>
          <p:cNvPr id="21" name="object 21"/>
          <p:cNvSpPr/>
          <p:nvPr/>
        </p:nvSpPr>
        <p:spPr>
          <a:xfrm>
            <a:off x="8363711" y="4408933"/>
            <a:ext cx="1377950" cy="1556385"/>
          </a:xfrm>
          <a:custGeom>
            <a:avLst/>
            <a:gdLst/>
            <a:ahLst/>
            <a:cxnLst/>
            <a:rect l="l" t="t" r="r" b="b"/>
            <a:pathLst>
              <a:path w="1377950" h="1556385">
                <a:moveTo>
                  <a:pt x="1377696" y="259334"/>
                </a:moveTo>
                <a:lnTo>
                  <a:pt x="1365276" y="308621"/>
                </a:lnTo>
                <a:lnTo>
                  <a:pt x="1329558" y="354783"/>
                </a:lnTo>
                <a:lnTo>
                  <a:pt x="1272848" y="396951"/>
                </a:lnTo>
                <a:lnTo>
                  <a:pt x="1237342" y="416266"/>
                </a:lnTo>
                <a:lnTo>
                  <a:pt x="1197453" y="434257"/>
                </a:lnTo>
                <a:lnTo>
                  <a:pt x="1153471" y="450814"/>
                </a:lnTo>
                <a:lnTo>
                  <a:pt x="1105683" y="465831"/>
                </a:lnTo>
                <a:lnTo>
                  <a:pt x="1054379" y="479197"/>
                </a:lnTo>
                <a:lnTo>
                  <a:pt x="999845" y="490805"/>
                </a:lnTo>
                <a:lnTo>
                  <a:pt x="942372" y="500546"/>
                </a:lnTo>
                <a:lnTo>
                  <a:pt x="882247" y="508311"/>
                </a:lnTo>
                <a:lnTo>
                  <a:pt x="819759" y="513992"/>
                </a:lnTo>
                <a:lnTo>
                  <a:pt x="755196" y="517481"/>
                </a:lnTo>
                <a:lnTo>
                  <a:pt x="688848" y="518668"/>
                </a:lnTo>
                <a:lnTo>
                  <a:pt x="622499" y="517481"/>
                </a:lnTo>
                <a:lnTo>
                  <a:pt x="557936" y="513992"/>
                </a:lnTo>
                <a:lnTo>
                  <a:pt x="495448" y="508311"/>
                </a:lnTo>
                <a:lnTo>
                  <a:pt x="435323" y="500546"/>
                </a:lnTo>
                <a:lnTo>
                  <a:pt x="377850" y="490805"/>
                </a:lnTo>
                <a:lnTo>
                  <a:pt x="323316" y="479197"/>
                </a:lnTo>
                <a:lnTo>
                  <a:pt x="272012" y="465831"/>
                </a:lnTo>
                <a:lnTo>
                  <a:pt x="224224" y="450814"/>
                </a:lnTo>
                <a:lnTo>
                  <a:pt x="180242" y="434257"/>
                </a:lnTo>
                <a:lnTo>
                  <a:pt x="140353" y="416266"/>
                </a:lnTo>
                <a:lnTo>
                  <a:pt x="104847" y="396951"/>
                </a:lnTo>
                <a:lnTo>
                  <a:pt x="48137" y="354783"/>
                </a:lnTo>
                <a:lnTo>
                  <a:pt x="12419" y="308621"/>
                </a:lnTo>
                <a:lnTo>
                  <a:pt x="3152" y="284314"/>
                </a:lnTo>
                <a:lnTo>
                  <a:pt x="0" y="259334"/>
                </a:lnTo>
              </a:path>
              <a:path w="1377950" h="1556385">
                <a:moveTo>
                  <a:pt x="0" y="259334"/>
                </a:moveTo>
                <a:lnTo>
                  <a:pt x="12419" y="210046"/>
                </a:lnTo>
                <a:lnTo>
                  <a:pt x="48137" y="163884"/>
                </a:lnTo>
                <a:lnTo>
                  <a:pt x="104847" y="121716"/>
                </a:lnTo>
                <a:lnTo>
                  <a:pt x="140353" y="102401"/>
                </a:lnTo>
                <a:lnTo>
                  <a:pt x="180242" y="84410"/>
                </a:lnTo>
                <a:lnTo>
                  <a:pt x="224224" y="67853"/>
                </a:lnTo>
                <a:lnTo>
                  <a:pt x="272012" y="52836"/>
                </a:lnTo>
                <a:lnTo>
                  <a:pt x="323316" y="39470"/>
                </a:lnTo>
                <a:lnTo>
                  <a:pt x="377850" y="27862"/>
                </a:lnTo>
                <a:lnTo>
                  <a:pt x="435323" y="18121"/>
                </a:lnTo>
                <a:lnTo>
                  <a:pt x="495448" y="10356"/>
                </a:lnTo>
                <a:lnTo>
                  <a:pt x="557936" y="4675"/>
                </a:lnTo>
                <a:lnTo>
                  <a:pt x="622499" y="1186"/>
                </a:lnTo>
                <a:lnTo>
                  <a:pt x="688848" y="0"/>
                </a:lnTo>
                <a:lnTo>
                  <a:pt x="755196" y="1186"/>
                </a:lnTo>
                <a:lnTo>
                  <a:pt x="819759" y="4675"/>
                </a:lnTo>
                <a:lnTo>
                  <a:pt x="882247" y="10356"/>
                </a:lnTo>
                <a:lnTo>
                  <a:pt x="942372" y="18121"/>
                </a:lnTo>
                <a:lnTo>
                  <a:pt x="999845" y="27862"/>
                </a:lnTo>
                <a:lnTo>
                  <a:pt x="1054379" y="39470"/>
                </a:lnTo>
                <a:lnTo>
                  <a:pt x="1105683" y="52836"/>
                </a:lnTo>
                <a:lnTo>
                  <a:pt x="1153471" y="67853"/>
                </a:lnTo>
                <a:lnTo>
                  <a:pt x="1197453" y="84410"/>
                </a:lnTo>
                <a:lnTo>
                  <a:pt x="1237342" y="102401"/>
                </a:lnTo>
                <a:lnTo>
                  <a:pt x="1272848" y="121716"/>
                </a:lnTo>
                <a:lnTo>
                  <a:pt x="1329558" y="163884"/>
                </a:lnTo>
                <a:lnTo>
                  <a:pt x="1365276" y="210046"/>
                </a:lnTo>
                <a:lnTo>
                  <a:pt x="1377696" y="259334"/>
                </a:lnTo>
                <a:lnTo>
                  <a:pt x="1377696" y="1296670"/>
                </a:lnTo>
                <a:lnTo>
                  <a:pt x="1365276" y="1345950"/>
                </a:lnTo>
                <a:lnTo>
                  <a:pt x="1329558" y="1392109"/>
                </a:lnTo>
                <a:lnTo>
                  <a:pt x="1272848" y="1434276"/>
                </a:lnTo>
                <a:lnTo>
                  <a:pt x="1237342" y="1453591"/>
                </a:lnTo>
                <a:lnTo>
                  <a:pt x="1197453" y="1471583"/>
                </a:lnTo>
                <a:lnTo>
                  <a:pt x="1153471" y="1488142"/>
                </a:lnTo>
                <a:lnTo>
                  <a:pt x="1105683" y="1503159"/>
                </a:lnTo>
                <a:lnTo>
                  <a:pt x="1054379" y="1516527"/>
                </a:lnTo>
                <a:lnTo>
                  <a:pt x="999845" y="1528137"/>
                </a:lnTo>
                <a:lnTo>
                  <a:pt x="942372" y="1537879"/>
                </a:lnTo>
                <a:lnTo>
                  <a:pt x="882247" y="1545645"/>
                </a:lnTo>
                <a:lnTo>
                  <a:pt x="819759" y="1551327"/>
                </a:lnTo>
                <a:lnTo>
                  <a:pt x="755196" y="1554816"/>
                </a:lnTo>
                <a:lnTo>
                  <a:pt x="688848" y="1556004"/>
                </a:lnTo>
                <a:lnTo>
                  <a:pt x="622499" y="1554816"/>
                </a:lnTo>
                <a:lnTo>
                  <a:pt x="557936" y="1551327"/>
                </a:lnTo>
                <a:lnTo>
                  <a:pt x="495448" y="1545645"/>
                </a:lnTo>
                <a:lnTo>
                  <a:pt x="435323" y="1537879"/>
                </a:lnTo>
                <a:lnTo>
                  <a:pt x="377850" y="1528137"/>
                </a:lnTo>
                <a:lnTo>
                  <a:pt x="323316" y="1516527"/>
                </a:lnTo>
                <a:lnTo>
                  <a:pt x="272012" y="1503159"/>
                </a:lnTo>
                <a:lnTo>
                  <a:pt x="224224" y="1488142"/>
                </a:lnTo>
                <a:lnTo>
                  <a:pt x="180242" y="1471583"/>
                </a:lnTo>
                <a:lnTo>
                  <a:pt x="140353" y="1453591"/>
                </a:lnTo>
                <a:lnTo>
                  <a:pt x="104847" y="1434276"/>
                </a:lnTo>
                <a:lnTo>
                  <a:pt x="48137" y="1392109"/>
                </a:lnTo>
                <a:lnTo>
                  <a:pt x="12419" y="1345950"/>
                </a:lnTo>
                <a:lnTo>
                  <a:pt x="0" y="1296670"/>
                </a:lnTo>
                <a:lnTo>
                  <a:pt x="0" y="259334"/>
                </a:lnTo>
                <a:close/>
              </a:path>
            </a:pathLst>
          </a:custGeom>
          <a:ln w="15240">
            <a:solidFill>
              <a:srgbClr val="000000"/>
            </a:solidFill>
          </a:ln>
        </p:spPr>
        <p:txBody>
          <a:bodyPr wrap="square" lIns="0" tIns="0" rIns="0" bIns="0" rtlCol="0"/>
          <a:lstStyle/>
          <a:p>
            <a:endParaRPr/>
          </a:p>
        </p:txBody>
      </p:sp>
      <p:sp>
        <p:nvSpPr>
          <p:cNvPr id="22" name="object 22"/>
          <p:cNvSpPr txBox="1"/>
          <p:nvPr/>
        </p:nvSpPr>
        <p:spPr>
          <a:xfrm>
            <a:off x="8550021" y="5014976"/>
            <a:ext cx="1004569" cy="574040"/>
          </a:xfrm>
          <a:prstGeom prst="rect">
            <a:avLst/>
          </a:prstGeom>
        </p:spPr>
        <p:txBody>
          <a:bodyPr vert="horz" wrap="square" lIns="0" tIns="12700" rIns="0" bIns="0" rtlCol="0">
            <a:spAutoFit/>
          </a:bodyPr>
          <a:lstStyle/>
          <a:p>
            <a:pPr marL="70485" marR="5080" indent="-58419">
              <a:spcBef>
                <a:spcPts val="100"/>
              </a:spcBef>
            </a:pPr>
            <a:r>
              <a:rPr spc="-5" dirty="0">
                <a:latin typeface="Calibri"/>
                <a:cs typeface="Calibri"/>
              </a:rPr>
              <a:t>Ch</a:t>
            </a:r>
            <a:r>
              <a:rPr dirty="0">
                <a:latin typeface="Calibri"/>
                <a:cs typeface="Calibri"/>
              </a:rPr>
              <a:t>a</a:t>
            </a:r>
            <a:r>
              <a:rPr spc="-5" dirty="0">
                <a:latin typeface="Calibri"/>
                <a:cs typeface="Calibri"/>
              </a:rPr>
              <a:t>in</a:t>
            </a:r>
            <a:r>
              <a:rPr spc="-20" dirty="0">
                <a:latin typeface="Calibri"/>
                <a:cs typeface="Calibri"/>
              </a:rPr>
              <a:t>s</a:t>
            </a:r>
            <a:r>
              <a:rPr spc="-30" dirty="0">
                <a:latin typeface="Calibri"/>
                <a:cs typeface="Calibri"/>
              </a:rPr>
              <a:t>t</a:t>
            </a:r>
            <a:r>
              <a:rPr spc="-15" dirty="0">
                <a:latin typeface="Calibri"/>
                <a:cs typeface="Calibri"/>
              </a:rPr>
              <a:t>a</a:t>
            </a:r>
            <a:r>
              <a:rPr spc="-30" dirty="0">
                <a:latin typeface="Calibri"/>
                <a:cs typeface="Calibri"/>
              </a:rPr>
              <a:t>t</a:t>
            </a:r>
            <a:r>
              <a:rPr dirty="0">
                <a:latin typeface="Calibri"/>
                <a:cs typeface="Calibri"/>
              </a:rPr>
              <a:t>e  </a:t>
            </a:r>
            <a:r>
              <a:rPr spc="-10" dirty="0">
                <a:latin typeface="Calibri"/>
                <a:cs typeface="Calibri"/>
              </a:rPr>
              <a:t>Database</a:t>
            </a:r>
            <a:endParaRPr>
              <a:latin typeface="Calibri"/>
              <a:cs typeface="Calibri"/>
            </a:endParaRPr>
          </a:p>
        </p:txBody>
      </p:sp>
      <p:grpSp>
        <p:nvGrpSpPr>
          <p:cNvPr id="23" name="object 23"/>
          <p:cNvGrpSpPr/>
          <p:nvPr/>
        </p:nvGrpSpPr>
        <p:grpSpPr>
          <a:xfrm>
            <a:off x="3067811" y="5705855"/>
            <a:ext cx="5562600" cy="273050"/>
            <a:chOff x="1543811" y="5705855"/>
            <a:chExt cx="5562600" cy="273050"/>
          </a:xfrm>
        </p:grpSpPr>
        <p:pic>
          <p:nvPicPr>
            <p:cNvPr id="24" name="object 24"/>
            <p:cNvPicPr/>
            <p:nvPr/>
          </p:nvPicPr>
          <p:blipFill>
            <a:blip r:embed="rId3" cstate="print"/>
            <a:stretch>
              <a:fillRect/>
            </a:stretch>
          </p:blipFill>
          <p:spPr>
            <a:xfrm>
              <a:off x="1543811" y="5705855"/>
              <a:ext cx="5562599" cy="272745"/>
            </a:xfrm>
            <a:prstGeom prst="rect">
              <a:avLst/>
            </a:prstGeom>
          </p:spPr>
        </p:pic>
        <p:sp>
          <p:nvSpPr>
            <p:cNvPr id="25" name="object 25"/>
            <p:cNvSpPr/>
            <p:nvPr/>
          </p:nvSpPr>
          <p:spPr>
            <a:xfrm>
              <a:off x="1565147" y="5727953"/>
              <a:ext cx="5410835" cy="158115"/>
            </a:xfrm>
            <a:custGeom>
              <a:avLst/>
              <a:gdLst/>
              <a:ahLst/>
              <a:cxnLst/>
              <a:rect l="l" t="t" r="r" b="b"/>
              <a:pathLst>
                <a:path w="5410834" h="158114">
                  <a:moveTo>
                    <a:pt x="5332730" y="80086"/>
                  </a:moveTo>
                  <a:lnTo>
                    <a:pt x="5332730" y="157810"/>
                  </a:lnTo>
                  <a:lnTo>
                    <a:pt x="5384546" y="131902"/>
                  </a:lnTo>
                  <a:lnTo>
                    <a:pt x="5345683" y="131902"/>
                  </a:lnTo>
                  <a:lnTo>
                    <a:pt x="5345683" y="105994"/>
                  </a:lnTo>
                  <a:lnTo>
                    <a:pt x="5384546" y="105994"/>
                  </a:lnTo>
                  <a:lnTo>
                    <a:pt x="5332730" y="80086"/>
                  </a:lnTo>
                  <a:close/>
                </a:path>
                <a:path w="5410834" h="158114">
                  <a:moveTo>
                    <a:pt x="25908" y="0"/>
                  </a:moveTo>
                  <a:lnTo>
                    <a:pt x="0" y="0"/>
                  </a:lnTo>
                  <a:lnTo>
                    <a:pt x="0" y="126098"/>
                  </a:lnTo>
                  <a:lnTo>
                    <a:pt x="5842" y="131902"/>
                  </a:lnTo>
                  <a:lnTo>
                    <a:pt x="5332730" y="131902"/>
                  </a:lnTo>
                  <a:lnTo>
                    <a:pt x="5332730" y="118948"/>
                  </a:lnTo>
                  <a:lnTo>
                    <a:pt x="25908" y="118948"/>
                  </a:lnTo>
                  <a:lnTo>
                    <a:pt x="12954" y="105994"/>
                  </a:lnTo>
                  <a:lnTo>
                    <a:pt x="25908" y="105994"/>
                  </a:lnTo>
                  <a:lnTo>
                    <a:pt x="25908" y="0"/>
                  </a:lnTo>
                  <a:close/>
                </a:path>
                <a:path w="5410834" h="158114">
                  <a:moveTo>
                    <a:pt x="5384546" y="105994"/>
                  </a:moveTo>
                  <a:lnTo>
                    <a:pt x="5345683" y="105994"/>
                  </a:lnTo>
                  <a:lnTo>
                    <a:pt x="5345683" y="131902"/>
                  </a:lnTo>
                  <a:lnTo>
                    <a:pt x="5384546" y="131902"/>
                  </a:lnTo>
                  <a:lnTo>
                    <a:pt x="5410454" y="118948"/>
                  </a:lnTo>
                  <a:lnTo>
                    <a:pt x="5384546" y="105994"/>
                  </a:lnTo>
                  <a:close/>
                </a:path>
                <a:path w="5410834" h="158114">
                  <a:moveTo>
                    <a:pt x="25908" y="105994"/>
                  </a:moveTo>
                  <a:lnTo>
                    <a:pt x="12954" y="105994"/>
                  </a:lnTo>
                  <a:lnTo>
                    <a:pt x="25908" y="118948"/>
                  </a:lnTo>
                  <a:lnTo>
                    <a:pt x="25908" y="105994"/>
                  </a:lnTo>
                  <a:close/>
                </a:path>
                <a:path w="5410834" h="158114">
                  <a:moveTo>
                    <a:pt x="5332730" y="105994"/>
                  </a:moveTo>
                  <a:lnTo>
                    <a:pt x="25908" y="105994"/>
                  </a:lnTo>
                  <a:lnTo>
                    <a:pt x="25908" y="118948"/>
                  </a:lnTo>
                  <a:lnTo>
                    <a:pt x="5332730" y="118948"/>
                  </a:lnTo>
                  <a:lnTo>
                    <a:pt x="5332730" y="105994"/>
                  </a:lnTo>
                  <a:close/>
                </a:path>
              </a:pathLst>
            </a:custGeom>
            <a:solidFill>
              <a:srgbClr val="00AF50"/>
            </a:solidFill>
          </p:spPr>
          <p:txBody>
            <a:bodyPr wrap="square" lIns="0" tIns="0" rIns="0" bIns="0" rtlCol="0"/>
            <a:lstStyle/>
            <a:p>
              <a:endParaRPr/>
            </a:p>
          </p:txBody>
        </p:sp>
      </p:grpSp>
      <p:sp>
        <p:nvSpPr>
          <p:cNvPr id="26" name="object 26"/>
          <p:cNvSpPr txBox="1"/>
          <p:nvPr/>
        </p:nvSpPr>
        <p:spPr>
          <a:xfrm>
            <a:off x="1686864" y="6547586"/>
            <a:ext cx="1263650" cy="205184"/>
          </a:xfrm>
          <a:prstGeom prst="rect">
            <a:avLst/>
          </a:prstGeom>
        </p:spPr>
        <p:txBody>
          <a:bodyPr vert="horz" wrap="square" lIns="0" tIns="0" rIns="0" bIns="0" rtlCol="0">
            <a:spAutoFit/>
          </a:bodyPr>
          <a:lstStyle/>
          <a:p>
            <a:pPr marL="12700">
              <a:lnSpc>
                <a:spcPts val="1614"/>
              </a:lnSpc>
            </a:pPr>
            <a:r>
              <a:rPr sz="1600" spc="-5" dirty="0">
                <a:solidFill>
                  <a:srgbClr val="FFFFFF"/>
                </a:solidFill>
                <a:latin typeface="Calibri"/>
                <a:cs typeface="Calibri"/>
              </a:rPr>
              <a:t>3.1</a:t>
            </a:r>
            <a:r>
              <a:rPr sz="1600" spc="-50" dirty="0">
                <a:solidFill>
                  <a:srgbClr val="FFFFFF"/>
                </a:solidFill>
                <a:latin typeface="Calibri"/>
                <a:cs typeface="Calibri"/>
              </a:rPr>
              <a:t> </a:t>
            </a:r>
            <a:r>
              <a:rPr sz="1600" spc="-10" dirty="0">
                <a:solidFill>
                  <a:srgbClr val="FFFFFF"/>
                </a:solidFill>
                <a:latin typeface="Calibri"/>
                <a:cs typeface="Calibri"/>
              </a:rPr>
              <a:t>ETHEREUM</a:t>
            </a:r>
            <a:endParaRPr sz="1600">
              <a:latin typeface="Calibri"/>
              <a:cs typeface="Calibri"/>
            </a:endParaRPr>
          </a:p>
        </p:txBody>
      </p:sp>
      <p:sp>
        <p:nvSpPr>
          <p:cNvPr id="27" name="object 27"/>
          <p:cNvSpPr txBox="1"/>
          <p:nvPr/>
        </p:nvSpPr>
        <p:spPr>
          <a:xfrm>
            <a:off x="4451986" y="6547586"/>
            <a:ext cx="3289935" cy="205184"/>
          </a:xfrm>
          <a:prstGeom prst="rect">
            <a:avLst/>
          </a:prstGeom>
        </p:spPr>
        <p:txBody>
          <a:bodyPr vert="horz" wrap="square" lIns="0" tIns="0" rIns="0" bIns="0" rtlCol="0">
            <a:spAutoFit/>
          </a:bodyPr>
          <a:lstStyle/>
          <a:p>
            <a:pPr marL="12700">
              <a:lnSpc>
                <a:spcPts val="1614"/>
              </a:lnSpc>
            </a:pPr>
            <a:r>
              <a:rPr sz="1600" spc="-10" dirty="0">
                <a:solidFill>
                  <a:srgbClr val="FFFFFF"/>
                </a:solidFill>
                <a:latin typeface="Calibri"/>
                <a:cs typeface="Calibri"/>
              </a:rPr>
              <a:t>ZHANG,</a:t>
            </a:r>
            <a:r>
              <a:rPr sz="1600" spc="15" dirty="0">
                <a:solidFill>
                  <a:srgbClr val="FFFFFF"/>
                </a:solidFill>
                <a:latin typeface="Calibri"/>
                <a:cs typeface="Calibri"/>
              </a:rPr>
              <a:t> </a:t>
            </a:r>
            <a:r>
              <a:rPr sz="1600" spc="-10" dirty="0">
                <a:solidFill>
                  <a:srgbClr val="FFFFFF"/>
                </a:solidFill>
                <a:latin typeface="Calibri"/>
                <a:cs typeface="Calibri"/>
              </a:rPr>
              <a:t>VITENBERG,</a:t>
            </a:r>
            <a:r>
              <a:rPr sz="1600" spc="40" dirty="0">
                <a:solidFill>
                  <a:srgbClr val="FFFFFF"/>
                </a:solidFill>
                <a:latin typeface="Calibri"/>
                <a:cs typeface="Calibri"/>
              </a:rPr>
              <a:t> </a:t>
            </a:r>
            <a:r>
              <a:rPr sz="1600" spc="-15" dirty="0">
                <a:solidFill>
                  <a:srgbClr val="FFFFFF"/>
                </a:solidFill>
                <a:latin typeface="Calibri"/>
                <a:cs typeface="Calibri"/>
              </a:rPr>
              <a:t>JACOBSEN</a:t>
            </a:r>
            <a:r>
              <a:rPr sz="1600" spc="45" dirty="0">
                <a:solidFill>
                  <a:srgbClr val="FFFFFF"/>
                </a:solidFill>
                <a:latin typeface="Calibri"/>
                <a:cs typeface="Calibri"/>
              </a:rPr>
              <a:t> </a:t>
            </a:r>
            <a:r>
              <a:rPr sz="1600" spc="-5" dirty="0">
                <a:solidFill>
                  <a:srgbClr val="FFFFFF"/>
                </a:solidFill>
                <a:latin typeface="Calibri"/>
                <a:cs typeface="Calibri"/>
              </a:rPr>
              <a:t>©</a:t>
            </a:r>
            <a:r>
              <a:rPr sz="1600" spc="5" dirty="0">
                <a:solidFill>
                  <a:srgbClr val="FFFFFF"/>
                </a:solidFill>
                <a:latin typeface="Calibri"/>
                <a:cs typeface="Calibri"/>
              </a:rPr>
              <a:t> </a:t>
            </a:r>
            <a:r>
              <a:rPr sz="1600" spc="-10" dirty="0">
                <a:solidFill>
                  <a:srgbClr val="FFFFFF"/>
                </a:solidFill>
                <a:latin typeface="Calibri"/>
                <a:cs typeface="Calibri"/>
              </a:rPr>
              <a:t>2018</a:t>
            </a:r>
            <a:endParaRPr sz="1600">
              <a:latin typeface="Calibri"/>
              <a:cs typeface="Calibri"/>
            </a:endParaRPr>
          </a:p>
        </p:txBody>
      </p:sp>
      <p:sp>
        <p:nvSpPr>
          <p:cNvPr id="28" name="object 28"/>
          <p:cNvSpPr txBox="1"/>
          <p:nvPr/>
        </p:nvSpPr>
        <p:spPr>
          <a:xfrm>
            <a:off x="9625330" y="6547586"/>
            <a:ext cx="229870" cy="205184"/>
          </a:xfrm>
          <a:prstGeom prst="rect">
            <a:avLst/>
          </a:prstGeom>
        </p:spPr>
        <p:txBody>
          <a:bodyPr vert="horz" wrap="square" lIns="0" tIns="0" rIns="0" bIns="0" rtlCol="0">
            <a:spAutoFit/>
          </a:bodyPr>
          <a:lstStyle/>
          <a:p>
            <a:pPr marL="12700">
              <a:lnSpc>
                <a:spcPts val="1614"/>
              </a:lnSpc>
            </a:pPr>
            <a:r>
              <a:rPr sz="1600" spc="-10" dirty="0">
                <a:solidFill>
                  <a:srgbClr val="FFFFFF"/>
                </a:solidFill>
                <a:latin typeface="Calibri"/>
                <a:cs typeface="Calibri"/>
              </a:rPr>
              <a:t>54</a:t>
            </a:r>
            <a:endParaRPr sz="1600">
              <a:latin typeface="Calibri"/>
              <a:cs typeface="Calibri"/>
            </a:endParaRPr>
          </a:p>
        </p:txBody>
      </p:sp>
    </p:spTree>
    <p:extLst>
      <p:ext uri="{BB962C8B-B14F-4D97-AF65-F5344CB8AC3E}">
        <p14:creationId xmlns:p14="http://schemas.microsoft.com/office/powerpoint/2010/main" val="52455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26005" y="222917"/>
            <a:ext cx="5582615" cy="689291"/>
          </a:xfrm>
          <a:prstGeom prst="rect">
            <a:avLst/>
          </a:prstGeom>
        </p:spPr>
        <p:txBody>
          <a:bodyPr vert="horz" wrap="square" lIns="0" tIns="12065" rIns="0" bIns="0" rtlCol="0" anchor="ctr">
            <a:spAutoFit/>
          </a:bodyPr>
          <a:lstStyle/>
          <a:p>
            <a:pPr marL="12700">
              <a:lnSpc>
                <a:spcPct val="100000"/>
              </a:lnSpc>
              <a:spcBef>
                <a:spcPts val="95"/>
              </a:spcBef>
            </a:pPr>
            <a:r>
              <a:rPr b="1" spc="-65" dirty="0"/>
              <a:t>Execution</a:t>
            </a:r>
            <a:r>
              <a:rPr b="1" spc="-130" dirty="0"/>
              <a:t> </a:t>
            </a:r>
            <a:r>
              <a:rPr b="1" spc="-35" dirty="0"/>
              <a:t>and</a:t>
            </a:r>
            <a:r>
              <a:rPr b="1" spc="-105" dirty="0"/>
              <a:t> </a:t>
            </a:r>
            <a:r>
              <a:rPr b="1" spc="-50" dirty="0"/>
              <a:t>Mining</a:t>
            </a:r>
          </a:p>
        </p:txBody>
      </p:sp>
      <p:sp>
        <p:nvSpPr>
          <p:cNvPr id="3" name="object 3"/>
          <p:cNvSpPr/>
          <p:nvPr/>
        </p:nvSpPr>
        <p:spPr>
          <a:xfrm>
            <a:off x="2336291" y="1391411"/>
            <a:ext cx="1530350" cy="4335780"/>
          </a:xfrm>
          <a:custGeom>
            <a:avLst/>
            <a:gdLst/>
            <a:ahLst/>
            <a:cxnLst/>
            <a:rect l="l" t="t" r="r" b="b"/>
            <a:pathLst>
              <a:path w="1530350" h="4335780">
                <a:moveTo>
                  <a:pt x="0" y="255015"/>
                </a:moveTo>
                <a:lnTo>
                  <a:pt x="4108" y="209176"/>
                </a:lnTo>
                <a:lnTo>
                  <a:pt x="15954" y="166032"/>
                </a:lnTo>
                <a:lnTo>
                  <a:pt x="34816" y="126303"/>
                </a:lnTo>
                <a:lnTo>
                  <a:pt x="59976" y="90711"/>
                </a:lnTo>
                <a:lnTo>
                  <a:pt x="90711" y="59976"/>
                </a:lnTo>
                <a:lnTo>
                  <a:pt x="126303" y="34816"/>
                </a:lnTo>
                <a:lnTo>
                  <a:pt x="166032" y="15954"/>
                </a:lnTo>
                <a:lnTo>
                  <a:pt x="209176" y="4108"/>
                </a:lnTo>
                <a:lnTo>
                  <a:pt x="255016" y="0"/>
                </a:lnTo>
                <a:lnTo>
                  <a:pt x="1275080" y="0"/>
                </a:lnTo>
                <a:lnTo>
                  <a:pt x="1320919" y="4108"/>
                </a:lnTo>
                <a:lnTo>
                  <a:pt x="1364063" y="15954"/>
                </a:lnTo>
                <a:lnTo>
                  <a:pt x="1403792" y="34816"/>
                </a:lnTo>
                <a:lnTo>
                  <a:pt x="1439384" y="59976"/>
                </a:lnTo>
                <a:lnTo>
                  <a:pt x="1470119" y="90711"/>
                </a:lnTo>
                <a:lnTo>
                  <a:pt x="1495279" y="126303"/>
                </a:lnTo>
                <a:lnTo>
                  <a:pt x="1514141" y="166032"/>
                </a:lnTo>
                <a:lnTo>
                  <a:pt x="1525987" y="209176"/>
                </a:lnTo>
                <a:lnTo>
                  <a:pt x="1530095" y="255015"/>
                </a:lnTo>
                <a:lnTo>
                  <a:pt x="1530095" y="4080764"/>
                </a:lnTo>
                <a:lnTo>
                  <a:pt x="1525987" y="4126603"/>
                </a:lnTo>
                <a:lnTo>
                  <a:pt x="1514141" y="4169747"/>
                </a:lnTo>
                <a:lnTo>
                  <a:pt x="1495279" y="4209476"/>
                </a:lnTo>
                <a:lnTo>
                  <a:pt x="1470119" y="4245068"/>
                </a:lnTo>
                <a:lnTo>
                  <a:pt x="1439384" y="4275803"/>
                </a:lnTo>
                <a:lnTo>
                  <a:pt x="1403792" y="4300963"/>
                </a:lnTo>
                <a:lnTo>
                  <a:pt x="1364063" y="4319825"/>
                </a:lnTo>
                <a:lnTo>
                  <a:pt x="1320919" y="4331671"/>
                </a:lnTo>
                <a:lnTo>
                  <a:pt x="1275080" y="4335780"/>
                </a:lnTo>
                <a:lnTo>
                  <a:pt x="255016" y="4335780"/>
                </a:lnTo>
                <a:lnTo>
                  <a:pt x="209176" y="4331671"/>
                </a:lnTo>
                <a:lnTo>
                  <a:pt x="166032" y="4319825"/>
                </a:lnTo>
                <a:lnTo>
                  <a:pt x="126303" y="4300963"/>
                </a:lnTo>
                <a:lnTo>
                  <a:pt x="90711" y="4275803"/>
                </a:lnTo>
                <a:lnTo>
                  <a:pt x="59976" y="4245068"/>
                </a:lnTo>
                <a:lnTo>
                  <a:pt x="34816" y="4209476"/>
                </a:lnTo>
                <a:lnTo>
                  <a:pt x="15954" y="4169747"/>
                </a:lnTo>
                <a:lnTo>
                  <a:pt x="4108" y="4126603"/>
                </a:lnTo>
                <a:lnTo>
                  <a:pt x="0" y="4080764"/>
                </a:lnTo>
                <a:lnTo>
                  <a:pt x="0" y="255015"/>
                </a:lnTo>
                <a:close/>
              </a:path>
            </a:pathLst>
          </a:custGeom>
          <a:ln w="15240">
            <a:solidFill>
              <a:srgbClr val="D24717"/>
            </a:solidFill>
          </a:ln>
        </p:spPr>
        <p:txBody>
          <a:bodyPr wrap="square" lIns="0" tIns="0" rIns="0" bIns="0" rtlCol="0"/>
          <a:lstStyle/>
          <a:p>
            <a:endParaRPr/>
          </a:p>
        </p:txBody>
      </p:sp>
      <p:sp>
        <p:nvSpPr>
          <p:cNvPr id="4" name="object 4"/>
          <p:cNvSpPr txBox="1"/>
          <p:nvPr/>
        </p:nvSpPr>
        <p:spPr>
          <a:xfrm>
            <a:off x="2822194" y="1568958"/>
            <a:ext cx="556260" cy="228909"/>
          </a:xfrm>
          <a:prstGeom prst="rect">
            <a:avLst/>
          </a:prstGeom>
        </p:spPr>
        <p:txBody>
          <a:bodyPr vert="horz" wrap="square" lIns="0" tIns="13335" rIns="0" bIns="0" rtlCol="0">
            <a:spAutoFit/>
          </a:bodyPr>
          <a:lstStyle/>
          <a:p>
            <a:pPr marL="12700">
              <a:spcBef>
                <a:spcPts val="105"/>
              </a:spcBef>
            </a:pPr>
            <a:r>
              <a:rPr sz="1400" b="1" dirty="0">
                <a:latin typeface="Calibri"/>
                <a:cs typeface="Calibri"/>
              </a:rPr>
              <a:t>Block</a:t>
            </a:r>
            <a:r>
              <a:rPr sz="1400" b="1" spc="-75" dirty="0">
                <a:latin typeface="Calibri"/>
                <a:cs typeface="Calibri"/>
              </a:rPr>
              <a:t> </a:t>
            </a:r>
            <a:r>
              <a:rPr sz="1400" b="1" dirty="0">
                <a:latin typeface="Calibri"/>
                <a:cs typeface="Calibri"/>
              </a:rPr>
              <a:t>4</a:t>
            </a:r>
            <a:endParaRPr sz="1400">
              <a:latin typeface="Calibri"/>
              <a:cs typeface="Calibri"/>
            </a:endParaRPr>
          </a:p>
        </p:txBody>
      </p:sp>
      <p:sp>
        <p:nvSpPr>
          <p:cNvPr id="5" name="object 5"/>
          <p:cNvSpPr txBox="1"/>
          <p:nvPr/>
        </p:nvSpPr>
        <p:spPr>
          <a:xfrm>
            <a:off x="2733852" y="1924050"/>
            <a:ext cx="732790" cy="299720"/>
          </a:xfrm>
          <a:prstGeom prst="rect">
            <a:avLst/>
          </a:prstGeom>
        </p:spPr>
        <p:txBody>
          <a:bodyPr vert="horz" wrap="square" lIns="0" tIns="12700" rIns="0" bIns="0" rtlCol="0">
            <a:spAutoFit/>
          </a:bodyPr>
          <a:lstStyle/>
          <a:p>
            <a:pPr marL="12700">
              <a:spcBef>
                <a:spcPts val="100"/>
              </a:spcBef>
            </a:pPr>
            <a:r>
              <a:rPr sz="900" dirty="0">
                <a:latin typeface="Calibri"/>
                <a:cs typeface="Calibri"/>
              </a:rPr>
              <a:t>Pr</a:t>
            </a:r>
            <a:r>
              <a:rPr sz="900" spc="5" dirty="0">
                <a:latin typeface="Calibri"/>
                <a:cs typeface="Calibri"/>
              </a:rPr>
              <a:t>o</a:t>
            </a:r>
            <a:r>
              <a:rPr sz="900" dirty="0">
                <a:latin typeface="Calibri"/>
                <a:cs typeface="Calibri"/>
              </a:rPr>
              <a:t>of-</a:t>
            </a:r>
            <a:r>
              <a:rPr sz="900" spc="5" dirty="0">
                <a:latin typeface="Calibri"/>
                <a:cs typeface="Calibri"/>
              </a:rPr>
              <a:t>o</a:t>
            </a:r>
            <a:r>
              <a:rPr sz="900" dirty="0">
                <a:latin typeface="Calibri"/>
                <a:cs typeface="Calibri"/>
              </a:rPr>
              <a:t>f-Wor</a:t>
            </a:r>
            <a:r>
              <a:rPr sz="900" spc="-5" dirty="0">
                <a:latin typeface="Calibri"/>
                <a:cs typeface="Calibri"/>
              </a:rPr>
              <a:t>k</a:t>
            </a:r>
            <a:r>
              <a:rPr sz="900" dirty="0">
                <a:latin typeface="Calibri"/>
                <a:cs typeface="Calibri"/>
              </a:rPr>
              <a:t>:</a:t>
            </a:r>
            <a:endParaRPr sz="900">
              <a:latin typeface="Calibri"/>
              <a:cs typeface="Calibri"/>
            </a:endParaRPr>
          </a:p>
          <a:p>
            <a:pPr marL="41275"/>
            <a:r>
              <a:rPr sz="900" i="1" spc="-10" dirty="0">
                <a:latin typeface="Calibri"/>
                <a:cs typeface="Calibri"/>
              </a:rPr>
              <a:t>000000r9d8fjj</a:t>
            </a:r>
            <a:endParaRPr sz="900">
              <a:latin typeface="Calibri"/>
              <a:cs typeface="Calibri"/>
            </a:endParaRPr>
          </a:p>
        </p:txBody>
      </p:sp>
      <p:sp>
        <p:nvSpPr>
          <p:cNvPr id="6" name="object 6"/>
          <p:cNvSpPr txBox="1"/>
          <p:nvPr/>
        </p:nvSpPr>
        <p:spPr>
          <a:xfrm>
            <a:off x="2715564" y="2335530"/>
            <a:ext cx="770890" cy="300355"/>
          </a:xfrm>
          <a:prstGeom prst="rect">
            <a:avLst/>
          </a:prstGeom>
        </p:spPr>
        <p:txBody>
          <a:bodyPr vert="horz" wrap="square" lIns="0" tIns="12700" rIns="0" bIns="0" rtlCol="0">
            <a:spAutoFit/>
          </a:bodyPr>
          <a:lstStyle/>
          <a:p>
            <a:pPr marL="33655">
              <a:spcBef>
                <a:spcPts val="100"/>
              </a:spcBef>
            </a:pPr>
            <a:r>
              <a:rPr sz="900" spc="-5" dirty="0">
                <a:latin typeface="Calibri"/>
                <a:cs typeface="Calibri"/>
              </a:rPr>
              <a:t>Previous</a:t>
            </a:r>
            <a:r>
              <a:rPr sz="900" spc="-45" dirty="0">
                <a:latin typeface="Calibri"/>
                <a:cs typeface="Calibri"/>
              </a:rPr>
              <a:t> </a:t>
            </a:r>
            <a:r>
              <a:rPr sz="900" spc="-5" dirty="0">
                <a:latin typeface="Calibri"/>
                <a:cs typeface="Calibri"/>
              </a:rPr>
              <a:t>block:</a:t>
            </a:r>
            <a:endParaRPr sz="900">
              <a:latin typeface="Calibri"/>
              <a:cs typeface="Calibri"/>
            </a:endParaRPr>
          </a:p>
          <a:p>
            <a:pPr marL="12700"/>
            <a:r>
              <a:rPr sz="900" dirty="0">
                <a:latin typeface="Calibri"/>
                <a:cs typeface="Calibri"/>
              </a:rPr>
              <a:t>0</a:t>
            </a:r>
            <a:r>
              <a:rPr sz="900" spc="-5" dirty="0">
                <a:latin typeface="Calibri"/>
                <a:cs typeface="Calibri"/>
              </a:rPr>
              <a:t>0</a:t>
            </a:r>
            <a:r>
              <a:rPr sz="900" dirty="0">
                <a:latin typeface="Calibri"/>
                <a:cs typeface="Calibri"/>
              </a:rPr>
              <a:t>0</a:t>
            </a:r>
            <a:r>
              <a:rPr sz="900" spc="-5" dirty="0">
                <a:latin typeface="Calibri"/>
                <a:cs typeface="Calibri"/>
              </a:rPr>
              <a:t>0</a:t>
            </a:r>
            <a:r>
              <a:rPr sz="900" dirty="0">
                <a:latin typeface="Calibri"/>
                <a:cs typeface="Calibri"/>
              </a:rPr>
              <a:t>0</a:t>
            </a:r>
            <a:r>
              <a:rPr sz="900" spc="-5" dirty="0">
                <a:latin typeface="Calibri"/>
                <a:cs typeface="Calibri"/>
              </a:rPr>
              <a:t>0</a:t>
            </a:r>
            <a:r>
              <a:rPr sz="900" spc="-15" dirty="0">
                <a:latin typeface="Calibri"/>
                <a:cs typeface="Calibri"/>
              </a:rPr>
              <a:t>9</a:t>
            </a:r>
            <a:r>
              <a:rPr sz="900" spc="-5" dirty="0">
                <a:latin typeface="Calibri"/>
                <a:cs typeface="Calibri"/>
              </a:rPr>
              <a:t>0</a:t>
            </a:r>
            <a:r>
              <a:rPr sz="900" spc="-10" dirty="0">
                <a:latin typeface="Calibri"/>
                <a:cs typeface="Calibri"/>
              </a:rPr>
              <a:t>b</a:t>
            </a:r>
            <a:r>
              <a:rPr sz="900" spc="-5" dirty="0">
                <a:latin typeface="Calibri"/>
                <a:cs typeface="Calibri"/>
              </a:rPr>
              <a:t>41</a:t>
            </a:r>
            <a:r>
              <a:rPr sz="900" spc="-10" dirty="0">
                <a:latin typeface="Calibri"/>
                <a:cs typeface="Calibri"/>
              </a:rPr>
              <a:t>bx</a:t>
            </a:r>
            <a:endParaRPr sz="900">
              <a:latin typeface="Calibri"/>
              <a:cs typeface="Calibri"/>
            </a:endParaRPr>
          </a:p>
        </p:txBody>
      </p:sp>
      <p:sp>
        <p:nvSpPr>
          <p:cNvPr id="7" name="object 7"/>
          <p:cNvSpPr txBox="1"/>
          <p:nvPr/>
        </p:nvSpPr>
        <p:spPr>
          <a:xfrm>
            <a:off x="2467356" y="2706624"/>
            <a:ext cx="1289685" cy="533479"/>
          </a:xfrm>
          <a:prstGeom prst="rect">
            <a:avLst/>
          </a:prstGeom>
          <a:solidFill>
            <a:srgbClr val="D24717"/>
          </a:solidFill>
          <a:ln w="15239">
            <a:solidFill>
              <a:srgbClr val="9B310D"/>
            </a:solidFill>
          </a:ln>
        </p:spPr>
        <p:txBody>
          <a:bodyPr vert="horz" wrap="square" lIns="0" tIns="0" rIns="0" bIns="0" rtlCol="0">
            <a:spAutoFit/>
          </a:bodyPr>
          <a:lstStyle/>
          <a:p>
            <a:pPr algn="ctr">
              <a:lnSpc>
                <a:spcPts val="1955"/>
              </a:lnSpc>
            </a:pPr>
            <a:r>
              <a:rPr spc="-20" dirty="0">
                <a:solidFill>
                  <a:srgbClr val="FFFFFF"/>
                </a:solidFill>
                <a:latin typeface="Calibri"/>
                <a:cs typeface="Calibri"/>
              </a:rPr>
              <a:t>Transaction</a:t>
            </a:r>
            <a:endParaRPr>
              <a:latin typeface="Calibri"/>
              <a:cs typeface="Calibri"/>
            </a:endParaRPr>
          </a:p>
          <a:p>
            <a:pPr algn="ctr">
              <a:lnSpc>
                <a:spcPct val="100000"/>
              </a:lnSpc>
            </a:pPr>
            <a:r>
              <a:rPr spc="-35" dirty="0">
                <a:solidFill>
                  <a:srgbClr val="FFFFFF"/>
                </a:solidFill>
                <a:latin typeface="Calibri"/>
                <a:cs typeface="Calibri"/>
              </a:rPr>
              <a:t>Trie</a:t>
            </a:r>
            <a:endParaRPr>
              <a:latin typeface="Calibri"/>
              <a:cs typeface="Calibri"/>
            </a:endParaRPr>
          </a:p>
        </p:txBody>
      </p:sp>
      <p:sp>
        <p:nvSpPr>
          <p:cNvPr id="8" name="object 8"/>
          <p:cNvSpPr txBox="1"/>
          <p:nvPr/>
        </p:nvSpPr>
        <p:spPr>
          <a:xfrm>
            <a:off x="2459737" y="3733800"/>
            <a:ext cx="1304925" cy="541020"/>
          </a:xfrm>
          <a:prstGeom prst="rect">
            <a:avLst/>
          </a:prstGeom>
          <a:solidFill>
            <a:srgbClr val="006FC0"/>
          </a:solidFill>
        </p:spPr>
        <p:txBody>
          <a:bodyPr vert="horz" wrap="square" lIns="0" tIns="0" rIns="0" bIns="0" rtlCol="0">
            <a:spAutoFit/>
          </a:bodyPr>
          <a:lstStyle/>
          <a:p>
            <a:pPr marL="217170">
              <a:lnSpc>
                <a:spcPts val="2014"/>
              </a:lnSpc>
            </a:pPr>
            <a:r>
              <a:rPr spc="-20" dirty="0">
                <a:solidFill>
                  <a:srgbClr val="FFFFFF"/>
                </a:solidFill>
                <a:latin typeface="Calibri"/>
                <a:cs typeface="Calibri"/>
              </a:rPr>
              <a:t>State</a:t>
            </a:r>
            <a:r>
              <a:rPr spc="-25" dirty="0">
                <a:solidFill>
                  <a:srgbClr val="FFFFFF"/>
                </a:solidFill>
                <a:latin typeface="Calibri"/>
                <a:cs typeface="Calibri"/>
              </a:rPr>
              <a:t> </a:t>
            </a:r>
            <a:r>
              <a:rPr spc="-35" dirty="0">
                <a:solidFill>
                  <a:srgbClr val="FFFFFF"/>
                </a:solidFill>
                <a:latin typeface="Calibri"/>
                <a:cs typeface="Calibri"/>
              </a:rPr>
              <a:t>Trie</a:t>
            </a:r>
            <a:endParaRPr>
              <a:latin typeface="Calibri"/>
              <a:cs typeface="Calibri"/>
            </a:endParaRPr>
          </a:p>
          <a:p>
            <a:pPr marL="175895"/>
            <a:r>
              <a:rPr spc="-15" dirty="0">
                <a:solidFill>
                  <a:srgbClr val="FFFFFF"/>
                </a:solidFill>
                <a:latin typeface="Calibri"/>
                <a:cs typeface="Calibri"/>
              </a:rPr>
              <a:t>Root</a:t>
            </a:r>
            <a:r>
              <a:rPr spc="-30" dirty="0">
                <a:solidFill>
                  <a:srgbClr val="FFFFFF"/>
                </a:solidFill>
                <a:latin typeface="Calibri"/>
                <a:cs typeface="Calibri"/>
              </a:rPr>
              <a:t> </a:t>
            </a:r>
            <a:r>
              <a:rPr spc="-5" dirty="0">
                <a:solidFill>
                  <a:srgbClr val="FFFFFF"/>
                </a:solidFill>
                <a:latin typeface="Calibri"/>
                <a:cs typeface="Calibri"/>
              </a:rPr>
              <a:t>Hash</a:t>
            </a:r>
            <a:endParaRPr>
              <a:latin typeface="Calibri"/>
              <a:cs typeface="Calibri"/>
            </a:endParaRPr>
          </a:p>
        </p:txBody>
      </p:sp>
      <p:sp>
        <p:nvSpPr>
          <p:cNvPr id="9" name="object 9"/>
          <p:cNvSpPr txBox="1"/>
          <p:nvPr/>
        </p:nvSpPr>
        <p:spPr>
          <a:xfrm>
            <a:off x="2459737" y="4767071"/>
            <a:ext cx="1304925" cy="828040"/>
          </a:xfrm>
          <a:prstGeom prst="rect">
            <a:avLst/>
          </a:prstGeom>
          <a:solidFill>
            <a:srgbClr val="006FC0"/>
          </a:solidFill>
        </p:spPr>
        <p:txBody>
          <a:bodyPr vert="horz" wrap="square" lIns="0" tIns="0" rIns="0" bIns="0" rtlCol="0">
            <a:spAutoFit/>
          </a:bodyPr>
          <a:lstStyle/>
          <a:p>
            <a:pPr marL="261620">
              <a:lnSpc>
                <a:spcPts val="2060"/>
              </a:lnSpc>
            </a:pPr>
            <a:r>
              <a:rPr spc="-10" dirty="0">
                <a:solidFill>
                  <a:srgbClr val="FFFFFF"/>
                </a:solidFill>
                <a:latin typeface="Calibri"/>
                <a:cs typeface="Calibri"/>
              </a:rPr>
              <a:t>Receipts</a:t>
            </a:r>
            <a:endParaRPr>
              <a:latin typeface="Calibri"/>
              <a:cs typeface="Calibri"/>
            </a:endParaRPr>
          </a:p>
          <a:p>
            <a:pPr marL="421640" marR="228600" indent="-184785"/>
            <a:r>
              <a:rPr spc="-110" dirty="0">
                <a:solidFill>
                  <a:srgbClr val="FFFFFF"/>
                </a:solidFill>
                <a:latin typeface="Calibri"/>
                <a:cs typeface="Calibri"/>
              </a:rPr>
              <a:t>T</a:t>
            </a:r>
            <a:r>
              <a:rPr dirty="0">
                <a:solidFill>
                  <a:srgbClr val="FFFFFF"/>
                </a:solidFill>
                <a:latin typeface="Calibri"/>
                <a:cs typeface="Calibri"/>
              </a:rPr>
              <a:t>r</a:t>
            </a:r>
            <a:r>
              <a:rPr spc="-15" dirty="0">
                <a:solidFill>
                  <a:srgbClr val="FFFFFF"/>
                </a:solidFill>
                <a:latin typeface="Calibri"/>
                <a:cs typeface="Calibri"/>
              </a:rPr>
              <a:t>i</a:t>
            </a:r>
            <a:r>
              <a:rPr dirty="0">
                <a:solidFill>
                  <a:srgbClr val="FFFFFF"/>
                </a:solidFill>
                <a:latin typeface="Calibri"/>
                <a:cs typeface="Calibri"/>
              </a:rPr>
              <a:t>e</a:t>
            </a:r>
            <a:r>
              <a:rPr spc="5" dirty="0">
                <a:solidFill>
                  <a:srgbClr val="FFFFFF"/>
                </a:solidFill>
                <a:latin typeface="Calibri"/>
                <a:cs typeface="Calibri"/>
              </a:rPr>
              <a:t> </a:t>
            </a:r>
            <a:r>
              <a:rPr spc="-45" dirty="0">
                <a:solidFill>
                  <a:srgbClr val="FFFFFF"/>
                </a:solidFill>
                <a:latin typeface="Calibri"/>
                <a:cs typeface="Calibri"/>
              </a:rPr>
              <a:t>R</a:t>
            </a:r>
            <a:r>
              <a:rPr spc="-5" dirty="0">
                <a:solidFill>
                  <a:srgbClr val="FFFFFF"/>
                </a:solidFill>
                <a:latin typeface="Calibri"/>
                <a:cs typeface="Calibri"/>
              </a:rPr>
              <a:t>oot  Hash</a:t>
            </a:r>
            <a:endParaRPr>
              <a:latin typeface="Calibri"/>
              <a:cs typeface="Calibri"/>
            </a:endParaRPr>
          </a:p>
        </p:txBody>
      </p:sp>
      <p:grpSp>
        <p:nvGrpSpPr>
          <p:cNvPr id="10" name="object 10"/>
          <p:cNvGrpSpPr/>
          <p:nvPr/>
        </p:nvGrpSpPr>
        <p:grpSpPr>
          <a:xfrm>
            <a:off x="3753104" y="1584961"/>
            <a:ext cx="3233420" cy="1390015"/>
            <a:chOff x="2229104" y="1584960"/>
            <a:chExt cx="3233420" cy="1390015"/>
          </a:xfrm>
        </p:grpSpPr>
        <p:sp>
          <p:nvSpPr>
            <p:cNvPr id="11" name="object 11"/>
            <p:cNvSpPr/>
            <p:nvPr/>
          </p:nvSpPr>
          <p:spPr>
            <a:xfrm>
              <a:off x="2229104" y="2215896"/>
              <a:ext cx="1118870" cy="759460"/>
            </a:xfrm>
            <a:custGeom>
              <a:avLst/>
              <a:gdLst/>
              <a:ahLst/>
              <a:cxnLst/>
              <a:rect l="l" t="t" r="r" b="b"/>
              <a:pathLst>
                <a:path w="1118870" h="759460">
                  <a:moveTo>
                    <a:pt x="1051815" y="37477"/>
                  </a:moveTo>
                  <a:lnTo>
                    <a:pt x="0" y="748538"/>
                  </a:lnTo>
                  <a:lnTo>
                    <a:pt x="7112" y="759078"/>
                  </a:lnTo>
                  <a:lnTo>
                    <a:pt x="1058879" y="47926"/>
                  </a:lnTo>
                  <a:lnTo>
                    <a:pt x="1051815" y="37477"/>
                  </a:lnTo>
                  <a:close/>
                </a:path>
                <a:path w="1118870" h="759460">
                  <a:moveTo>
                    <a:pt x="1101418" y="30352"/>
                  </a:moveTo>
                  <a:lnTo>
                    <a:pt x="1062355" y="30352"/>
                  </a:lnTo>
                  <a:lnTo>
                    <a:pt x="1069467" y="40766"/>
                  </a:lnTo>
                  <a:lnTo>
                    <a:pt x="1058879" y="47926"/>
                  </a:lnTo>
                  <a:lnTo>
                    <a:pt x="1076706" y="74294"/>
                  </a:lnTo>
                  <a:lnTo>
                    <a:pt x="1101418" y="30352"/>
                  </a:lnTo>
                  <a:close/>
                </a:path>
                <a:path w="1118870" h="759460">
                  <a:moveTo>
                    <a:pt x="1062355" y="30352"/>
                  </a:moveTo>
                  <a:lnTo>
                    <a:pt x="1051815" y="37477"/>
                  </a:lnTo>
                  <a:lnTo>
                    <a:pt x="1058879" y="47926"/>
                  </a:lnTo>
                  <a:lnTo>
                    <a:pt x="1069467" y="40766"/>
                  </a:lnTo>
                  <a:lnTo>
                    <a:pt x="1062355" y="30352"/>
                  </a:lnTo>
                  <a:close/>
                </a:path>
                <a:path w="1118870" h="759460">
                  <a:moveTo>
                    <a:pt x="1118488" y="0"/>
                  </a:moveTo>
                  <a:lnTo>
                    <a:pt x="1034033" y="11175"/>
                  </a:lnTo>
                  <a:lnTo>
                    <a:pt x="1051815" y="37477"/>
                  </a:lnTo>
                  <a:lnTo>
                    <a:pt x="1062355" y="30352"/>
                  </a:lnTo>
                  <a:lnTo>
                    <a:pt x="1101418" y="30352"/>
                  </a:lnTo>
                  <a:lnTo>
                    <a:pt x="1118488" y="0"/>
                  </a:lnTo>
                  <a:close/>
                </a:path>
              </a:pathLst>
            </a:custGeom>
            <a:solidFill>
              <a:srgbClr val="D24717"/>
            </a:solidFill>
          </p:spPr>
          <p:txBody>
            <a:bodyPr wrap="square" lIns="0" tIns="0" rIns="0" bIns="0" rtlCol="0"/>
            <a:lstStyle/>
            <a:p>
              <a:endParaRPr/>
            </a:p>
          </p:txBody>
        </p:sp>
        <p:sp>
          <p:nvSpPr>
            <p:cNvPr id="12" name="object 12"/>
            <p:cNvSpPr/>
            <p:nvPr/>
          </p:nvSpPr>
          <p:spPr>
            <a:xfrm>
              <a:off x="3348228" y="1592580"/>
              <a:ext cx="2106295" cy="1248410"/>
            </a:xfrm>
            <a:custGeom>
              <a:avLst/>
              <a:gdLst/>
              <a:ahLst/>
              <a:cxnLst/>
              <a:rect l="l" t="t" r="r" b="b"/>
              <a:pathLst>
                <a:path w="2106295" h="1248410">
                  <a:moveTo>
                    <a:pt x="0" y="208025"/>
                  </a:moveTo>
                  <a:lnTo>
                    <a:pt x="5491" y="160313"/>
                  </a:lnTo>
                  <a:lnTo>
                    <a:pt x="21136" y="116521"/>
                  </a:lnTo>
                  <a:lnTo>
                    <a:pt x="45686" y="77897"/>
                  </a:lnTo>
                  <a:lnTo>
                    <a:pt x="77897" y="45686"/>
                  </a:lnTo>
                  <a:lnTo>
                    <a:pt x="116521" y="21136"/>
                  </a:lnTo>
                  <a:lnTo>
                    <a:pt x="160313" y="5491"/>
                  </a:lnTo>
                  <a:lnTo>
                    <a:pt x="208025" y="0"/>
                  </a:lnTo>
                  <a:lnTo>
                    <a:pt x="1898142" y="0"/>
                  </a:lnTo>
                  <a:lnTo>
                    <a:pt x="1945854" y="5491"/>
                  </a:lnTo>
                  <a:lnTo>
                    <a:pt x="1989646" y="21136"/>
                  </a:lnTo>
                  <a:lnTo>
                    <a:pt x="2028270" y="45686"/>
                  </a:lnTo>
                  <a:lnTo>
                    <a:pt x="2060481" y="77897"/>
                  </a:lnTo>
                  <a:lnTo>
                    <a:pt x="2085031" y="116521"/>
                  </a:lnTo>
                  <a:lnTo>
                    <a:pt x="2100676" y="160313"/>
                  </a:lnTo>
                  <a:lnTo>
                    <a:pt x="2106168" y="208025"/>
                  </a:lnTo>
                  <a:lnTo>
                    <a:pt x="2106168" y="1040130"/>
                  </a:lnTo>
                  <a:lnTo>
                    <a:pt x="2100676" y="1087842"/>
                  </a:lnTo>
                  <a:lnTo>
                    <a:pt x="2085031" y="1131634"/>
                  </a:lnTo>
                  <a:lnTo>
                    <a:pt x="2060481" y="1170258"/>
                  </a:lnTo>
                  <a:lnTo>
                    <a:pt x="2028270" y="1202469"/>
                  </a:lnTo>
                  <a:lnTo>
                    <a:pt x="1989646" y="1227019"/>
                  </a:lnTo>
                  <a:lnTo>
                    <a:pt x="1945854" y="1242664"/>
                  </a:lnTo>
                  <a:lnTo>
                    <a:pt x="1898142" y="1248156"/>
                  </a:lnTo>
                  <a:lnTo>
                    <a:pt x="208025" y="1248156"/>
                  </a:lnTo>
                  <a:lnTo>
                    <a:pt x="160313" y="1242664"/>
                  </a:lnTo>
                  <a:lnTo>
                    <a:pt x="116521" y="1227019"/>
                  </a:lnTo>
                  <a:lnTo>
                    <a:pt x="77897" y="1202469"/>
                  </a:lnTo>
                  <a:lnTo>
                    <a:pt x="45686" y="1170258"/>
                  </a:lnTo>
                  <a:lnTo>
                    <a:pt x="21136" y="1131634"/>
                  </a:lnTo>
                  <a:lnTo>
                    <a:pt x="5491" y="1087842"/>
                  </a:lnTo>
                  <a:lnTo>
                    <a:pt x="0" y="1040130"/>
                  </a:lnTo>
                  <a:lnTo>
                    <a:pt x="0" y="208025"/>
                  </a:lnTo>
                  <a:close/>
                </a:path>
              </a:pathLst>
            </a:custGeom>
            <a:ln w="15240">
              <a:solidFill>
                <a:srgbClr val="000000"/>
              </a:solidFill>
            </a:ln>
          </p:spPr>
          <p:txBody>
            <a:bodyPr wrap="square" lIns="0" tIns="0" rIns="0" bIns="0" rtlCol="0"/>
            <a:lstStyle/>
            <a:p>
              <a:endParaRPr/>
            </a:p>
          </p:txBody>
        </p:sp>
      </p:grpSp>
      <p:sp>
        <p:nvSpPr>
          <p:cNvPr id="13" name="object 13"/>
          <p:cNvSpPr txBox="1"/>
          <p:nvPr/>
        </p:nvSpPr>
        <p:spPr>
          <a:xfrm>
            <a:off x="5029327" y="1639951"/>
            <a:ext cx="1790064" cy="1122680"/>
          </a:xfrm>
          <a:prstGeom prst="rect">
            <a:avLst/>
          </a:prstGeom>
        </p:spPr>
        <p:txBody>
          <a:bodyPr vert="horz" wrap="square" lIns="0" tIns="12700" rIns="0" bIns="0" rtlCol="0">
            <a:spAutoFit/>
          </a:bodyPr>
          <a:lstStyle/>
          <a:p>
            <a:pPr marL="12700" marR="5080" indent="1905" algn="ctr">
              <a:spcBef>
                <a:spcPts val="100"/>
              </a:spcBef>
            </a:pPr>
            <a:r>
              <a:rPr spc="-10" dirty="0">
                <a:latin typeface="Calibri"/>
                <a:cs typeface="Calibri"/>
              </a:rPr>
              <a:t>Contains </a:t>
            </a:r>
            <a:r>
              <a:rPr spc="-5" dirty="0">
                <a:latin typeface="Calibri"/>
                <a:cs typeface="Calibri"/>
              </a:rPr>
              <a:t>all </a:t>
            </a:r>
            <a:r>
              <a:rPr dirty="0">
                <a:latin typeface="Calibri"/>
                <a:cs typeface="Calibri"/>
              </a:rPr>
              <a:t> </a:t>
            </a:r>
            <a:r>
              <a:rPr spc="-10" dirty="0">
                <a:latin typeface="Calibri"/>
                <a:cs typeface="Calibri"/>
              </a:rPr>
              <a:t>transactions </a:t>
            </a:r>
            <a:r>
              <a:rPr dirty="0">
                <a:latin typeface="Calibri"/>
                <a:cs typeface="Calibri"/>
              </a:rPr>
              <a:t>in the </a:t>
            </a:r>
            <a:r>
              <a:rPr spc="-395" dirty="0">
                <a:latin typeface="Calibri"/>
                <a:cs typeface="Calibri"/>
              </a:rPr>
              <a:t> </a:t>
            </a:r>
            <a:r>
              <a:rPr spc="-5" dirty="0">
                <a:latin typeface="Calibri"/>
                <a:cs typeface="Calibri"/>
              </a:rPr>
              <a:t>block </a:t>
            </a:r>
            <a:r>
              <a:rPr spc="-10" dirty="0">
                <a:latin typeface="Calibri"/>
                <a:cs typeface="Calibri"/>
              </a:rPr>
              <a:t>structured </a:t>
            </a:r>
            <a:r>
              <a:rPr dirty="0">
                <a:latin typeface="Calibri"/>
                <a:cs typeface="Calibri"/>
              </a:rPr>
              <a:t>as </a:t>
            </a:r>
            <a:r>
              <a:rPr spc="-395" dirty="0">
                <a:latin typeface="Calibri"/>
                <a:cs typeface="Calibri"/>
              </a:rPr>
              <a:t> </a:t>
            </a:r>
            <a:r>
              <a:rPr dirty="0">
                <a:latin typeface="Calibri"/>
                <a:cs typeface="Calibri"/>
              </a:rPr>
              <a:t>a</a:t>
            </a:r>
            <a:r>
              <a:rPr spc="-10" dirty="0">
                <a:latin typeface="Calibri"/>
                <a:cs typeface="Calibri"/>
              </a:rPr>
              <a:t> </a:t>
            </a:r>
            <a:r>
              <a:rPr spc="-5" dirty="0">
                <a:latin typeface="Calibri"/>
                <a:cs typeface="Calibri"/>
              </a:rPr>
              <a:t>Merkle</a:t>
            </a:r>
            <a:r>
              <a:rPr spc="15" dirty="0">
                <a:latin typeface="Calibri"/>
                <a:cs typeface="Calibri"/>
              </a:rPr>
              <a:t> </a:t>
            </a:r>
            <a:r>
              <a:rPr spc="-35" dirty="0">
                <a:latin typeface="Calibri"/>
                <a:cs typeface="Calibri"/>
              </a:rPr>
              <a:t>Tree</a:t>
            </a:r>
            <a:endParaRPr>
              <a:latin typeface="Calibri"/>
              <a:cs typeface="Calibri"/>
            </a:endParaRPr>
          </a:p>
        </p:txBody>
      </p:sp>
      <p:sp>
        <p:nvSpPr>
          <p:cNvPr id="14" name="object 14"/>
          <p:cNvSpPr txBox="1"/>
          <p:nvPr/>
        </p:nvSpPr>
        <p:spPr>
          <a:xfrm>
            <a:off x="8214359" y="1388364"/>
            <a:ext cx="1676400" cy="1655445"/>
          </a:xfrm>
          <a:prstGeom prst="rect">
            <a:avLst/>
          </a:prstGeom>
          <a:ln w="15240">
            <a:solidFill>
              <a:srgbClr val="000000"/>
            </a:solidFill>
          </a:ln>
        </p:spPr>
        <p:txBody>
          <a:bodyPr vert="horz" wrap="square" lIns="0" tIns="0" rIns="0" bIns="0" rtlCol="0">
            <a:spAutoFit/>
          </a:bodyPr>
          <a:lstStyle/>
          <a:p>
            <a:pPr algn="ctr">
              <a:lnSpc>
                <a:spcPts val="2080"/>
              </a:lnSpc>
            </a:pPr>
            <a:r>
              <a:rPr spc="-20" dirty="0">
                <a:latin typeface="Calibri"/>
                <a:cs typeface="Calibri"/>
              </a:rPr>
              <a:t>Transaction</a:t>
            </a:r>
            <a:r>
              <a:rPr spc="-30" dirty="0">
                <a:latin typeface="Calibri"/>
                <a:cs typeface="Calibri"/>
              </a:rPr>
              <a:t> </a:t>
            </a:r>
            <a:r>
              <a:rPr dirty="0">
                <a:latin typeface="Calibri"/>
                <a:cs typeface="Calibri"/>
              </a:rPr>
              <a:t>C</a:t>
            </a:r>
            <a:endParaRPr>
              <a:latin typeface="Calibri"/>
              <a:cs typeface="Calibri"/>
            </a:endParaRPr>
          </a:p>
          <a:p>
            <a:pPr algn="ctr">
              <a:lnSpc>
                <a:spcPct val="100000"/>
              </a:lnSpc>
            </a:pPr>
            <a:r>
              <a:rPr spc="-10" dirty="0">
                <a:latin typeface="Calibri"/>
                <a:cs typeface="Calibri"/>
              </a:rPr>
              <a:t>(by</a:t>
            </a:r>
            <a:r>
              <a:rPr spc="-25" dirty="0">
                <a:latin typeface="Calibri"/>
                <a:cs typeface="Calibri"/>
              </a:rPr>
              <a:t> </a:t>
            </a:r>
            <a:r>
              <a:rPr spc="-5" dirty="0">
                <a:latin typeface="Calibri"/>
                <a:cs typeface="Calibri"/>
              </a:rPr>
              <a:t>Alice)</a:t>
            </a:r>
            <a:endParaRPr>
              <a:latin typeface="Calibri"/>
              <a:cs typeface="Calibri"/>
            </a:endParaRPr>
          </a:p>
          <a:p>
            <a:pPr marL="379095" indent="-287020">
              <a:buFont typeface="Arial MT"/>
              <a:buChar char="•"/>
              <a:tabLst>
                <a:tab pos="379095" algn="l"/>
                <a:tab pos="379730" algn="l"/>
              </a:tabLst>
            </a:pPr>
            <a:r>
              <a:rPr spc="-5" dirty="0">
                <a:latin typeface="Calibri"/>
                <a:cs typeface="Calibri"/>
              </a:rPr>
              <a:t>Inputs</a:t>
            </a:r>
            <a:endParaRPr>
              <a:latin typeface="Calibri"/>
              <a:cs typeface="Calibri"/>
            </a:endParaRPr>
          </a:p>
          <a:p>
            <a:pPr marL="379095" indent="-287020">
              <a:buFont typeface="Arial MT"/>
              <a:buChar char="•"/>
              <a:tabLst>
                <a:tab pos="379095" algn="l"/>
                <a:tab pos="379730" algn="l"/>
              </a:tabLst>
            </a:pPr>
            <a:r>
              <a:rPr spc="-5" dirty="0">
                <a:latin typeface="Calibri"/>
                <a:cs typeface="Calibri"/>
              </a:rPr>
              <a:t>Outputs</a:t>
            </a:r>
            <a:endParaRPr>
              <a:latin typeface="Calibri"/>
              <a:cs typeface="Calibri"/>
            </a:endParaRPr>
          </a:p>
          <a:p>
            <a:pPr marL="379095" indent="-287020">
              <a:buFont typeface="Arial MT"/>
              <a:buChar char="•"/>
              <a:tabLst>
                <a:tab pos="379095" algn="l"/>
                <a:tab pos="379730" algn="l"/>
              </a:tabLst>
            </a:pPr>
            <a:r>
              <a:rPr i="1" dirty="0">
                <a:latin typeface="Calibri"/>
                <a:cs typeface="Calibri"/>
              </a:rPr>
              <a:t>Gas</a:t>
            </a:r>
            <a:r>
              <a:rPr i="1" spc="-25" dirty="0">
                <a:latin typeface="Calibri"/>
                <a:cs typeface="Calibri"/>
              </a:rPr>
              <a:t> </a:t>
            </a:r>
            <a:r>
              <a:rPr i="1" spc="-5" dirty="0">
                <a:latin typeface="Calibri"/>
                <a:cs typeface="Calibri"/>
              </a:rPr>
              <a:t>limit</a:t>
            </a:r>
            <a:endParaRPr>
              <a:latin typeface="Calibri"/>
              <a:cs typeface="Calibri"/>
            </a:endParaRPr>
          </a:p>
          <a:p>
            <a:pPr marL="379095" indent="-287020">
              <a:buFont typeface="Arial MT"/>
              <a:buChar char="•"/>
              <a:tabLst>
                <a:tab pos="379095" algn="l"/>
                <a:tab pos="379730" algn="l"/>
              </a:tabLst>
            </a:pPr>
            <a:r>
              <a:rPr i="1" dirty="0">
                <a:latin typeface="Calibri"/>
                <a:cs typeface="Calibri"/>
              </a:rPr>
              <a:t>Gas</a:t>
            </a:r>
            <a:r>
              <a:rPr i="1" spc="-30" dirty="0">
                <a:latin typeface="Calibri"/>
                <a:cs typeface="Calibri"/>
              </a:rPr>
              <a:t> </a:t>
            </a:r>
            <a:r>
              <a:rPr i="1" spc="-10" dirty="0">
                <a:latin typeface="Calibri"/>
                <a:cs typeface="Calibri"/>
              </a:rPr>
              <a:t>price</a:t>
            </a:r>
            <a:endParaRPr>
              <a:latin typeface="Calibri"/>
              <a:cs typeface="Calibri"/>
            </a:endParaRPr>
          </a:p>
        </p:txBody>
      </p:sp>
      <p:sp>
        <p:nvSpPr>
          <p:cNvPr id="15" name="object 15"/>
          <p:cNvSpPr txBox="1"/>
          <p:nvPr/>
        </p:nvSpPr>
        <p:spPr>
          <a:xfrm>
            <a:off x="8008620" y="3236977"/>
            <a:ext cx="2087880" cy="1129665"/>
          </a:xfrm>
          <a:prstGeom prst="rect">
            <a:avLst/>
          </a:prstGeom>
          <a:ln w="15240">
            <a:solidFill>
              <a:srgbClr val="000000"/>
            </a:solidFill>
          </a:ln>
        </p:spPr>
        <p:txBody>
          <a:bodyPr vert="horz" wrap="square" lIns="0" tIns="1270" rIns="0" bIns="0" rtlCol="0">
            <a:spAutoFit/>
          </a:bodyPr>
          <a:lstStyle/>
          <a:p>
            <a:pPr marL="181610" marR="173355" indent="-1270" algn="ctr">
              <a:spcBef>
                <a:spcPts val="10"/>
              </a:spcBef>
            </a:pPr>
            <a:r>
              <a:rPr spc="-15" dirty="0">
                <a:latin typeface="Calibri"/>
                <a:cs typeface="Calibri"/>
              </a:rPr>
              <a:t>Transaction fee </a:t>
            </a:r>
            <a:r>
              <a:rPr dirty="0">
                <a:latin typeface="Calibri"/>
                <a:cs typeface="Calibri"/>
              </a:rPr>
              <a:t>= </a:t>
            </a:r>
            <a:r>
              <a:rPr spc="5" dirty="0">
                <a:latin typeface="Calibri"/>
                <a:cs typeface="Calibri"/>
              </a:rPr>
              <a:t> </a:t>
            </a:r>
            <a:r>
              <a:rPr spc="-5" dirty="0">
                <a:latin typeface="Calibri"/>
                <a:cs typeface="Calibri"/>
              </a:rPr>
              <a:t>max(gas_limit, </a:t>
            </a:r>
            <a:r>
              <a:rPr dirty="0">
                <a:latin typeface="Calibri"/>
                <a:cs typeface="Calibri"/>
              </a:rPr>
              <a:t> </a:t>
            </a:r>
            <a:r>
              <a:rPr spc="-10" dirty="0">
                <a:latin typeface="Calibri"/>
                <a:cs typeface="Calibri"/>
              </a:rPr>
              <a:t>gas_price </a:t>
            </a:r>
            <a:r>
              <a:rPr dirty="0">
                <a:latin typeface="Calibri"/>
                <a:cs typeface="Calibri"/>
              </a:rPr>
              <a:t>x </a:t>
            </a:r>
            <a:r>
              <a:rPr i="1" spc="-15" dirty="0">
                <a:latin typeface="Calibri"/>
                <a:cs typeface="Calibri"/>
              </a:rPr>
              <a:t>steps </a:t>
            </a:r>
            <a:r>
              <a:rPr dirty="0">
                <a:latin typeface="Calibri"/>
                <a:cs typeface="Calibri"/>
              </a:rPr>
              <a:t>+ </a:t>
            </a:r>
            <a:r>
              <a:rPr spc="-395" dirty="0">
                <a:latin typeface="Calibri"/>
                <a:cs typeface="Calibri"/>
              </a:rPr>
              <a:t> </a:t>
            </a:r>
            <a:r>
              <a:rPr i="1" spc="-15" dirty="0">
                <a:latin typeface="Calibri"/>
                <a:cs typeface="Calibri"/>
              </a:rPr>
              <a:t>storage</a:t>
            </a:r>
            <a:r>
              <a:rPr i="1" dirty="0">
                <a:latin typeface="Calibri"/>
                <a:cs typeface="Calibri"/>
              </a:rPr>
              <a:t> </a:t>
            </a:r>
            <a:r>
              <a:rPr i="1" spc="-5" dirty="0">
                <a:latin typeface="Calibri"/>
                <a:cs typeface="Calibri"/>
              </a:rPr>
              <a:t>fees</a:t>
            </a:r>
            <a:r>
              <a:rPr spc="-5" dirty="0">
                <a:latin typeface="Calibri"/>
                <a:cs typeface="Calibri"/>
              </a:rPr>
              <a:t>)</a:t>
            </a:r>
            <a:endParaRPr>
              <a:latin typeface="Calibri"/>
              <a:cs typeface="Calibri"/>
            </a:endParaRPr>
          </a:p>
        </p:txBody>
      </p:sp>
      <p:pic>
        <p:nvPicPr>
          <p:cNvPr id="16" name="object 16"/>
          <p:cNvPicPr/>
          <p:nvPr/>
        </p:nvPicPr>
        <p:blipFill>
          <a:blip r:embed="rId2" cstate="print"/>
          <a:stretch>
            <a:fillRect/>
          </a:stretch>
        </p:blipFill>
        <p:spPr>
          <a:xfrm>
            <a:off x="9014459" y="3043428"/>
            <a:ext cx="76200" cy="193167"/>
          </a:xfrm>
          <a:prstGeom prst="rect">
            <a:avLst/>
          </a:prstGeom>
        </p:spPr>
      </p:pic>
      <p:grpSp>
        <p:nvGrpSpPr>
          <p:cNvPr id="17" name="object 17"/>
          <p:cNvGrpSpPr/>
          <p:nvPr/>
        </p:nvGrpSpPr>
        <p:grpSpPr>
          <a:xfrm>
            <a:off x="3756533" y="2177796"/>
            <a:ext cx="4458335" cy="2379345"/>
            <a:chOff x="2232532" y="2177795"/>
            <a:chExt cx="4458335" cy="2379345"/>
          </a:xfrm>
        </p:grpSpPr>
        <p:sp>
          <p:nvSpPr>
            <p:cNvPr id="18" name="object 18"/>
            <p:cNvSpPr/>
            <p:nvPr/>
          </p:nvSpPr>
          <p:spPr>
            <a:xfrm>
              <a:off x="2232533" y="2177795"/>
              <a:ext cx="4458335" cy="1859280"/>
            </a:xfrm>
            <a:custGeom>
              <a:avLst/>
              <a:gdLst/>
              <a:ahLst/>
              <a:cxnLst/>
              <a:rect l="l" t="t" r="r" b="b"/>
              <a:pathLst>
                <a:path w="4458334" h="1859279">
                  <a:moveTo>
                    <a:pt x="532003" y="1819656"/>
                  </a:moveTo>
                  <a:lnTo>
                    <a:pt x="520700" y="1814195"/>
                  </a:lnTo>
                  <a:lnTo>
                    <a:pt x="455295" y="1782572"/>
                  </a:lnTo>
                  <a:lnTo>
                    <a:pt x="455714" y="1814360"/>
                  </a:lnTo>
                  <a:lnTo>
                    <a:pt x="0" y="1820291"/>
                  </a:lnTo>
                  <a:lnTo>
                    <a:pt x="254" y="1832864"/>
                  </a:lnTo>
                  <a:lnTo>
                    <a:pt x="455879" y="1827060"/>
                  </a:lnTo>
                  <a:lnTo>
                    <a:pt x="456311" y="1858772"/>
                  </a:lnTo>
                  <a:lnTo>
                    <a:pt x="532003" y="1819656"/>
                  </a:lnTo>
                  <a:close/>
                </a:path>
                <a:path w="4458334" h="1859279">
                  <a:moveTo>
                    <a:pt x="4458335" y="38100"/>
                  </a:moveTo>
                  <a:lnTo>
                    <a:pt x="4445635" y="31750"/>
                  </a:lnTo>
                  <a:lnTo>
                    <a:pt x="4382135" y="0"/>
                  </a:lnTo>
                  <a:lnTo>
                    <a:pt x="4382135" y="31750"/>
                  </a:lnTo>
                  <a:lnTo>
                    <a:pt x="3221863" y="31750"/>
                  </a:lnTo>
                  <a:lnTo>
                    <a:pt x="3221863" y="44450"/>
                  </a:lnTo>
                  <a:lnTo>
                    <a:pt x="4382135" y="44450"/>
                  </a:lnTo>
                  <a:lnTo>
                    <a:pt x="4382135" y="76200"/>
                  </a:lnTo>
                  <a:lnTo>
                    <a:pt x="4445635" y="44450"/>
                  </a:lnTo>
                  <a:lnTo>
                    <a:pt x="4458335" y="38100"/>
                  </a:lnTo>
                  <a:close/>
                </a:path>
              </a:pathLst>
            </a:custGeom>
            <a:solidFill>
              <a:srgbClr val="D24717"/>
            </a:solidFill>
          </p:spPr>
          <p:txBody>
            <a:bodyPr wrap="square" lIns="0" tIns="0" rIns="0" bIns="0" rtlCol="0"/>
            <a:lstStyle/>
            <a:p>
              <a:endParaRPr/>
            </a:p>
          </p:txBody>
        </p:sp>
        <p:sp>
          <p:nvSpPr>
            <p:cNvPr id="19" name="object 19"/>
            <p:cNvSpPr/>
            <p:nvPr/>
          </p:nvSpPr>
          <p:spPr>
            <a:xfrm>
              <a:off x="2764535" y="3445763"/>
              <a:ext cx="3451860" cy="1103630"/>
            </a:xfrm>
            <a:custGeom>
              <a:avLst/>
              <a:gdLst/>
              <a:ahLst/>
              <a:cxnLst/>
              <a:rect l="l" t="t" r="r" b="b"/>
              <a:pathLst>
                <a:path w="3451860" h="1103629">
                  <a:moveTo>
                    <a:pt x="0" y="183896"/>
                  </a:moveTo>
                  <a:lnTo>
                    <a:pt x="6566" y="134996"/>
                  </a:lnTo>
                  <a:lnTo>
                    <a:pt x="25098" y="91063"/>
                  </a:lnTo>
                  <a:lnTo>
                    <a:pt x="53847" y="53847"/>
                  </a:lnTo>
                  <a:lnTo>
                    <a:pt x="91063" y="25098"/>
                  </a:lnTo>
                  <a:lnTo>
                    <a:pt x="134996" y="6566"/>
                  </a:lnTo>
                  <a:lnTo>
                    <a:pt x="183895" y="0"/>
                  </a:lnTo>
                  <a:lnTo>
                    <a:pt x="3267964" y="0"/>
                  </a:lnTo>
                  <a:lnTo>
                    <a:pt x="3316863" y="6566"/>
                  </a:lnTo>
                  <a:lnTo>
                    <a:pt x="3360796" y="25098"/>
                  </a:lnTo>
                  <a:lnTo>
                    <a:pt x="3398012" y="53848"/>
                  </a:lnTo>
                  <a:lnTo>
                    <a:pt x="3426761" y="91063"/>
                  </a:lnTo>
                  <a:lnTo>
                    <a:pt x="3445293" y="134996"/>
                  </a:lnTo>
                  <a:lnTo>
                    <a:pt x="3451860" y="183896"/>
                  </a:lnTo>
                  <a:lnTo>
                    <a:pt x="3451860" y="919480"/>
                  </a:lnTo>
                  <a:lnTo>
                    <a:pt x="3445293" y="968379"/>
                  </a:lnTo>
                  <a:lnTo>
                    <a:pt x="3426761" y="1012312"/>
                  </a:lnTo>
                  <a:lnTo>
                    <a:pt x="3398012" y="1049527"/>
                  </a:lnTo>
                  <a:lnTo>
                    <a:pt x="3360796" y="1078277"/>
                  </a:lnTo>
                  <a:lnTo>
                    <a:pt x="3316863" y="1096809"/>
                  </a:lnTo>
                  <a:lnTo>
                    <a:pt x="3267964" y="1103376"/>
                  </a:lnTo>
                  <a:lnTo>
                    <a:pt x="183895" y="1103376"/>
                  </a:lnTo>
                  <a:lnTo>
                    <a:pt x="134996" y="1096809"/>
                  </a:lnTo>
                  <a:lnTo>
                    <a:pt x="91063" y="1078277"/>
                  </a:lnTo>
                  <a:lnTo>
                    <a:pt x="53848" y="1049528"/>
                  </a:lnTo>
                  <a:lnTo>
                    <a:pt x="25098" y="1012312"/>
                  </a:lnTo>
                  <a:lnTo>
                    <a:pt x="6566" y="968379"/>
                  </a:lnTo>
                  <a:lnTo>
                    <a:pt x="0" y="919480"/>
                  </a:lnTo>
                  <a:lnTo>
                    <a:pt x="0" y="183896"/>
                  </a:lnTo>
                  <a:close/>
                </a:path>
              </a:pathLst>
            </a:custGeom>
            <a:ln w="15240">
              <a:solidFill>
                <a:srgbClr val="000000"/>
              </a:solidFill>
            </a:ln>
          </p:spPr>
          <p:txBody>
            <a:bodyPr wrap="square" lIns="0" tIns="0" rIns="0" bIns="0" rtlCol="0"/>
            <a:lstStyle/>
            <a:p>
              <a:endParaRPr/>
            </a:p>
          </p:txBody>
        </p:sp>
      </p:grpSp>
      <p:sp>
        <p:nvSpPr>
          <p:cNvPr id="20" name="object 20"/>
          <p:cNvSpPr txBox="1"/>
          <p:nvPr/>
        </p:nvSpPr>
        <p:spPr>
          <a:xfrm>
            <a:off x="4498085" y="3695827"/>
            <a:ext cx="3032760" cy="574040"/>
          </a:xfrm>
          <a:prstGeom prst="rect">
            <a:avLst/>
          </a:prstGeom>
        </p:spPr>
        <p:txBody>
          <a:bodyPr vert="horz" wrap="square" lIns="0" tIns="12700" rIns="0" bIns="0" rtlCol="0">
            <a:spAutoFit/>
          </a:bodyPr>
          <a:lstStyle/>
          <a:p>
            <a:pPr marL="361950" marR="5080" indent="-349250">
              <a:spcBef>
                <a:spcPts val="100"/>
              </a:spcBef>
            </a:pPr>
            <a:r>
              <a:rPr spc="-15" dirty="0">
                <a:latin typeface="Calibri"/>
                <a:cs typeface="Calibri"/>
              </a:rPr>
              <a:t>Root</a:t>
            </a:r>
            <a:r>
              <a:rPr spc="-5" dirty="0">
                <a:latin typeface="Calibri"/>
                <a:cs typeface="Calibri"/>
              </a:rPr>
              <a:t> Hash</a:t>
            </a:r>
            <a:r>
              <a:rPr spc="-10" dirty="0">
                <a:latin typeface="Calibri"/>
                <a:cs typeface="Calibri"/>
              </a:rPr>
              <a:t> </a:t>
            </a:r>
            <a:r>
              <a:rPr spc="-5" dirty="0">
                <a:latin typeface="Calibri"/>
                <a:cs typeface="Calibri"/>
              </a:rPr>
              <a:t>of</a:t>
            </a:r>
            <a:r>
              <a:rPr spc="5" dirty="0">
                <a:latin typeface="Calibri"/>
                <a:cs typeface="Calibri"/>
              </a:rPr>
              <a:t> </a:t>
            </a:r>
            <a:r>
              <a:rPr dirty="0">
                <a:latin typeface="Calibri"/>
                <a:cs typeface="Calibri"/>
              </a:rPr>
              <a:t>the</a:t>
            </a:r>
            <a:r>
              <a:rPr spc="10" dirty="0">
                <a:latin typeface="Calibri"/>
                <a:cs typeface="Calibri"/>
              </a:rPr>
              <a:t> </a:t>
            </a:r>
            <a:r>
              <a:rPr spc="-5" dirty="0">
                <a:latin typeface="Calibri"/>
                <a:cs typeface="Calibri"/>
              </a:rPr>
              <a:t>Merkle</a:t>
            </a:r>
            <a:r>
              <a:rPr spc="15" dirty="0">
                <a:latin typeface="Calibri"/>
                <a:cs typeface="Calibri"/>
              </a:rPr>
              <a:t> </a:t>
            </a:r>
            <a:r>
              <a:rPr spc="-15" dirty="0">
                <a:latin typeface="Calibri"/>
                <a:cs typeface="Calibri"/>
              </a:rPr>
              <a:t>Patricia </a:t>
            </a:r>
            <a:r>
              <a:rPr spc="-395" dirty="0">
                <a:latin typeface="Calibri"/>
                <a:cs typeface="Calibri"/>
              </a:rPr>
              <a:t> </a:t>
            </a:r>
            <a:r>
              <a:rPr spc="-35" dirty="0">
                <a:latin typeface="Calibri"/>
                <a:cs typeface="Calibri"/>
              </a:rPr>
              <a:t>Tree</a:t>
            </a:r>
            <a:r>
              <a:rPr spc="-5" dirty="0">
                <a:latin typeface="Calibri"/>
                <a:cs typeface="Calibri"/>
              </a:rPr>
              <a:t> </a:t>
            </a:r>
            <a:r>
              <a:rPr spc="-10" dirty="0">
                <a:latin typeface="Calibri"/>
                <a:cs typeface="Calibri"/>
              </a:rPr>
              <a:t>after</a:t>
            </a:r>
            <a:r>
              <a:rPr spc="5" dirty="0">
                <a:latin typeface="Calibri"/>
                <a:cs typeface="Calibri"/>
              </a:rPr>
              <a:t> </a:t>
            </a:r>
            <a:r>
              <a:rPr spc="-5" dirty="0">
                <a:latin typeface="Calibri"/>
                <a:cs typeface="Calibri"/>
              </a:rPr>
              <a:t>txs</a:t>
            </a:r>
            <a:r>
              <a:rPr spc="-15" dirty="0">
                <a:latin typeface="Calibri"/>
                <a:cs typeface="Calibri"/>
              </a:rPr>
              <a:t> </a:t>
            </a:r>
            <a:r>
              <a:rPr spc="-10" dirty="0">
                <a:latin typeface="Calibri"/>
                <a:cs typeface="Calibri"/>
              </a:rPr>
              <a:t>are</a:t>
            </a:r>
            <a:r>
              <a:rPr spc="10" dirty="0">
                <a:latin typeface="Calibri"/>
                <a:cs typeface="Calibri"/>
              </a:rPr>
              <a:t> </a:t>
            </a:r>
            <a:r>
              <a:rPr spc="-5" dirty="0">
                <a:latin typeface="Calibri"/>
                <a:cs typeface="Calibri"/>
              </a:rPr>
              <a:t>applied</a:t>
            </a:r>
            <a:endParaRPr>
              <a:latin typeface="Calibri"/>
              <a:cs typeface="Calibri"/>
            </a:endParaRPr>
          </a:p>
        </p:txBody>
      </p:sp>
      <p:sp>
        <p:nvSpPr>
          <p:cNvPr id="21" name="object 21"/>
          <p:cNvSpPr/>
          <p:nvPr/>
        </p:nvSpPr>
        <p:spPr>
          <a:xfrm>
            <a:off x="4288535" y="4669535"/>
            <a:ext cx="2978150" cy="1007744"/>
          </a:xfrm>
          <a:custGeom>
            <a:avLst/>
            <a:gdLst/>
            <a:ahLst/>
            <a:cxnLst/>
            <a:rect l="l" t="t" r="r" b="b"/>
            <a:pathLst>
              <a:path w="2978150" h="1007745">
                <a:moveTo>
                  <a:pt x="0" y="167894"/>
                </a:moveTo>
                <a:lnTo>
                  <a:pt x="5998" y="123266"/>
                </a:lnTo>
                <a:lnTo>
                  <a:pt x="22925" y="83161"/>
                </a:lnTo>
                <a:lnTo>
                  <a:pt x="49180" y="49180"/>
                </a:lnTo>
                <a:lnTo>
                  <a:pt x="83161" y="22925"/>
                </a:lnTo>
                <a:lnTo>
                  <a:pt x="123266" y="5998"/>
                </a:lnTo>
                <a:lnTo>
                  <a:pt x="167894" y="0"/>
                </a:lnTo>
                <a:lnTo>
                  <a:pt x="2810002" y="0"/>
                </a:lnTo>
                <a:lnTo>
                  <a:pt x="2854629" y="5998"/>
                </a:lnTo>
                <a:lnTo>
                  <a:pt x="2894734" y="22925"/>
                </a:lnTo>
                <a:lnTo>
                  <a:pt x="2928715" y="49180"/>
                </a:lnTo>
                <a:lnTo>
                  <a:pt x="2954970" y="83161"/>
                </a:lnTo>
                <a:lnTo>
                  <a:pt x="2971897" y="123266"/>
                </a:lnTo>
                <a:lnTo>
                  <a:pt x="2977896" y="167894"/>
                </a:lnTo>
                <a:lnTo>
                  <a:pt x="2977896" y="839469"/>
                </a:lnTo>
                <a:lnTo>
                  <a:pt x="2971897" y="884101"/>
                </a:lnTo>
                <a:lnTo>
                  <a:pt x="2954970" y="924208"/>
                </a:lnTo>
                <a:lnTo>
                  <a:pt x="2928715" y="958188"/>
                </a:lnTo>
                <a:lnTo>
                  <a:pt x="2894734" y="984440"/>
                </a:lnTo>
                <a:lnTo>
                  <a:pt x="2854629" y="1001366"/>
                </a:lnTo>
                <a:lnTo>
                  <a:pt x="2810002" y="1007363"/>
                </a:lnTo>
                <a:lnTo>
                  <a:pt x="167894" y="1007363"/>
                </a:lnTo>
                <a:lnTo>
                  <a:pt x="123266" y="1001366"/>
                </a:lnTo>
                <a:lnTo>
                  <a:pt x="83161" y="984440"/>
                </a:lnTo>
                <a:lnTo>
                  <a:pt x="49180" y="958188"/>
                </a:lnTo>
                <a:lnTo>
                  <a:pt x="22925" y="924208"/>
                </a:lnTo>
                <a:lnTo>
                  <a:pt x="5998" y="884101"/>
                </a:lnTo>
                <a:lnTo>
                  <a:pt x="0" y="839469"/>
                </a:lnTo>
                <a:lnTo>
                  <a:pt x="0" y="167894"/>
                </a:lnTo>
                <a:close/>
              </a:path>
            </a:pathLst>
          </a:custGeom>
          <a:ln w="15240">
            <a:solidFill>
              <a:srgbClr val="000000"/>
            </a:solidFill>
          </a:ln>
        </p:spPr>
        <p:txBody>
          <a:bodyPr wrap="square" lIns="0" tIns="0" rIns="0" bIns="0" rtlCol="0"/>
          <a:lstStyle/>
          <a:p>
            <a:endParaRPr/>
          </a:p>
        </p:txBody>
      </p:sp>
      <p:sp>
        <p:nvSpPr>
          <p:cNvPr id="22" name="object 22"/>
          <p:cNvSpPr txBox="1"/>
          <p:nvPr/>
        </p:nvSpPr>
        <p:spPr>
          <a:xfrm>
            <a:off x="4612639" y="4872354"/>
            <a:ext cx="2327910" cy="574040"/>
          </a:xfrm>
          <a:prstGeom prst="rect">
            <a:avLst/>
          </a:prstGeom>
        </p:spPr>
        <p:txBody>
          <a:bodyPr vert="horz" wrap="square" lIns="0" tIns="12700" rIns="0" bIns="0" rtlCol="0">
            <a:spAutoFit/>
          </a:bodyPr>
          <a:lstStyle/>
          <a:p>
            <a:pPr marL="158750" marR="5080" indent="-146685">
              <a:spcBef>
                <a:spcPts val="100"/>
              </a:spcBef>
            </a:pPr>
            <a:r>
              <a:rPr spc="-5" dirty="0">
                <a:latin typeface="Calibri"/>
                <a:cs typeface="Calibri"/>
              </a:rPr>
              <a:t>Log </a:t>
            </a:r>
            <a:r>
              <a:rPr dirty="0">
                <a:latin typeface="Calibri"/>
                <a:cs typeface="Calibri"/>
              </a:rPr>
              <a:t>the </a:t>
            </a:r>
            <a:r>
              <a:rPr spc="-10" dirty="0">
                <a:latin typeface="Calibri"/>
                <a:cs typeface="Calibri"/>
              </a:rPr>
              <a:t>outcome </a:t>
            </a:r>
            <a:r>
              <a:rPr spc="-5" dirty="0">
                <a:latin typeface="Calibri"/>
                <a:cs typeface="Calibri"/>
              </a:rPr>
              <a:t>of </a:t>
            </a:r>
            <a:r>
              <a:rPr dirty="0">
                <a:latin typeface="Calibri"/>
                <a:cs typeface="Calibri"/>
              </a:rPr>
              <a:t>each </a:t>
            </a:r>
            <a:r>
              <a:rPr spc="-395" dirty="0">
                <a:latin typeface="Calibri"/>
                <a:cs typeface="Calibri"/>
              </a:rPr>
              <a:t> </a:t>
            </a:r>
            <a:r>
              <a:rPr spc="-10" dirty="0">
                <a:latin typeface="Calibri"/>
                <a:cs typeface="Calibri"/>
              </a:rPr>
              <a:t>transaction</a:t>
            </a:r>
            <a:r>
              <a:rPr spc="5" dirty="0">
                <a:latin typeface="Calibri"/>
                <a:cs typeface="Calibri"/>
              </a:rPr>
              <a:t> </a:t>
            </a:r>
            <a:r>
              <a:rPr spc="-10" dirty="0">
                <a:latin typeface="Calibri"/>
                <a:cs typeface="Calibri"/>
              </a:rPr>
              <a:t>externally</a:t>
            </a:r>
            <a:endParaRPr>
              <a:latin typeface="Calibri"/>
              <a:cs typeface="Calibri"/>
            </a:endParaRPr>
          </a:p>
        </p:txBody>
      </p:sp>
      <p:grpSp>
        <p:nvGrpSpPr>
          <p:cNvPr id="23" name="object 23"/>
          <p:cNvGrpSpPr/>
          <p:nvPr/>
        </p:nvGrpSpPr>
        <p:grpSpPr>
          <a:xfrm>
            <a:off x="3756533" y="4401312"/>
            <a:ext cx="5992495" cy="1571625"/>
            <a:chOff x="2232532" y="4401311"/>
            <a:chExt cx="5992495" cy="1571625"/>
          </a:xfrm>
        </p:grpSpPr>
        <p:sp>
          <p:nvSpPr>
            <p:cNvPr id="24" name="object 24"/>
            <p:cNvSpPr/>
            <p:nvPr/>
          </p:nvSpPr>
          <p:spPr>
            <a:xfrm>
              <a:off x="2232532" y="5136895"/>
              <a:ext cx="532130" cy="76200"/>
            </a:xfrm>
            <a:custGeom>
              <a:avLst/>
              <a:gdLst/>
              <a:ahLst/>
              <a:cxnLst/>
              <a:rect l="l" t="t" r="r" b="b"/>
              <a:pathLst>
                <a:path w="532130" h="76200">
                  <a:moveTo>
                    <a:pt x="520706" y="31622"/>
                  </a:moveTo>
                  <a:lnTo>
                    <a:pt x="468375" y="31622"/>
                  </a:lnTo>
                  <a:lnTo>
                    <a:pt x="468630" y="44322"/>
                  </a:lnTo>
                  <a:lnTo>
                    <a:pt x="455888" y="44488"/>
                  </a:lnTo>
                  <a:lnTo>
                    <a:pt x="456311" y="76199"/>
                  </a:lnTo>
                  <a:lnTo>
                    <a:pt x="532003" y="37083"/>
                  </a:lnTo>
                  <a:lnTo>
                    <a:pt x="520706" y="31622"/>
                  </a:lnTo>
                  <a:close/>
                </a:path>
                <a:path w="532130" h="76200">
                  <a:moveTo>
                    <a:pt x="455718" y="31787"/>
                  </a:moveTo>
                  <a:lnTo>
                    <a:pt x="0" y="37718"/>
                  </a:lnTo>
                  <a:lnTo>
                    <a:pt x="254" y="50418"/>
                  </a:lnTo>
                  <a:lnTo>
                    <a:pt x="455888" y="44488"/>
                  </a:lnTo>
                  <a:lnTo>
                    <a:pt x="455718" y="31787"/>
                  </a:lnTo>
                  <a:close/>
                </a:path>
                <a:path w="532130" h="76200">
                  <a:moveTo>
                    <a:pt x="468375" y="31622"/>
                  </a:moveTo>
                  <a:lnTo>
                    <a:pt x="455718" y="31787"/>
                  </a:lnTo>
                  <a:lnTo>
                    <a:pt x="455888" y="44488"/>
                  </a:lnTo>
                  <a:lnTo>
                    <a:pt x="468630" y="44322"/>
                  </a:lnTo>
                  <a:lnTo>
                    <a:pt x="468375" y="31622"/>
                  </a:lnTo>
                  <a:close/>
                </a:path>
                <a:path w="532130" h="76200">
                  <a:moveTo>
                    <a:pt x="455294" y="0"/>
                  </a:moveTo>
                  <a:lnTo>
                    <a:pt x="455718" y="31787"/>
                  </a:lnTo>
                  <a:lnTo>
                    <a:pt x="468375" y="31622"/>
                  </a:lnTo>
                  <a:lnTo>
                    <a:pt x="520706" y="31622"/>
                  </a:lnTo>
                  <a:lnTo>
                    <a:pt x="455294" y="0"/>
                  </a:lnTo>
                  <a:close/>
                </a:path>
              </a:pathLst>
            </a:custGeom>
            <a:solidFill>
              <a:srgbClr val="D24717"/>
            </a:solidFill>
          </p:spPr>
          <p:txBody>
            <a:bodyPr wrap="square" lIns="0" tIns="0" rIns="0" bIns="0" rtlCol="0"/>
            <a:lstStyle/>
            <a:p>
              <a:endParaRPr/>
            </a:p>
          </p:txBody>
        </p:sp>
        <p:sp>
          <p:nvSpPr>
            <p:cNvPr id="25" name="object 25"/>
            <p:cNvSpPr/>
            <p:nvPr/>
          </p:nvSpPr>
          <p:spPr>
            <a:xfrm>
              <a:off x="6839711" y="4408931"/>
              <a:ext cx="1377950" cy="1556385"/>
            </a:xfrm>
            <a:custGeom>
              <a:avLst/>
              <a:gdLst/>
              <a:ahLst/>
              <a:cxnLst/>
              <a:rect l="l" t="t" r="r" b="b"/>
              <a:pathLst>
                <a:path w="1377950" h="1556385">
                  <a:moveTo>
                    <a:pt x="1377696" y="259334"/>
                  </a:moveTo>
                  <a:lnTo>
                    <a:pt x="1365276" y="308621"/>
                  </a:lnTo>
                  <a:lnTo>
                    <a:pt x="1329558" y="354783"/>
                  </a:lnTo>
                  <a:lnTo>
                    <a:pt x="1272848" y="396951"/>
                  </a:lnTo>
                  <a:lnTo>
                    <a:pt x="1237342" y="416266"/>
                  </a:lnTo>
                  <a:lnTo>
                    <a:pt x="1197453" y="434257"/>
                  </a:lnTo>
                  <a:lnTo>
                    <a:pt x="1153471" y="450814"/>
                  </a:lnTo>
                  <a:lnTo>
                    <a:pt x="1105683" y="465831"/>
                  </a:lnTo>
                  <a:lnTo>
                    <a:pt x="1054379" y="479197"/>
                  </a:lnTo>
                  <a:lnTo>
                    <a:pt x="999845" y="490805"/>
                  </a:lnTo>
                  <a:lnTo>
                    <a:pt x="942372" y="500546"/>
                  </a:lnTo>
                  <a:lnTo>
                    <a:pt x="882247" y="508311"/>
                  </a:lnTo>
                  <a:lnTo>
                    <a:pt x="819759" y="513992"/>
                  </a:lnTo>
                  <a:lnTo>
                    <a:pt x="755196" y="517481"/>
                  </a:lnTo>
                  <a:lnTo>
                    <a:pt x="688848" y="518668"/>
                  </a:lnTo>
                  <a:lnTo>
                    <a:pt x="622499" y="517481"/>
                  </a:lnTo>
                  <a:lnTo>
                    <a:pt x="557936" y="513992"/>
                  </a:lnTo>
                  <a:lnTo>
                    <a:pt x="495448" y="508311"/>
                  </a:lnTo>
                  <a:lnTo>
                    <a:pt x="435323" y="500546"/>
                  </a:lnTo>
                  <a:lnTo>
                    <a:pt x="377850" y="490805"/>
                  </a:lnTo>
                  <a:lnTo>
                    <a:pt x="323316" y="479197"/>
                  </a:lnTo>
                  <a:lnTo>
                    <a:pt x="272012" y="465831"/>
                  </a:lnTo>
                  <a:lnTo>
                    <a:pt x="224224" y="450814"/>
                  </a:lnTo>
                  <a:lnTo>
                    <a:pt x="180242" y="434257"/>
                  </a:lnTo>
                  <a:lnTo>
                    <a:pt x="140353" y="416266"/>
                  </a:lnTo>
                  <a:lnTo>
                    <a:pt x="104847" y="396951"/>
                  </a:lnTo>
                  <a:lnTo>
                    <a:pt x="48137" y="354783"/>
                  </a:lnTo>
                  <a:lnTo>
                    <a:pt x="12419" y="308621"/>
                  </a:lnTo>
                  <a:lnTo>
                    <a:pt x="3152" y="284314"/>
                  </a:lnTo>
                  <a:lnTo>
                    <a:pt x="0" y="259334"/>
                  </a:lnTo>
                </a:path>
                <a:path w="1377950" h="1556385">
                  <a:moveTo>
                    <a:pt x="0" y="259334"/>
                  </a:moveTo>
                  <a:lnTo>
                    <a:pt x="12419" y="210046"/>
                  </a:lnTo>
                  <a:lnTo>
                    <a:pt x="48137" y="163884"/>
                  </a:lnTo>
                  <a:lnTo>
                    <a:pt x="104847" y="121716"/>
                  </a:lnTo>
                  <a:lnTo>
                    <a:pt x="140353" y="102401"/>
                  </a:lnTo>
                  <a:lnTo>
                    <a:pt x="180242" y="84410"/>
                  </a:lnTo>
                  <a:lnTo>
                    <a:pt x="224224" y="67853"/>
                  </a:lnTo>
                  <a:lnTo>
                    <a:pt x="272012" y="52836"/>
                  </a:lnTo>
                  <a:lnTo>
                    <a:pt x="323316" y="39470"/>
                  </a:lnTo>
                  <a:lnTo>
                    <a:pt x="377850" y="27862"/>
                  </a:lnTo>
                  <a:lnTo>
                    <a:pt x="435323" y="18121"/>
                  </a:lnTo>
                  <a:lnTo>
                    <a:pt x="495448" y="10356"/>
                  </a:lnTo>
                  <a:lnTo>
                    <a:pt x="557936" y="4675"/>
                  </a:lnTo>
                  <a:lnTo>
                    <a:pt x="622499" y="1186"/>
                  </a:lnTo>
                  <a:lnTo>
                    <a:pt x="688848" y="0"/>
                  </a:lnTo>
                  <a:lnTo>
                    <a:pt x="755196" y="1186"/>
                  </a:lnTo>
                  <a:lnTo>
                    <a:pt x="819759" y="4675"/>
                  </a:lnTo>
                  <a:lnTo>
                    <a:pt x="882247" y="10356"/>
                  </a:lnTo>
                  <a:lnTo>
                    <a:pt x="942372" y="18121"/>
                  </a:lnTo>
                  <a:lnTo>
                    <a:pt x="999845" y="27862"/>
                  </a:lnTo>
                  <a:lnTo>
                    <a:pt x="1054379" y="39470"/>
                  </a:lnTo>
                  <a:lnTo>
                    <a:pt x="1105683" y="52836"/>
                  </a:lnTo>
                  <a:lnTo>
                    <a:pt x="1153471" y="67853"/>
                  </a:lnTo>
                  <a:lnTo>
                    <a:pt x="1197453" y="84410"/>
                  </a:lnTo>
                  <a:lnTo>
                    <a:pt x="1237342" y="102401"/>
                  </a:lnTo>
                  <a:lnTo>
                    <a:pt x="1272848" y="121716"/>
                  </a:lnTo>
                  <a:lnTo>
                    <a:pt x="1329558" y="163884"/>
                  </a:lnTo>
                  <a:lnTo>
                    <a:pt x="1365276" y="210046"/>
                  </a:lnTo>
                  <a:lnTo>
                    <a:pt x="1377696" y="259334"/>
                  </a:lnTo>
                  <a:lnTo>
                    <a:pt x="1377696" y="1296670"/>
                  </a:lnTo>
                  <a:lnTo>
                    <a:pt x="1365276" y="1345950"/>
                  </a:lnTo>
                  <a:lnTo>
                    <a:pt x="1329558" y="1392109"/>
                  </a:lnTo>
                  <a:lnTo>
                    <a:pt x="1272848" y="1434276"/>
                  </a:lnTo>
                  <a:lnTo>
                    <a:pt x="1237342" y="1453591"/>
                  </a:lnTo>
                  <a:lnTo>
                    <a:pt x="1197453" y="1471583"/>
                  </a:lnTo>
                  <a:lnTo>
                    <a:pt x="1153471" y="1488142"/>
                  </a:lnTo>
                  <a:lnTo>
                    <a:pt x="1105683" y="1503159"/>
                  </a:lnTo>
                  <a:lnTo>
                    <a:pt x="1054379" y="1516527"/>
                  </a:lnTo>
                  <a:lnTo>
                    <a:pt x="999845" y="1528137"/>
                  </a:lnTo>
                  <a:lnTo>
                    <a:pt x="942372" y="1537879"/>
                  </a:lnTo>
                  <a:lnTo>
                    <a:pt x="882247" y="1545645"/>
                  </a:lnTo>
                  <a:lnTo>
                    <a:pt x="819759" y="1551327"/>
                  </a:lnTo>
                  <a:lnTo>
                    <a:pt x="755196" y="1554816"/>
                  </a:lnTo>
                  <a:lnTo>
                    <a:pt x="688848" y="1556004"/>
                  </a:lnTo>
                  <a:lnTo>
                    <a:pt x="622499" y="1554816"/>
                  </a:lnTo>
                  <a:lnTo>
                    <a:pt x="557936" y="1551327"/>
                  </a:lnTo>
                  <a:lnTo>
                    <a:pt x="495448" y="1545645"/>
                  </a:lnTo>
                  <a:lnTo>
                    <a:pt x="435323" y="1537879"/>
                  </a:lnTo>
                  <a:lnTo>
                    <a:pt x="377850" y="1528137"/>
                  </a:lnTo>
                  <a:lnTo>
                    <a:pt x="323316" y="1516527"/>
                  </a:lnTo>
                  <a:lnTo>
                    <a:pt x="272012" y="1503159"/>
                  </a:lnTo>
                  <a:lnTo>
                    <a:pt x="224224" y="1488142"/>
                  </a:lnTo>
                  <a:lnTo>
                    <a:pt x="180242" y="1471583"/>
                  </a:lnTo>
                  <a:lnTo>
                    <a:pt x="140353" y="1453591"/>
                  </a:lnTo>
                  <a:lnTo>
                    <a:pt x="104847" y="1434276"/>
                  </a:lnTo>
                  <a:lnTo>
                    <a:pt x="48137" y="1392109"/>
                  </a:lnTo>
                  <a:lnTo>
                    <a:pt x="12419" y="1345950"/>
                  </a:lnTo>
                  <a:lnTo>
                    <a:pt x="0" y="1296670"/>
                  </a:lnTo>
                  <a:lnTo>
                    <a:pt x="0" y="259334"/>
                  </a:lnTo>
                  <a:close/>
                </a:path>
              </a:pathLst>
            </a:custGeom>
            <a:ln w="15240">
              <a:solidFill>
                <a:srgbClr val="000000"/>
              </a:solidFill>
            </a:ln>
          </p:spPr>
          <p:txBody>
            <a:bodyPr wrap="square" lIns="0" tIns="0" rIns="0" bIns="0" rtlCol="0"/>
            <a:lstStyle/>
            <a:p>
              <a:endParaRPr/>
            </a:p>
          </p:txBody>
        </p:sp>
      </p:grpSp>
      <p:sp>
        <p:nvSpPr>
          <p:cNvPr id="26" name="object 26"/>
          <p:cNvSpPr txBox="1"/>
          <p:nvPr/>
        </p:nvSpPr>
        <p:spPr>
          <a:xfrm>
            <a:off x="8550021" y="5014976"/>
            <a:ext cx="1004569" cy="574040"/>
          </a:xfrm>
          <a:prstGeom prst="rect">
            <a:avLst/>
          </a:prstGeom>
        </p:spPr>
        <p:txBody>
          <a:bodyPr vert="horz" wrap="square" lIns="0" tIns="12700" rIns="0" bIns="0" rtlCol="0">
            <a:spAutoFit/>
          </a:bodyPr>
          <a:lstStyle/>
          <a:p>
            <a:pPr marL="70485" marR="5080" indent="-58419">
              <a:spcBef>
                <a:spcPts val="100"/>
              </a:spcBef>
            </a:pPr>
            <a:r>
              <a:rPr spc="-5" dirty="0">
                <a:latin typeface="Calibri"/>
                <a:cs typeface="Calibri"/>
              </a:rPr>
              <a:t>Ch</a:t>
            </a:r>
            <a:r>
              <a:rPr dirty="0">
                <a:latin typeface="Calibri"/>
                <a:cs typeface="Calibri"/>
              </a:rPr>
              <a:t>a</a:t>
            </a:r>
            <a:r>
              <a:rPr spc="-5" dirty="0">
                <a:latin typeface="Calibri"/>
                <a:cs typeface="Calibri"/>
              </a:rPr>
              <a:t>in</a:t>
            </a:r>
            <a:r>
              <a:rPr spc="-20" dirty="0">
                <a:latin typeface="Calibri"/>
                <a:cs typeface="Calibri"/>
              </a:rPr>
              <a:t>s</a:t>
            </a:r>
            <a:r>
              <a:rPr spc="-30" dirty="0">
                <a:latin typeface="Calibri"/>
                <a:cs typeface="Calibri"/>
              </a:rPr>
              <a:t>t</a:t>
            </a:r>
            <a:r>
              <a:rPr spc="-15" dirty="0">
                <a:latin typeface="Calibri"/>
                <a:cs typeface="Calibri"/>
              </a:rPr>
              <a:t>a</a:t>
            </a:r>
            <a:r>
              <a:rPr spc="-30" dirty="0">
                <a:latin typeface="Calibri"/>
                <a:cs typeface="Calibri"/>
              </a:rPr>
              <a:t>t</a:t>
            </a:r>
            <a:r>
              <a:rPr dirty="0">
                <a:latin typeface="Calibri"/>
                <a:cs typeface="Calibri"/>
              </a:rPr>
              <a:t>e  </a:t>
            </a:r>
            <a:r>
              <a:rPr spc="-10" dirty="0">
                <a:latin typeface="Calibri"/>
                <a:cs typeface="Calibri"/>
              </a:rPr>
              <a:t>Database</a:t>
            </a:r>
            <a:endParaRPr>
              <a:latin typeface="Calibri"/>
              <a:cs typeface="Calibri"/>
            </a:endParaRPr>
          </a:p>
        </p:txBody>
      </p:sp>
      <p:grpSp>
        <p:nvGrpSpPr>
          <p:cNvPr id="27" name="object 27"/>
          <p:cNvGrpSpPr/>
          <p:nvPr/>
        </p:nvGrpSpPr>
        <p:grpSpPr>
          <a:xfrm>
            <a:off x="3067811" y="5087086"/>
            <a:ext cx="5562600" cy="891540"/>
            <a:chOff x="1543811" y="5087086"/>
            <a:chExt cx="5562600" cy="891540"/>
          </a:xfrm>
        </p:grpSpPr>
        <p:pic>
          <p:nvPicPr>
            <p:cNvPr id="28" name="object 28"/>
            <p:cNvPicPr/>
            <p:nvPr/>
          </p:nvPicPr>
          <p:blipFill>
            <a:blip r:embed="rId3" cstate="print"/>
            <a:stretch>
              <a:fillRect/>
            </a:stretch>
          </p:blipFill>
          <p:spPr>
            <a:xfrm>
              <a:off x="5721096" y="5087086"/>
              <a:ext cx="1249679" cy="231673"/>
            </a:xfrm>
            <a:prstGeom prst="rect">
              <a:avLst/>
            </a:prstGeom>
          </p:spPr>
        </p:pic>
        <p:sp>
          <p:nvSpPr>
            <p:cNvPr id="29" name="object 29"/>
            <p:cNvSpPr/>
            <p:nvPr/>
          </p:nvSpPr>
          <p:spPr>
            <a:xfrm>
              <a:off x="5743066" y="5147945"/>
              <a:ext cx="1097280" cy="78105"/>
            </a:xfrm>
            <a:custGeom>
              <a:avLst/>
              <a:gdLst/>
              <a:ahLst/>
              <a:cxnLst/>
              <a:rect l="l" t="t" r="r" b="b"/>
              <a:pathLst>
                <a:path w="1097279" h="78104">
                  <a:moveTo>
                    <a:pt x="1019683" y="0"/>
                  </a:moveTo>
                  <a:lnTo>
                    <a:pt x="1019344" y="25882"/>
                  </a:lnTo>
                  <a:lnTo>
                    <a:pt x="1032256" y="26034"/>
                  </a:lnTo>
                  <a:lnTo>
                    <a:pt x="1032002" y="51942"/>
                  </a:lnTo>
                  <a:lnTo>
                    <a:pt x="1019004" y="51942"/>
                  </a:lnTo>
                  <a:lnTo>
                    <a:pt x="1018666" y="77723"/>
                  </a:lnTo>
                  <a:lnTo>
                    <a:pt x="1071781" y="51942"/>
                  </a:lnTo>
                  <a:lnTo>
                    <a:pt x="1032002" y="51942"/>
                  </a:lnTo>
                  <a:lnTo>
                    <a:pt x="1019006" y="51789"/>
                  </a:lnTo>
                  <a:lnTo>
                    <a:pt x="1072097" y="51789"/>
                  </a:lnTo>
                  <a:lnTo>
                    <a:pt x="1096899" y="39750"/>
                  </a:lnTo>
                  <a:lnTo>
                    <a:pt x="1019683" y="0"/>
                  </a:lnTo>
                  <a:close/>
                </a:path>
                <a:path w="1097279" h="78104">
                  <a:moveTo>
                    <a:pt x="1019344" y="25882"/>
                  </a:moveTo>
                  <a:lnTo>
                    <a:pt x="1019006" y="51789"/>
                  </a:lnTo>
                  <a:lnTo>
                    <a:pt x="1032002" y="51942"/>
                  </a:lnTo>
                  <a:lnTo>
                    <a:pt x="1032256" y="26034"/>
                  </a:lnTo>
                  <a:lnTo>
                    <a:pt x="1019344" y="25882"/>
                  </a:lnTo>
                  <a:close/>
                </a:path>
                <a:path w="1097279" h="78104">
                  <a:moveTo>
                    <a:pt x="254" y="13842"/>
                  </a:moveTo>
                  <a:lnTo>
                    <a:pt x="0" y="39750"/>
                  </a:lnTo>
                  <a:lnTo>
                    <a:pt x="1019006" y="51789"/>
                  </a:lnTo>
                  <a:lnTo>
                    <a:pt x="1019344" y="25882"/>
                  </a:lnTo>
                  <a:lnTo>
                    <a:pt x="254" y="13842"/>
                  </a:lnTo>
                  <a:close/>
                </a:path>
              </a:pathLst>
            </a:custGeom>
            <a:solidFill>
              <a:srgbClr val="00AF50"/>
            </a:solidFill>
          </p:spPr>
          <p:txBody>
            <a:bodyPr wrap="square" lIns="0" tIns="0" rIns="0" bIns="0" rtlCol="0"/>
            <a:lstStyle/>
            <a:p>
              <a:endParaRPr/>
            </a:p>
          </p:txBody>
        </p:sp>
        <p:pic>
          <p:nvPicPr>
            <p:cNvPr id="30" name="object 30"/>
            <p:cNvPicPr/>
            <p:nvPr/>
          </p:nvPicPr>
          <p:blipFill>
            <a:blip r:embed="rId4" cstate="print"/>
            <a:stretch>
              <a:fillRect/>
            </a:stretch>
          </p:blipFill>
          <p:spPr>
            <a:xfrm>
              <a:off x="1543811" y="5705856"/>
              <a:ext cx="5562599" cy="272745"/>
            </a:xfrm>
            <a:prstGeom prst="rect">
              <a:avLst/>
            </a:prstGeom>
          </p:spPr>
        </p:pic>
        <p:sp>
          <p:nvSpPr>
            <p:cNvPr id="31" name="object 31"/>
            <p:cNvSpPr/>
            <p:nvPr/>
          </p:nvSpPr>
          <p:spPr>
            <a:xfrm>
              <a:off x="1565147" y="5727954"/>
              <a:ext cx="5410835" cy="158115"/>
            </a:xfrm>
            <a:custGeom>
              <a:avLst/>
              <a:gdLst/>
              <a:ahLst/>
              <a:cxnLst/>
              <a:rect l="l" t="t" r="r" b="b"/>
              <a:pathLst>
                <a:path w="5410834" h="158114">
                  <a:moveTo>
                    <a:pt x="5332730" y="80086"/>
                  </a:moveTo>
                  <a:lnTo>
                    <a:pt x="5332730" y="157810"/>
                  </a:lnTo>
                  <a:lnTo>
                    <a:pt x="5384546" y="131902"/>
                  </a:lnTo>
                  <a:lnTo>
                    <a:pt x="5345683" y="131902"/>
                  </a:lnTo>
                  <a:lnTo>
                    <a:pt x="5345683" y="105994"/>
                  </a:lnTo>
                  <a:lnTo>
                    <a:pt x="5384546" y="105994"/>
                  </a:lnTo>
                  <a:lnTo>
                    <a:pt x="5332730" y="80086"/>
                  </a:lnTo>
                  <a:close/>
                </a:path>
                <a:path w="5410834" h="158114">
                  <a:moveTo>
                    <a:pt x="25908" y="0"/>
                  </a:moveTo>
                  <a:lnTo>
                    <a:pt x="0" y="0"/>
                  </a:lnTo>
                  <a:lnTo>
                    <a:pt x="0" y="126098"/>
                  </a:lnTo>
                  <a:lnTo>
                    <a:pt x="5842" y="131902"/>
                  </a:lnTo>
                  <a:lnTo>
                    <a:pt x="5332730" y="131902"/>
                  </a:lnTo>
                  <a:lnTo>
                    <a:pt x="5332730" y="118948"/>
                  </a:lnTo>
                  <a:lnTo>
                    <a:pt x="25908" y="118948"/>
                  </a:lnTo>
                  <a:lnTo>
                    <a:pt x="12954" y="105994"/>
                  </a:lnTo>
                  <a:lnTo>
                    <a:pt x="25908" y="105994"/>
                  </a:lnTo>
                  <a:lnTo>
                    <a:pt x="25908" y="0"/>
                  </a:lnTo>
                  <a:close/>
                </a:path>
                <a:path w="5410834" h="158114">
                  <a:moveTo>
                    <a:pt x="5384546" y="105994"/>
                  </a:moveTo>
                  <a:lnTo>
                    <a:pt x="5345683" y="105994"/>
                  </a:lnTo>
                  <a:lnTo>
                    <a:pt x="5345683" y="131902"/>
                  </a:lnTo>
                  <a:lnTo>
                    <a:pt x="5384546" y="131902"/>
                  </a:lnTo>
                  <a:lnTo>
                    <a:pt x="5410454" y="118948"/>
                  </a:lnTo>
                  <a:lnTo>
                    <a:pt x="5384546" y="105994"/>
                  </a:lnTo>
                  <a:close/>
                </a:path>
                <a:path w="5410834" h="158114">
                  <a:moveTo>
                    <a:pt x="25908" y="105994"/>
                  </a:moveTo>
                  <a:lnTo>
                    <a:pt x="12954" y="105994"/>
                  </a:lnTo>
                  <a:lnTo>
                    <a:pt x="25908" y="118948"/>
                  </a:lnTo>
                  <a:lnTo>
                    <a:pt x="25908" y="105994"/>
                  </a:lnTo>
                  <a:close/>
                </a:path>
                <a:path w="5410834" h="158114">
                  <a:moveTo>
                    <a:pt x="5332730" y="105994"/>
                  </a:moveTo>
                  <a:lnTo>
                    <a:pt x="25908" y="105994"/>
                  </a:lnTo>
                  <a:lnTo>
                    <a:pt x="25908" y="118948"/>
                  </a:lnTo>
                  <a:lnTo>
                    <a:pt x="5332730" y="118948"/>
                  </a:lnTo>
                  <a:lnTo>
                    <a:pt x="5332730" y="105994"/>
                  </a:lnTo>
                  <a:close/>
                </a:path>
              </a:pathLst>
            </a:custGeom>
            <a:solidFill>
              <a:srgbClr val="00AF50"/>
            </a:solidFill>
          </p:spPr>
          <p:txBody>
            <a:bodyPr wrap="square" lIns="0" tIns="0" rIns="0" bIns="0" rtlCol="0"/>
            <a:lstStyle/>
            <a:p>
              <a:endParaRPr/>
            </a:p>
          </p:txBody>
        </p:sp>
      </p:grpSp>
      <p:sp>
        <p:nvSpPr>
          <p:cNvPr id="32" name="object 32"/>
          <p:cNvSpPr txBox="1"/>
          <p:nvPr/>
        </p:nvSpPr>
        <p:spPr>
          <a:xfrm>
            <a:off x="1686864" y="6547586"/>
            <a:ext cx="1263650" cy="205184"/>
          </a:xfrm>
          <a:prstGeom prst="rect">
            <a:avLst/>
          </a:prstGeom>
        </p:spPr>
        <p:txBody>
          <a:bodyPr vert="horz" wrap="square" lIns="0" tIns="0" rIns="0" bIns="0" rtlCol="0">
            <a:spAutoFit/>
          </a:bodyPr>
          <a:lstStyle/>
          <a:p>
            <a:pPr marL="12700">
              <a:lnSpc>
                <a:spcPts val="1614"/>
              </a:lnSpc>
            </a:pPr>
            <a:r>
              <a:rPr sz="1600" spc="-5" dirty="0">
                <a:solidFill>
                  <a:srgbClr val="FFFFFF"/>
                </a:solidFill>
                <a:latin typeface="Calibri"/>
                <a:cs typeface="Calibri"/>
              </a:rPr>
              <a:t>3.1</a:t>
            </a:r>
            <a:r>
              <a:rPr sz="1600" spc="-50" dirty="0">
                <a:solidFill>
                  <a:srgbClr val="FFFFFF"/>
                </a:solidFill>
                <a:latin typeface="Calibri"/>
                <a:cs typeface="Calibri"/>
              </a:rPr>
              <a:t> </a:t>
            </a:r>
            <a:r>
              <a:rPr sz="1600" spc="-10" dirty="0">
                <a:solidFill>
                  <a:srgbClr val="FFFFFF"/>
                </a:solidFill>
                <a:latin typeface="Calibri"/>
                <a:cs typeface="Calibri"/>
              </a:rPr>
              <a:t>ETHEREUM</a:t>
            </a:r>
            <a:endParaRPr sz="1600">
              <a:latin typeface="Calibri"/>
              <a:cs typeface="Calibri"/>
            </a:endParaRPr>
          </a:p>
        </p:txBody>
      </p:sp>
      <p:sp>
        <p:nvSpPr>
          <p:cNvPr id="33" name="object 33"/>
          <p:cNvSpPr txBox="1"/>
          <p:nvPr/>
        </p:nvSpPr>
        <p:spPr>
          <a:xfrm>
            <a:off x="4451986" y="6547586"/>
            <a:ext cx="3289935" cy="205184"/>
          </a:xfrm>
          <a:prstGeom prst="rect">
            <a:avLst/>
          </a:prstGeom>
        </p:spPr>
        <p:txBody>
          <a:bodyPr vert="horz" wrap="square" lIns="0" tIns="0" rIns="0" bIns="0" rtlCol="0">
            <a:spAutoFit/>
          </a:bodyPr>
          <a:lstStyle/>
          <a:p>
            <a:pPr marL="12700">
              <a:lnSpc>
                <a:spcPts val="1614"/>
              </a:lnSpc>
            </a:pPr>
            <a:r>
              <a:rPr sz="1600" spc="-10" dirty="0">
                <a:solidFill>
                  <a:srgbClr val="FFFFFF"/>
                </a:solidFill>
                <a:latin typeface="Calibri"/>
                <a:cs typeface="Calibri"/>
              </a:rPr>
              <a:t>ZHANG,</a:t>
            </a:r>
            <a:r>
              <a:rPr sz="1600" spc="15" dirty="0">
                <a:solidFill>
                  <a:srgbClr val="FFFFFF"/>
                </a:solidFill>
                <a:latin typeface="Calibri"/>
                <a:cs typeface="Calibri"/>
              </a:rPr>
              <a:t> </a:t>
            </a:r>
            <a:r>
              <a:rPr sz="1600" spc="-10" dirty="0">
                <a:solidFill>
                  <a:srgbClr val="FFFFFF"/>
                </a:solidFill>
                <a:latin typeface="Calibri"/>
                <a:cs typeface="Calibri"/>
              </a:rPr>
              <a:t>VITENBERG,</a:t>
            </a:r>
            <a:r>
              <a:rPr sz="1600" spc="40" dirty="0">
                <a:solidFill>
                  <a:srgbClr val="FFFFFF"/>
                </a:solidFill>
                <a:latin typeface="Calibri"/>
                <a:cs typeface="Calibri"/>
              </a:rPr>
              <a:t> </a:t>
            </a:r>
            <a:r>
              <a:rPr sz="1600" spc="-15" dirty="0">
                <a:solidFill>
                  <a:srgbClr val="FFFFFF"/>
                </a:solidFill>
                <a:latin typeface="Calibri"/>
                <a:cs typeface="Calibri"/>
              </a:rPr>
              <a:t>JACOBSEN</a:t>
            </a:r>
            <a:r>
              <a:rPr sz="1600" spc="45" dirty="0">
                <a:solidFill>
                  <a:srgbClr val="FFFFFF"/>
                </a:solidFill>
                <a:latin typeface="Calibri"/>
                <a:cs typeface="Calibri"/>
              </a:rPr>
              <a:t> </a:t>
            </a:r>
            <a:r>
              <a:rPr sz="1600" spc="-5" dirty="0">
                <a:solidFill>
                  <a:srgbClr val="FFFFFF"/>
                </a:solidFill>
                <a:latin typeface="Calibri"/>
                <a:cs typeface="Calibri"/>
              </a:rPr>
              <a:t>©</a:t>
            </a:r>
            <a:r>
              <a:rPr sz="1600" spc="5" dirty="0">
                <a:solidFill>
                  <a:srgbClr val="FFFFFF"/>
                </a:solidFill>
                <a:latin typeface="Calibri"/>
                <a:cs typeface="Calibri"/>
              </a:rPr>
              <a:t> </a:t>
            </a:r>
            <a:r>
              <a:rPr sz="1600" spc="-10" dirty="0">
                <a:solidFill>
                  <a:srgbClr val="FFFFFF"/>
                </a:solidFill>
                <a:latin typeface="Calibri"/>
                <a:cs typeface="Calibri"/>
              </a:rPr>
              <a:t>2018</a:t>
            </a:r>
            <a:endParaRPr sz="1600">
              <a:latin typeface="Calibri"/>
              <a:cs typeface="Calibri"/>
            </a:endParaRPr>
          </a:p>
        </p:txBody>
      </p:sp>
      <p:sp>
        <p:nvSpPr>
          <p:cNvPr id="34" name="object 34"/>
          <p:cNvSpPr txBox="1"/>
          <p:nvPr/>
        </p:nvSpPr>
        <p:spPr>
          <a:xfrm>
            <a:off x="9625330" y="6547586"/>
            <a:ext cx="229870" cy="205184"/>
          </a:xfrm>
          <a:prstGeom prst="rect">
            <a:avLst/>
          </a:prstGeom>
        </p:spPr>
        <p:txBody>
          <a:bodyPr vert="horz" wrap="square" lIns="0" tIns="0" rIns="0" bIns="0" rtlCol="0">
            <a:spAutoFit/>
          </a:bodyPr>
          <a:lstStyle/>
          <a:p>
            <a:pPr marL="12700">
              <a:lnSpc>
                <a:spcPts val="1614"/>
              </a:lnSpc>
            </a:pPr>
            <a:r>
              <a:rPr sz="1600" spc="-10" dirty="0">
                <a:solidFill>
                  <a:srgbClr val="FFFFFF"/>
                </a:solidFill>
                <a:latin typeface="Calibri"/>
                <a:cs typeface="Calibri"/>
              </a:rPr>
              <a:t>54</a:t>
            </a:r>
            <a:endParaRPr sz="1600">
              <a:latin typeface="Calibri"/>
              <a:cs typeface="Calibri"/>
            </a:endParaRPr>
          </a:p>
        </p:txBody>
      </p:sp>
    </p:spTree>
    <p:extLst>
      <p:ext uri="{BB962C8B-B14F-4D97-AF65-F5344CB8AC3E}">
        <p14:creationId xmlns:p14="http://schemas.microsoft.com/office/powerpoint/2010/main" val="22198445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26003" y="222917"/>
            <a:ext cx="6475109" cy="689291"/>
          </a:xfrm>
          <a:prstGeom prst="rect">
            <a:avLst/>
          </a:prstGeom>
        </p:spPr>
        <p:txBody>
          <a:bodyPr vert="horz" wrap="square" lIns="0" tIns="12065" rIns="0" bIns="0" rtlCol="0" anchor="ctr">
            <a:spAutoFit/>
          </a:bodyPr>
          <a:lstStyle/>
          <a:p>
            <a:pPr marL="12700">
              <a:lnSpc>
                <a:spcPct val="100000"/>
              </a:lnSpc>
              <a:spcBef>
                <a:spcPts val="95"/>
              </a:spcBef>
            </a:pPr>
            <a:r>
              <a:rPr b="1" spc="-50" dirty="0"/>
              <a:t>Comparison</a:t>
            </a:r>
            <a:r>
              <a:rPr b="1" spc="-120" dirty="0"/>
              <a:t> </a:t>
            </a:r>
            <a:r>
              <a:rPr b="1" spc="-45" dirty="0"/>
              <a:t>with</a:t>
            </a:r>
            <a:r>
              <a:rPr b="1" spc="-125" dirty="0"/>
              <a:t> </a:t>
            </a:r>
            <a:r>
              <a:rPr b="1" spc="-60" dirty="0"/>
              <a:t>Bitcoin</a:t>
            </a:r>
          </a:p>
        </p:txBody>
      </p:sp>
      <p:graphicFrame>
        <p:nvGraphicFramePr>
          <p:cNvPr id="3" name="object 3"/>
          <p:cNvGraphicFramePr>
            <a:graphicFrameLocks noGrp="1"/>
          </p:cNvGraphicFramePr>
          <p:nvPr/>
        </p:nvGraphicFramePr>
        <p:xfrm>
          <a:off x="1860804" y="1136903"/>
          <a:ext cx="8467725" cy="5194805"/>
        </p:xfrm>
        <a:graphic>
          <a:graphicData uri="http://schemas.openxmlformats.org/drawingml/2006/table">
            <a:tbl>
              <a:tblPr firstRow="1" bandRow="1">
                <a:tableStyleId>{2D5ABB26-0587-4C30-8999-92F81FD0307C}</a:tableStyleId>
              </a:tblPr>
              <a:tblGrid>
                <a:gridCol w="2821305"/>
                <a:gridCol w="2824480"/>
                <a:gridCol w="2821940"/>
              </a:tblGrid>
              <a:tr h="426847">
                <a:tc>
                  <a:txBody>
                    <a:bodyPr/>
                    <a:lstStyle/>
                    <a:p>
                      <a:pPr>
                        <a:lnSpc>
                          <a:spcPct val="100000"/>
                        </a:lnSpc>
                      </a:pPr>
                      <a:endParaRPr sz="1800">
                        <a:latin typeface="Times New Roman"/>
                        <a:cs typeface="Times New Roman"/>
                      </a:endParaRPr>
                    </a:p>
                  </a:txBody>
                  <a:tcPr marL="0" marR="0" marT="0" marB="0">
                    <a:lnL w="9525">
                      <a:solidFill>
                        <a:srgbClr val="FFFFFF"/>
                      </a:solidFill>
                      <a:prstDash val="solid"/>
                    </a:lnL>
                    <a:lnR w="12700">
                      <a:solidFill>
                        <a:srgbClr val="FFFFFF"/>
                      </a:solidFill>
                      <a:prstDash val="solid"/>
                    </a:lnR>
                    <a:lnT w="9525">
                      <a:solidFill>
                        <a:srgbClr val="FFFFFF"/>
                      </a:solidFill>
                      <a:prstDash val="solid"/>
                    </a:lnT>
                    <a:lnB w="38100">
                      <a:solidFill>
                        <a:srgbClr val="FFFFFF"/>
                      </a:solidFill>
                      <a:prstDash val="solid"/>
                    </a:lnB>
                    <a:solidFill>
                      <a:srgbClr val="D24717"/>
                    </a:solidFill>
                  </a:tcPr>
                </a:tc>
                <a:tc>
                  <a:txBody>
                    <a:bodyPr/>
                    <a:lstStyle/>
                    <a:p>
                      <a:pPr marL="91440">
                        <a:lnSpc>
                          <a:spcPct val="100000"/>
                        </a:lnSpc>
                        <a:spcBef>
                          <a:spcPts val="215"/>
                        </a:spcBef>
                      </a:pPr>
                      <a:r>
                        <a:rPr sz="1800" b="1" spc="-5" dirty="0">
                          <a:solidFill>
                            <a:srgbClr val="FFFFFF"/>
                          </a:solidFill>
                          <a:latin typeface="Calibri"/>
                          <a:cs typeface="Calibri"/>
                        </a:rPr>
                        <a:t>Bitcoin</a:t>
                      </a:r>
                      <a:endParaRPr sz="1800">
                        <a:latin typeface="Calibri"/>
                        <a:cs typeface="Calibri"/>
                      </a:endParaRPr>
                    </a:p>
                  </a:txBody>
                  <a:tcPr marL="0" marR="0" marT="27305" marB="0">
                    <a:lnL w="12700">
                      <a:solidFill>
                        <a:srgbClr val="FFFFFF"/>
                      </a:solidFill>
                      <a:prstDash val="solid"/>
                    </a:lnL>
                    <a:lnR w="12700">
                      <a:solidFill>
                        <a:srgbClr val="FFFFFF"/>
                      </a:solidFill>
                      <a:prstDash val="solid"/>
                    </a:lnR>
                    <a:lnT w="9525">
                      <a:solidFill>
                        <a:srgbClr val="FFFFFF"/>
                      </a:solidFill>
                      <a:prstDash val="solid"/>
                    </a:lnT>
                    <a:lnB w="38100">
                      <a:solidFill>
                        <a:srgbClr val="FFFFFF"/>
                      </a:solidFill>
                      <a:prstDash val="solid"/>
                    </a:lnB>
                    <a:solidFill>
                      <a:srgbClr val="D24717"/>
                    </a:solidFill>
                  </a:tcPr>
                </a:tc>
                <a:tc>
                  <a:txBody>
                    <a:bodyPr/>
                    <a:lstStyle/>
                    <a:p>
                      <a:pPr marL="92075">
                        <a:lnSpc>
                          <a:spcPct val="100000"/>
                        </a:lnSpc>
                        <a:spcBef>
                          <a:spcPts val="215"/>
                        </a:spcBef>
                      </a:pPr>
                      <a:r>
                        <a:rPr sz="1800" b="1" spc="-10" dirty="0">
                          <a:solidFill>
                            <a:srgbClr val="FFFFFF"/>
                          </a:solidFill>
                          <a:latin typeface="Calibri"/>
                          <a:cs typeface="Calibri"/>
                        </a:rPr>
                        <a:t>Ethereum</a:t>
                      </a:r>
                      <a:endParaRPr sz="1800">
                        <a:latin typeface="Calibri"/>
                        <a:cs typeface="Calibri"/>
                      </a:endParaRPr>
                    </a:p>
                  </a:txBody>
                  <a:tcPr marL="0" marR="0" marT="27305" marB="0">
                    <a:lnL w="12700">
                      <a:solidFill>
                        <a:srgbClr val="FFFFFF"/>
                      </a:solidFill>
                      <a:prstDash val="solid"/>
                    </a:lnL>
                    <a:lnR w="9525">
                      <a:solidFill>
                        <a:srgbClr val="FFFFFF"/>
                      </a:solidFill>
                      <a:prstDash val="solid"/>
                    </a:lnR>
                    <a:lnT w="9525">
                      <a:solidFill>
                        <a:srgbClr val="FFFFFF"/>
                      </a:solidFill>
                      <a:prstDash val="solid"/>
                    </a:lnT>
                    <a:lnB w="38100">
                      <a:solidFill>
                        <a:srgbClr val="FFFFFF"/>
                      </a:solidFill>
                      <a:prstDash val="solid"/>
                    </a:lnB>
                    <a:solidFill>
                      <a:srgbClr val="D24717"/>
                    </a:solidFill>
                  </a:tcPr>
                </a:tc>
              </a:tr>
              <a:tr h="1059560">
                <a:tc>
                  <a:txBody>
                    <a:bodyPr/>
                    <a:lstStyle/>
                    <a:p>
                      <a:pPr marL="87630">
                        <a:lnSpc>
                          <a:spcPct val="100000"/>
                        </a:lnSpc>
                        <a:spcBef>
                          <a:spcPts val="240"/>
                        </a:spcBef>
                      </a:pPr>
                      <a:r>
                        <a:rPr sz="1800" spc="-20" dirty="0">
                          <a:latin typeface="Calibri"/>
                          <a:cs typeface="Calibri"/>
                        </a:rPr>
                        <a:t>Transactions</a:t>
                      </a:r>
                      <a:endParaRPr sz="1800">
                        <a:latin typeface="Calibri"/>
                        <a:cs typeface="Calibri"/>
                      </a:endParaRPr>
                    </a:p>
                  </a:txBody>
                  <a:tcPr marL="0" marR="0" marT="30480" marB="0">
                    <a:lnL w="9525">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tc>
                  <a:txBody>
                    <a:bodyPr/>
                    <a:lstStyle/>
                    <a:p>
                      <a:pPr marL="91440">
                        <a:lnSpc>
                          <a:spcPct val="100000"/>
                        </a:lnSpc>
                        <a:spcBef>
                          <a:spcPts val="240"/>
                        </a:spcBef>
                      </a:pPr>
                      <a:r>
                        <a:rPr sz="1800" spc="-30" dirty="0">
                          <a:latin typeface="Calibri"/>
                          <a:cs typeface="Calibri"/>
                        </a:rPr>
                        <a:t>Transfer</a:t>
                      </a:r>
                      <a:r>
                        <a:rPr sz="1800" spc="-25" dirty="0">
                          <a:latin typeface="Calibri"/>
                          <a:cs typeface="Calibri"/>
                        </a:rPr>
                        <a:t> </a:t>
                      </a:r>
                      <a:r>
                        <a:rPr sz="1800" spc="-5" dirty="0">
                          <a:latin typeface="Calibri"/>
                          <a:cs typeface="Calibri"/>
                        </a:rPr>
                        <a:t>of</a:t>
                      </a:r>
                      <a:r>
                        <a:rPr sz="1800" dirty="0">
                          <a:latin typeface="Calibri"/>
                          <a:cs typeface="Calibri"/>
                        </a:rPr>
                        <a:t> </a:t>
                      </a:r>
                      <a:r>
                        <a:rPr sz="1800" spc="-15" dirty="0">
                          <a:latin typeface="Calibri"/>
                          <a:cs typeface="Calibri"/>
                        </a:rPr>
                        <a:t>bitcoins</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tc>
                  <a:txBody>
                    <a:bodyPr/>
                    <a:lstStyle/>
                    <a:p>
                      <a:pPr marL="92075" marR="273050">
                        <a:lnSpc>
                          <a:spcPct val="100000"/>
                        </a:lnSpc>
                        <a:spcBef>
                          <a:spcPts val="240"/>
                        </a:spcBef>
                      </a:pPr>
                      <a:r>
                        <a:rPr sz="1800" i="1" spc="-10" dirty="0">
                          <a:latin typeface="Calibri"/>
                          <a:cs typeface="Calibri"/>
                        </a:rPr>
                        <a:t>Contract </a:t>
                      </a:r>
                      <a:r>
                        <a:rPr sz="1800" i="1" spc="-5" dirty="0">
                          <a:latin typeface="Calibri"/>
                          <a:cs typeface="Calibri"/>
                        </a:rPr>
                        <a:t>creation</a:t>
                      </a:r>
                      <a:r>
                        <a:rPr sz="1800" spc="-5" dirty="0">
                          <a:latin typeface="Calibri"/>
                          <a:cs typeface="Calibri"/>
                        </a:rPr>
                        <a:t>,</a:t>
                      </a:r>
                      <a:r>
                        <a:rPr sz="1800" spc="5" dirty="0">
                          <a:latin typeface="Calibri"/>
                          <a:cs typeface="Calibri"/>
                        </a:rPr>
                        <a:t> </a:t>
                      </a:r>
                      <a:r>
                        <a:rPr sz="1800" spc="-15" dirty="0">
                          <a:latin typeface="Calibri"/>
                          <a:cs typeface="Calibri"/>
                        </a:rPr>
                        <a:t>transfer </a:t>
                      </a:r>
                      <a:r>
                        <a:rPr sz="1800" spc="-395" dirty="0">
                          <a:latin typeface="Calibri"/>
                          <a:cs typeface="Calibri"/>
                        </a:rPr>
                        <a:t> </a:t>
                      </a:r>
                      <a:r>
                        <a:rPr sz="1800" spc="-5" dirty="0">
                          <a:latin typeface="Calibri"/>
                          <a:cs typeface="Calibri"/>
                        </a:rPr>
                        <a:t>of</a:t>
                      </a:r>
                      <a:r>
                        <a:rPr sz="1800" spc="-15" dirty="0">
                          <a:latin typeface="Calibri"/>
                          <a:cs typeface="Calibri"/>
                        </a:rPr>
                        <a:t> </a:t>
                      </a:r>
                      <a:r>
                        <a:rPr sz="1800" spc="-30" dirty="0">
                          <a:latin typeface="Calibri"/>
                          <a:cs typeface="Calibri"/>
                        </a:rPr>
                        <a:t>ether,</a:t>
                      </a:r>
                      <a:r>
                        <a:rPr sz="1800" spc="15" dirty="0">
                          <a:latin typeface="Calibri"/>
                          <a:cs typeface="Calibri"/>
                        </a:rPr>
                        <a:t> </a:t>
                      </a:r>
                      <a:r>
                        <a:rPr sz="1800" i="1" spc="-10" dirty="0">
                          <a:latin typeface="Calibri"/>
                          <a:cs typeface="Calibri"/>
                        </a:rPr>
                        <a:t>contract</a:t>
                      </a:r>
                      <a:r>
                        <a:rPr sz="1800" i="1" spc="-5" dirty="0">
                          <a:latin typeface="Calibri"/>
                          <a:cs typeface="Calibri"/>
                        </a:rPr>
                        <a:t> </a:t>
                      </a:r>
                      <a:r>
                        <a:rPr sz="1800" i="1" spc="-10" dirty="0">
                          <a:latin typeface="Calibri"/>
                          <a:cs typeface="Calibri"/>
                        </a:rPr>
                        <a:t>calls, </a:t>
                      </a:r>
                      <a:r>
                        <a:rPr sz="1800" i="1" spc="-5" dirty="0">
                          <a:latin typeface="Calibri"/>
                          <a:cs typeface="Calibri"/>
                        </a:rPr>
                        <a:t> </a:t>
                      </a:r>
                      <a:r>
                        <a:rPr sz="1800" i="1" spc="-10" dirty="0">
                          <a:latin typeface="Calibri"/>
                          <a:cs typeface="Calibri"/>
                        </a:rPr>
                        <a:t>internal</a:t>
                      </a:r>
                      <a:r>
                        <a:rPr sz="1800" i="1" spc="-5" dirty="0">
                          <a:latin typeface="Calibri"/>
                          <a:cs typeface="Calibri"/>
                        </a:rPr>
                        <a:t> </a:t>
                      </a:r>
                      <a:r>
                        <a:rPr sz="1800" i="1" spc="-10" dirty="0">
                          <a:latin typeface="Calibri"/>
                          <a:cs typeface="Calibri"/>
                        </a:rPr>
                        <a:t>transactions</a:t>
                      </a:r>
                      <a:endParaRPr sz="1800">
                        <a:latin typeface="Calibri"/>
                        <a:cs typeface="Calibri"/>
                      </a:endParaRPr>
                    </a:p>
                  </a:txBody>
                  <a:tcPr marL="0" marR="0" marT="30480" marB="0">
                    <a:lnL w="12700">
                      <a:solidFill>
                        <a:srgbClr val="FFFFFF"/>
                      </a:solidFill>
                      <a:prstDash val="solid"/>
                    </a:lnL>
                    <a:lnR w="9525">
                      <a:solidFill>
                        <a:srgbClr val="FFFFFF"/>
                      </a:solidFill>
                      <a:prstDash val="solid"/>
                    </a:lnR>
                    <a:lnT w="38100">
                      <a:solidFill>
                        <a:srgbClr val="FFFFFF"/>
                      </a:solidFill>
                      <a:prstDash val="solid"/>
                    </a:lnT>
                    <a:lnB w="12700">
                      <a:solidFill>
                        <a:srgbClr val="FFFFFF"/>
                      </a:solidFill>
                      <a:prstDash val="solid"/>
                    </a:lnB>
                    <a:solidFill>
                      <a:srgbClr val="EECFCC"/>
                    </a:solidFill>
                  </a:tcPr>
                </a:tc>
              </a:tr>
              <a:tr h="741680">
                <a:tc>
                  <a:txBody>
                    <a:bodyPr/>
                    <a:lstStyle/>
                    <a:p>
                      <a:pPr marL="87630">
                        <a:lnSpc>
                          <a:spcPct val="100000"/>
                        </a:lnSpc>
                        <a:spcBef>
                          <a:spcPts val="240"/>
                        </a:spcBef>
                      </a:pPr>
                      <a:r>
                        <a:rPr sz="1800" spc="-10" dirty="0">
                          <a:latin typeface="Calibri"/>
                          <a:cs typeface="Calibri"/>
                        </a:rPr>
                        <a:t>Accounts</a:t>
                      </a:r>
                      <a:endParaRPr sz="1800">
                        <a:latin typeface="Calibri"/>
                        <a:cs typeface="Calibri"/>
                      </a:endParaRPr>
                    </a:p>
                  </a:txBody>
                  <a:tcPr marL="0" marR="0" marT="30480" marB="0">
                    <a:lnL w="9525">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1440">
                        <a:lnSpc>
                          <a:spcPct val="100000"/>
                        </a:lnSpc>
                        <a:spcBef>
                          <a:spcPts val="240"/>
                        </a:spcBef>
                      </a:pPr>
                      <a:r>
                        <a:rPr sz="1800" dirty="0">
                          <a:latin typeface="Calibri"/>
                          <a:cs typeface="Calibri"/>
                        </a:rPr>
                        <a:t>User</a:t>
                      </a:r>
                      <a:r>
                        <a:rPr sz="1800" spc="-35" dirty="0">
                          <a:latin typeface="Calibri"/>
                          <a:cs typeface="Calibri"/>
                        </a:rPr>
                        <a:t> </a:t>
                      </a:r>
                      <a:r>
                        <a:rPr sz="1800" spc="-10" dirty="0">
                          <a:latin typeface="Calibri"/>
                          <a:cs typeface="Calibri"/>
                        </a:rPr>
                        <a:t>wallets</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2075">
                        <a:lnSpc>
                          <a:spcPct val="100000"/>
                        </a:lnSpc>
                        <a:spcBef>
                          <a:spcPts val="240"/>
                        </a:spcBef>
                      </a:pPr>
                      <a:r>
                        <a:rPr sz="1800" spc="-5" dirty="0">
                          <a:latin typeface="Calibri"/>
                          <a:cs typeface="Calibri"/>
                        </a:rPr>
                        <a:t>Externally</a:t>
                      </a:r>
                      <a:r>
                        <a:rPr sz="1800" spc="-20" dirty="0">
                          <a:latin typeface="Calibri"/>
                          <a:cs typeface="Calibri"/>
                        </a:rPr>
                        <a:t> </a:t>
                      </a:r>
                      <a:r>
                        <a:rPr sz="1800" spc="-5" dirty="0">
                          <a:latin typeface="Calibri"/>
                          <a:cs typeface="Calibri"/>
                        </a:rPr>
                        <a:t>owned</a:t>
                      </a:r>
                      <a:r>
                        <a:rPr sz="1800" dirty="0">
                          <a:latin typeface="Calibri"/>
                          <a:cs typeface="Calibri"/>
                        </a:rPr>
                        <a:t> </a:t>
                      </a:r>
                      <a:r>
                        <a:rPr sz="1800" spc="-5" dirty="0">
                          <a:latin typeface="Calibri"/>
                          <a:cs typeface="Calibri"/>
                        </a:rPr>
                        <a:t>accounts,</a:t>
                      </a:r>
                      <a:endParaRPr sz="1800">
                        <a:latin typeface="Calibri"/>
                        <a:cs typeface="Calibri"/>
                      </a:endParaRPr>
                    </a:p>
                    <a:p>
                      <a:pPr marL="92075">
                        <a:lnSpc>
                          <a:spcPct val="100000"/>
                        </a:lnSpc>
                        <a:spcBef>
                          <a:spcPts val="5"/>
                        </a:spcBef>
                      </a:pPr>
                      <a:r>
                        <a:rPr sz="1800" i="1" spc="-10" dirty="0">
                          <a:latin typeface="Calibri"/>
                          <a:cs typeface="Calibri"/>
                        </a:rPr>
                        <a:t>contract</a:t>
                      </a:r>
                      <a:r>
                        <a:rPr sz="1800" i="1" spc="-25" dirty="0">
                          <a:latin typeface="Calibri"/>
                          <a:cs typeface="Calibri"/>
                        </a:rPr>
                        <a:t> </a:t>
                      </a:r>
                      <a:r>
                        <a:rPr sz="1800" i="1" spc="-10" dirty="0">
                          <a:latin typeface="Calibri"/>
                          <a:cs typeface="Calibri"/>
                        </a:rPr>
                        <a:t>accounts</a:t>
                      </a:r>
                      <a:endParaRPr sz="1800">
                        <a:latin typeface="Calibri"/>
                        <a:cs typeface="Calibri"/>
                      </a:endParaRPr>
                    </a:p>
                  </a:txBody>
                  <a:tcPr marL="0" marR="0" marT="30480" marB="0">
                    <a:lnL w="12700">
                      <a:solidFill>
                        <a:srgbClr val="FFFFFF"/>
                      </a:solidFill>
                      <a:prstDash val="solid"/>
                    </a:lnL>
                    <a:lnR w="9525">
                      <a:solidFill>
                        <a:srgbClr val="FFFFFF"/>
                      </a:solidFill>
                      <a:prstDash val="solid"/>
                    </a:lnR>
                    <a:lnT w="12700">
                      <a:solidFill>
                        <a:srgbClr val="FFFFFF"/>
                      </a:solidFill>
                      <a:prstDash val="solid"/>
                    </a:lnT>
                    <a:lnB w="12700">
                      <a:solidFill>
                        <a:srgbClr val="FFFFFF"/>
                      </a:solidFill>
                      <a:prstDash val="solid"/>
                    </a:lnB>
                    <a:solidFill>
                      <a:srgbClr val="F7E9E7"/>
                    </a:solidFill>
                  </a:tcPr>
                </a:tc>
              </a:tr>
              <a:tr h="741552">
                <a:tc>
                  <a:txBody>
                    <a:bodyPr/>
                    <a:lstStyle/>
                    <a:p>
                      <a:pPr marL="87630">
                        <a:lnSpc>
                          <a:spcPct val="100000"/>
                        </a:lnSpc>
                        <a:spcBef>
                          <a:spcPts val="245"/>
                        </a:spcBef>
                      </a:pPr>
                      <a:r>
                        <a:rPr sz="1800" spc="-15" dirty="0">
                          <a:latin typeface="Calibri"/>
                          <a:cs typeface="Calibri"/>
                        </a:rPr>
                        <a:t>Transaction</a:t>
                      </a:r>
                      <a:r>
                        <a:rPr sz="1800" spc="-50" dirty="0">
                          <a:latin typeface="Calibri"/>
                          <a:cs typeface="Calibri"/>
                        </a:rPr>
                        <a:t> </a:t>
                      </a:r>
                      <a:r>
                        <a:rPr sz="1800" spc="-10" dirty="0">
                          <a:latin typeface="Calibri"/>
                          <a:cs typeface="Calibri"/>
                        </a:rPr>
                        <a:t>fees</a:t>
                      </a:r>
                      <a:endParaRPr sz="1800">
                        <a:latin typeface="Calibri"/>
                        <a:cs typeface="Calibri"/>
                      </a:endParaRPr>
                    </a:p>
                  </a:txBody>
                  <a:tcPr marL="0" marR="0" marT="31115" marB="0">
                    <a:lnL w="9525">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tc>
                  <a:txBody>
                    <a:bodyPr/>
                    <a:lstStyle/>
                    <a:p>
                      <a:pPr marL="91440">
                        <a:lnSpc>
                          <a:spcPct val="100000"/>
                        </a:lnSpc>
                        <a:spcBef>
                          <a:spcPts val="245"/>
                        </a:spcBef>
                      </a:pPr>
                      <a:r>
                        <a:rPr sz="1800" spc="-5" dirty="0">
                          <a:latin typeface="Calibri"/>
                          <a:cs typeface="Calibri"/>
                        </a:rPr>
                        <a:t>Amount</a:t>
                      </a:r>
                      <a:r>
                        <a:rPr sz="1800" spc="-20" dirty="0">
                          <a:latin typeface="Calibri"/>
                          <a:cs typeface="Calibri"/>
                        </a:rPr>
                        <a:t> </a:t>
                      </a:r>
                      <a:r>
                        <a:rPr sz="1800" spc="-5" dirty="0">
                          <a:latin typeface="Calibri"/>
                          <a:cs typeface="Calibri"/>
                        </a:rPr>
                        <a:t>specified by</a:t>
                      </a:r>
                      <a:r>
                        <a:rPr sz="1800" spc="-15" dirty="0">
                          <a:latin typeface="Calibri"/>
                          <a:cs typeface="Calibri"/>
                        </a:rPr>
                        <a:t> </a:t>
                      </a:r>
                      <a:r>
                        <a:rPr sz="1800" dirty="0">
                          <a:latin typeface="Calibri"/>
                          <a:cs typeface="Calibri"/>
                        </a:rPr>
                        <a:t>sender</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tc>
                  <a:txBody>
                    <a:bodyPr/>
                    <a:lstStyle/>
                    <a:p>
                      <a:pPr marL="92075">
                        <a:lnSpc>
                          <a:spcPct val="100000"/>
                        </a:lnSpc>
                        <a:spcBef>
                          <a:spcPts val="245"/>
                        </a:spcBef>
                      </a:pPr>
                      <a:r>
                        <a:rPr sz="1800" dirty="0">
                          <a:latin typeface="Calibri"/>
                          <a:cs typeface="Calibri"/>
                        </a:rPr>
                        <a:t>Gas</a:t>
                      </a:r>
                      <a:r>
                        <a:rPr sz="1800" spc="-35" dirty="0">
                          <a:latin typeface="Calibri"/>
                          <a:cs typeface="Calibri"/>
                        </a:rPr>
                        <a:t> </a:t>
                      </a:r>
                      <a:r>
                        <a:rPr sz="1800" spc="-10" dirty="0">
                          <a:latin typeface="Calibri"/>
                          <a:cs typeface="Calibri"/>
                        </a:rPr>
                        <a:t>calculated</a:t>
                      </a:r>
                      <a:r>
                        <a:rPr sz="1800" spc="10" dirty="0">
                          <a:latin typeface="Calibri"/>
                          <a:cs typeface="Calibri"/>
                        </a:rPr>
                        <a:t> </a:t>
                      </a:r>
                      <a:r>
                        <a:rPr sz="1800" spc="-5" dirty="0">
                          <a:latin typeface="Calibri"/>
                          <a:cs typeface="Calibri"/>
                        </a:rPr>
                        <a:t>using</a:t>
                      </a:r>
                      <a:endParaRPr sz="1800">
                        <a:latin typeface="Calibri"/>
                        <a:cs typeface="Calibri"/>
                      </a:endParaRPr>
                    </a:p>
                    <a:p>
                      <a:pPr marL="92075">
                        <a:lnSpc>
                          <a:spcPct val="100000"/>
                        </a:lnSpc>
                      </a:pPr>
                      <a:r>
                        <a:rPr sz="1800" spc="-5" dirty="0">
                          <a:latin typeface="Calibri"/>
                          <a:cs typeface="Calibri"/>
                        </a:rPr>
                        <a:t>sender’s</a:t>
                      </a:r>
                      <a:r>
                        <a:rPr sz="1800" spc="-50" dirty="0">
                          <a:latin typeface="Calibri"/>
                          <a:cs typeface="Calibri"/>
                        </a:rPr>
                        <a:t> </a:t>
                      </a:r>
                      <a:r>
                        <a:rPr sz="1800" spc="-5" dirty="0">
                          <a:latin typeface="Calibri"/>
                          <a:cs typeface="Calibri"/>
                        </a:rPr>
                        <a:t>values</a:t>
                      </a:r>
                      <a:endParaRPr sz="1800">
                        <a:latin typeface="Calibri"/>
                        <a:cs typeface="Calibri"/>
                      </a:endParaRPr>
                    </a:p>
                  </a:txBody>
                  <a:tcPr marL="0" marR="0" marT="31115" marB="0">
                    <a:lnL w="12700">
                      <a:solidFill>
                        <a:srgbClr val="FFFFFF"/>
                      </a:solidFill>
                      <a:prstDash val="solid"/>
                    </a:lnL>
                    <a:lnR w="9525">
                      <a:solidFill>
                        <a:srgbClr val="FFFFFF"/>
                      </a:solidFill>
                      <a:prstDash val="solid"/>
                    </a:lnR>
                    <a:lnT w="12700">
                      <a:solidFill>
                        <a:srgbClr val="FFFFFF"/>
                      </a:solidFill>
                      <a:prstDash val="solid"/>
                    </a:lnT>
                    <a:lnB w="12700">
                      <a:solidFill>
                        <a:srgbClr val="FFFFFF"/>
                      </a:solidFill>
                      <a:prstDash val="solid"/>
                    </a:lnB>
                    <a:solidFill>
                      <a:srgbClr val="EECFCC"/>
                    </a:solidFill>
                  </a:tcPr>
                </a:tc>
              </a:tr>
              <a:tr h="741680">
                <a:tc>
                  <a:txBody>
                    <a:bodyPr/>
                    <a:lstStyle/>
                    <a:p>
                      <a:pPr marL="87630">
                        <a:lnSpc>
                          <a:spcPct val="100000"/>
                        </a:lnSpc>
                        <a:spcBef>
                          <a:spcPts val="245"/>
                        </a:spcBef>
                      </a:pPr>
                      <a:r>
                        <a:rPr sz="1800" spc="-5" dirty="0">
                          <a:latin typeface="Calibri"/>
                          <a:cs typeface="Calibri"/>
                        </a:rPr>
                        <a:t>Block</a:t>
                      </a:r>
                      <a:r>
                        <a:rPr sz="1800" spc="-35" dirty="0">
                          <a:latin typeface="Calibri"/>
                          <a:cs typeface="Calibri"/>
                        </a:rPr>
                        <a:t> </a:t>
                      </a:r>
                      <a:r>
                        <a:rPr sz="1800" spc="-10" dirty="0">
                          <a:latin typeface="Calibri"/>
                          <a:cs typeface="Calibri"/>
                        </a:rPr>
                        <a:t>content</a:t>
                      </a:r>
                      <a:endParaRPr sz="1800">
                        <a:latin typeface="Calibri"/>
                        <a:cs typeface="Calibri"/>
                      </a:endParaRPr>
                    </a:p>
                  </a:txBody>
                  <a:tcPr marL="0" marR="0" marT="31115" marB="0">
                    <a:lnL w="9525">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1440">
                        <a:lnSpc>
                          <a:spcPct val="100000"/>
                        </a:lnSpc>
                        <a:spcBef>
                          <a:spcPts val="245"/>
                        </a:spcBef>
                      </a:pPr>
                      <a:r>
                        <a:rPr sz="1800" spc="-15" dirty="0">
                          <a:latin typeface="Calibri"/>
                          <a:cs typeface="Calibri"/>
                        </a:rPr>
                        <a:t>Transactions</a:t>
                      </a:r>
                      <a:r>
                        <a:rPr sz="1800" spc="-30" dirty="0">
                          <a:latin typeface="Calibri"/>
                          <a:cs typeface="Calibri"/>
                        </a:rPr>
                        <a:t> </a:t>
                      </a:r>
                      <a:r>
                        <a:rPr sz="1800" spc="-5" dirty="0">
                          <a:latin typeface="Calibri"/>
                          <a:cs typeface="Calibri"/>
                        </a:rPr>
                        <a:t>trie</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2075" marR="378460">
                        <a:lnSpc>
                          <a:spcPct val="100000"/>
                        </a:lnSpc>
                        <a:spcBef>
                          <a:spcPts val="245"/>
                        </a:spcBef>
                      </a:pPr>
                      <a:r>
                        <a:rPr sz="1800" spc="-15" dirty="0">
                          <a:latin typeface="Calibri"/>
                          <a:cs typeface="Calibri"/>
                        </a:rPr>
                        <a:t>Transactions,</a:t>
                      </a:r>
                      <a:r>
                        <a:rPr sz="1800" spc="-25" dirty="0">
                          <a:latin typeface="Calibri"/>
                          <a:cs typeface="Calibri"/>
                        </a:rPr>
                        <a:t> </a:t>
                      </a:r>
                      <a:r>
                        <a:rPr sz="1800" i="1" spc="-15" dirty="0">
                          <a:latin typeface="Calibri"/>
                          <a:cs typeface="Calibri"/>
                        </a:rPr>
                        <a:t>State</a:t>
                      </a:r>
                      <a:r>
                        <a:rPr sz="1800" i="1" dirty="0">
                          <a:latin typeface="Calibri"/>
                          <a:cs typeface="Calibri"/>
                        </a:rPr>
                        <a:t> </a:t>
                      </a:r>
                      <a:r>
                        <a:rPr sz="1800" i="1" spc="-15" dirty="0">
                          <a:latin typeface="Calibri"/>
                          <a:cs typeface="Calibri"/>
                        </a:rPr>
                        <a:t>Root </a:t>
                      </a:r>
                      <a:r>
                        <a:rPr sz="1800" i="1" spc="-10" dirty="0">
                          <a:latin typeface="Calibri"/>
                          <a:cs typeface="Calibri"/>
                        </a:rPr>
                        <a:t> Hash,</a:t>
                      </a:r>
                      <a:r>
                        <a:rPr sz="1800" i="1" spc="-5" dirty="0">
                          <a:latin typeface="Calibri"/>
                          <a:cs typeface="Calibri"/>
                        </a:rPr>
                        <a:t> </a:t>
                      </a:r>
                      <a:r>
                        <a:rPr sz="1800" i="1" spc="-10" dirty="0">
                          <a:latin typeface="Calibri"/>
                          <a:cs typeface="Calibri"/>
                        </a:rPr>
                        <a:t>Receipts</a:t>
                      </a:r>
                      <a:r>
                        <a:rPr sz="1800" i="1" spc="10" dirty="0">
                          <a:latin typeface="Calibri"/>
                          <a:cs typeface="Calibri"/>
                        </a:rPr>
                        <a:t> </a:t>
                      </a:r>
                      <a:r>
                        <a:rPr sz="1800" i="1" spc="-15" dirty="0">
                          <a:latin typeface="Calibri"/>
                          <a:cs typeface="Calibri"/>
                        </a:rPr>
                        <a:t>Root</a:t>
                      </a:r>
                      <a:r>
                        <a:rPr sz="1800" i="1" spc="-25" dirty="0">
                          <a:latin typeface="Calibri"/>
                          <a:cs typeface="Calibri"/>
                        </a:rPr>
                        <a:t> </a:t>
                      </a:r>
                      <a:r>
                        <a:rPr sz="1800" i="1" spc="-10" dirty="0">
                          <a:latin typeface="Calibri"/>
                          <a:cs typeface="Calibri"/>
                        </a:rPr>
                        <a:t>Hash</a:t>
                      </a:r>
                      <a:endParaRPr sz="1800">
                        <a:latin typeface="Calibri"/>
                        <a:cs typeface="Calibri"/>
                      </a:endParaRPr>
                    </a:p>
                  </a:txBody>
                  <a:tcPr marL="0" marR="0" marT="31115" marB="0">
                    <a:lnL w="12700">
                      <a:solidFill>
                        <a:srgbClr val="FFFFFF"/>
                      </a:solidFill>
                      <a:prstDash val="solid"/>
                    </a:lnL>
                    <a:lnR w="9525">
                      <a:solidFill>
                        <a:srgbClr val="FFFFFF"/>
                      </a:solidFill>
                      <a:prstDash val="solid"/>
                    </a:lnR>
                    <a:lnT w="12700">
                      <a:solidFill>
                        <a:srgbClr val="FFFFFF"/>
                      </a:solidFill>
                      <a:prstDash val="solid"/>
                    </a:lnT>
                    <a:lnB w="12700">
                      <a:solidFill>
                        <a:srgbClr val="FFFFFF"/>
                      </a:solidFill>
                      <a:prstDash val="solid"/>
                    </a:lnB>
                    <a:solidFill>
                      <a:srgbClr val="F7E9E7"/>
                    </a:solidFill>
                  </a:tcPr>
                </a:tc>
              </a:tr>
              <a:tr h="741667">
                <a:tc>
                  <a:txBody>
                    <a:bodyPr/>
                    <a:lstStyle/>
                    <a:p>
                      <a:pPr marL="87630">
                        <a:lnSpc>
                          <a:spcPct val="100000"/>
                        </a:lnSpc>
                        <a:spcBef>
                          <a:spcPts val="245"/>
                        </a:spcBef>
                      </a:pPr>
                      <a:r>
                        <a:rPr sz="1800" spc="-15" dirty="0">
                          <a:latin typeface="Calibri"/>
                          <a:cs typeface="Calibri"/>
                        </a:rPr>
                        <a:t>Chainstate</a:t>
                      </a:r>
                      <a:r>
                        <a:rPr sz="1800" dirty="0">
                          <a:latin typeface="Calibri"/>
                          <a:cs typeface="Calibri"/>
                        </a:rPr>
                        <a:t> </a:t>
                      </a:r>
                      <a:r>
                        <a:rPr sz="1800" spc="-10" dirty="0">
                          <a:latin typeface="Calibri"/>
                          <a:cs typeface="Calibri"/>
                        </a:rPr>
                        <a:t>Database</a:t>
                      </a:r>
                      <a:endParaRPr sz="1800">
                        <a:latin typeface="Calibri"/>
                        <a:cs typeface="Calibri"/>
                      </a:endParaRPr>
                    </a:p>
                  </a:txBody>
                  <a:tcPr marL="0" marR="0" marT="31115" marB="0">
                    <a:lnL w="9525">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tc>
                  <a:txBody>
                    <a:bodyPr/>
                    <a:lstStyle/>
                    <a:p>
                      <a:pPr marL="91440">
                        <a:lnSpc>
                          <a:spcPct val="100000"/>
                        </a:lnSpc>
                        <a:spcBef>
                          <a:spcPts val="245"/>
                        </a:spcBef>
                      </a:pPr>
                      <a:r>
                        <a:rPr sz="1800" spc="-25" dirty="0">
                          <a:latin typeface="Calibri"/>
                          <a:cs typeface="Calibri"/>
                        </a:rPr>
                        <a:t>World</a:t>
                      </a:r>
                      <a:r>
                        <a:rPr sz="1800" spc="-15" dirty="0">
                          <a:latin typeface="Calibri"/>
                          <a:cs typeface="Calibri"/>
                        </a:rPr>
                        <a:t> </a:t>
                      </a:r>
                      <a:r>
                        <a:rPr sz="1800" spc="-20" dirty="0">
                          <a:latin typeface="Calibri"/>
                          <a:cs typeface="Calibri"/>
                        </a:rPr>
                        <a:t>state:</a:t>
                      </a:r>
                      <a:endParaRPr sz="1800">
                        <a:latin typeface="Calibri"/>
                        <a:cs typeface="Calibri"/>
                      </a:endParaRPr>
                    </a:p>
                    <a:p>
                      <a:pPr marL="91440">
                        <a:lnSpc>
                          <a:spcPct val="100000"/>
                        </a:lnSpc>
                      </a:pPr>
                      <a:r>
                        <a:rPr sz="1800" spc="-15" dirty="0">
                          <a:latin typeface="Calibri"/>
                          <a:cs typeface="Calibri"/>
                        </a:rPr>
                        <a:t>UTXOs</a:t>
                      </a:r>
                      <a:r>
                        <a:rPr sz="1800" spc="-35" dirty="0">
                          <a:latin typeface="Calibri"/>
                          <a:cs typeface="Calibri"/>
                        </a:rPr>
                        <a:t> </a:t>
                      </a:r>
                      <a:r>
                        <a:rPr sz="1800" spc="-15" dirty="0">
                          <a:latin typeface="Calibri"/>
                          <a:cs typeface="Calibri"/>
                        </a:rPr>
                        <a:t>for </a:t>
                      </a:r>
                      <a:r>
                        <a:rPr sz="1800" spc="-10" dirty="0">
                          <a:latin typeface="Calibri"/>
                          <a:cs typeface="Calibri"/>
                        </a:rPr>
                        <a:t>wallets</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tc>
                  <a:txBody>
                    <a:bodyPr/>
                    <a:lstStyle/>
                    <a:p>
                      <a:pPr marL="92075">
                        <a:lnSpc>
                          <a:spcPct val="100000"/>
                        </a:lnSpc>
                        <a:spcBef>
                          <a:spcPts val="245"/>
                        </a:spcBef>
                      </a:pPr>
                      <a:r>
                        <a:rPr sz="1800" spc="-25" dirty="0">
                          <a:latin typeface="Calibri"/>
                          <a:cs typeface="Calibri"/>
                        </a:rPr>
                        <a:t>World</a:t>
                      </a:r>
                      <a:r>
                        <a:rPr sz="1800" spc="5" dirty="0">
                          <a:latin typeface="Calibri"/>
                          <a:cs typeface="Calibri"/>
                        </a:rPr>
                        <a:t> </a:t>
                      </a:r>
                      <a:r>
                        <a:rPr sz="1800" spc="-20" dirty="0">
                          <a:latin typeface="Calibri"/>
                          <a:cs typeface="Calibri"/>
                        </a:rPr>
                        <a:t>state,</a:t>
                      </a:r>
                      <a:r>
                        <a:rPr sz="1800" spc="10" dirty="0">
                          <a:latin typeface="Calibri"/>
                          <a:cs typeface="Calibri"/>
                        </a:rPr>
                        <a:t> </a:t>
                      </a:r>
                      <a:r>
                        <a:rPr sz="1800" i="1" spc="-10" dirty="0">
                          <a:latin typeface="Calibri"/>
                          <a:cs typeface="Calibri"/>
                        </a:rPr>
                        <a:t>receipts,</a:t>
                      </a:r>
                      <a:endParaRPr sz="1800">
                        <a:latin typeface="Calibri"/>
                        <a:cs typeface="Calibri"/>
                      </a:endParaRPr>
                    </a:p>
                    <a:p>
                      <a:pPr marL="92075">
                        <a:lnSpc>
                          <a:spcPct val="100000"/>
                        </a:lnSpc>
                      </a:pPr>
                      <a:r>
                        <a:rPr sz="1800" i="1" spc="-10" dirty="0">
                          <a:latin typeface="Calibri"/>
                          <a:cs typeface="Calibri"/>
                        </a:rPr>
                        <a:t>bytecodes for</a:t>
                      </a:r>
                      <a:r>
                        <a:rPr sz="1800" i="1" spc="-20" dirty="0">
                          <a:latin typeface="Calibri"/>
                          <a:cs typeface="Calibri"/>
                        </a:rPr>
                        <a:t> </a:t>
                      </a:r>
                      <a:r>
                        <a:rPr sz="1800" i="1" spc="-10" dirty="0">
                          <a:latin typeface="Calibri"/>
                          <a:cs typeface="Calibri"/>
                        </a:rPr>
                        <a:t>contracts</a:t>
                      </a:r>
                      <a:endParaRPr sz="1800">
                        <a:latin typeface="Calibri"/>
                        <a:cs typeface="Calibri"/>
                      </a:endParaRPr>
                    </a:p>
                  </a:txBody>
                  <a:tcPr marL="0" marR="0" marT="31115" marB="0">
                    <a:lnL w="12700">
                      <a:solidFill>
                        <a:srgbClr val="FFFFFF"/>
                      </a:solidFill>
                      <a:prstDash val="solid"/>
                    </a:lnL>
                    <a:lnR w="9525">
                      <a:solidFill>
                        <a:srgbClr val="FFFFFF"/>
                      </a:solidFill>
                      <a:prstDash val="solid"/>
                    </a:lnR>
                    <a:lnT w="12700">
                      <a:solidFill>
                        <a:srgbClr val="FFFFFF"/>
                      </a:solidFill>
                      <a:prstDash val="solid"/>
                    </a:lnT>
                    <a:lnB w="12700">
                      <a:solidFill>
                        <a:srgbClr val="FFFFFF"/>
                      </a:solidFill>
                      <a:prstDash val="solid"/>
                    </a:lnB>
                    <a:solidFill>
                      <a:srgbClr val="EECFCC"/>
                    </a:solidFill>
                  </a:tcPr>
                </a:tc>
              </a:tr>
              <a:tr h="741819">
                <a:tc>
                  <a:txBody>
                    <a:bodyPr/>
                    <a:lstStyle/>
                    <a:p>
                      <a:pPr marL="87630">
                        <a:lnSpc>
                          <a:spcPct val="100000"/>
                        </a:lnSpc>
                        <a:spcBef>
                          <a:spcPts val="250"/>
                        </a:spcBef>
                      </a:pPr>
                      <a:r>
                        <a:rPr sz="1800" spc="-5" dirty="0">
                          <a:latin typeface="Calibri"/>
                          <a:cs typeface="Calibri"/>
                        </a:rPr>
                        <a:t>Querying</a:t>
                      </a:r>
                      <a:endParaRPr sz="1800">
                        <a:latin typeface="Calibri"/>
                        <a:cs typeface="Calibri"/>
                      </a:endParaRPr>
                    </a:p>
                  </a:txBody>
                  <a:tcPr marL="0" marR="0" marT="31750" marB="0">
                    <a:lnL w="9525">
                      <a:solidFill>
                        <a:srgbClr val="FFFFFF"/>
                      </a:solidFill>
                      <a:prstDash val="solid"/>
                    </a:lnL>
                    <a:lnR w="12700">
                      <a:solidFill>
                        <a:srgbClr val="FFFFFF"/>
                      </a:solidFill>
                      <a:prstDash val="solid"/>
                    </a:lnR>
                    <a:lnT w="12700">
                      <a:solidFill>
                        <a:srgbClr val="FFFFFF"/>
                      </a:solidFill>
                      <a:prstDash val="solid"/>
                    </a:lnT>
                    <a:solidFill>
                      <a:srgbClr val="F7E9E7"/>
                    </a:solidFill>
                  </a:tcPr>
                </a:tc>
                <a:tc>
                  <a:txBody>
                    <a:bodyPr/>
                    <a:lstStyle/>
                    <a:p>
                      <a:pPr marL="91440">
                        <a:lnSpc>
                          <a:spcPct val="100000"/>
                        </a:lnSpc>
                        <a:spcBef>
                          <a:spcPts val="250"/>
                        </a:spcBef>
                      </a:pPr>
                      <a:r>
                        <a:rPr sz="1800" spc="-5" dirty="0">
                          <a:latin typeface="Calibri"/>
                          <a:cs typeface="Calibri"/>
                        </a:rPr>
                        <a:t>Simple</a:t>
                      </a:r>
                      <a:r>
                        <a:rPr sz="1800" spc="-10" dirty="0">
                          <a:latin typeface="Calibri"/>
                          <a:cs typeface="Calibri"/>
                        </a:rPr>
                        <a:t> </a:t>
                      </a:r>
                      <a:r>
                        <a:rPr sz="1800" spc="-15" dirty="0">
                          <a:latin typeface="Calibri"/>
                          <a:cs typeface="Calibri"/>
                        </a:rPr>
                        <a:t>Payment</a:t>
                      </a:r>
                      <a:r>
                        <a:rPr sz="1800" spc="-35" dirty="0">
                          <a:latin typeface="Calibri"/>
                          <a:cs typeface="Calibri"/>
                        </a:rPr>
                        <a:t> </a:t>
                      </a:r>
                      <a:r>
                        <a:rPr sz="1800" spc="-15" dirty="0">
                          <a:latin typeface="Calibri"/>
                          <a:cs typeface="Calibri"/>
                        </a:rPr>
                        <a:t>Verification</a:t>
                      </a:r>
                      <a:endParaRPr sz="1800">
                        <a:latin typeface="Calibri"/>
                        <a:cs typeface="Calibri"/>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solidFill>
                      <a:srgbClr val="F7E9E7"/>
                    </a:solidFill>
                  </a:tcPr>
                </a:tc>
                <a:tc>
                  <a:txBody>
                    <a:bodyPr/>
                    <a:lstStyle/>
                    <a:p>
                      <a:pPr marL="92075" marR="300990">
                        <a:lnSpc>
                          <a:spcPct val="100000"/>
                        </a:lnSpc>
                        <a:spcBef>
                          <a:spcPts val="250"/>
                        </a:spcBef>
                      </a:pPr>
                      <a:r>
                        <a:rPr sz="1800" spc="-5" dirty="0">
                          <a:latin typeface="Calibri"/>
                          <a:cs typeface="Calibri"/>
                        </a:rPr>
                        <a:t>Merkle</a:t>
                      </a:r>
                      <a:r>
                        <a:rPr sz="1800" spc="5" dirty="0">
                          <a:latin typeface="Calibri"/>
                          <a:cs typeface="Calibri"/>
                        </a:rPr>
                        <a:t> </a:t>
                      </a:r>
                      <a:r>
                        <a:rPr sz="1800" spc="-15" dirty="0">
                          <a:latin typeface="Calibri"/>
                          <a:cs typeface="Calibri"/>
                        </a:rPr>
                        <a:t>proofs</a:t>
                      </a:r>
                      <a:r>
                        <a:rPr sz="1800" spc="-20" dirty="0">
                          <a:latin typeface="Calibri"/>
                          <a:cs typeface="Calibri"/>
                        </a:rPr>
                        <a:t> </a:t>
                      </a:r>
                      <a:r>
                        <a:rPr sz="1800" spc="-15" dirty="0">
                          <a:latin typeface="Calibri"/>
                          <a:cs typeface="Calibri"/>
                        </a:rPr>
                        <a:t>for</a:t>
                      </a:r>
                      <a:r>
                        <a:rPr sz="1800" dirty="0">
                          <a:latin typeface="Calibri"/>
                          <a:cs typeface="Calibri"/>
                        </a:rPr>
                        <a:t> </a:t>
                      </a:r>
                      <a:r>
                        <a:rPr sz="1800" i="1" spc="-5" dirty="0">
                          <a:latin typeface="Calibri"/>
                          <a:cs typeface="Calibri"/>
                        </a:rPr>
                        <a:t>events</a:t>
                      </a:r>
                      <a:r>
                        <a:rPr sz="1800" spc="-5" dirty="0">
                          <a:latin typeface="Calibri"/>
                          <a:cs typeface="Calibri"/>
                        </a:rPr>
                        <a:t>, </a:t>
                      </a:r>
                      <a:r>
                        <a:rPr sz="1800" dirty="0">
                          <a:latin typeface="Calibri"/>
                          <a:cs typeface="Calibri"/>
                        </a:rPr>
                        <a:t> </a:t>
                      </a:r>
                      <a:r>
                        <a:rPr sz="1800" spc="-5" dirty="0">
                          <a:latin typeface="Calibri"/>
                          <a:cs typeface="Calibri"/>
                        </a:rPr>
                        <a:t>transactions,</a:t>
                      </a:r>
                      <a:r>
                        <a:rPr sz="1800" spc="-20" dirty="0">
                          <a:latin typeface="Calibri"/>
                          <a:cs typeface="Calibri"/>
                        </a:rPr>
                        <a:t> </a:t>
                      </a:r>
                      <a:r>
                        <a:rPr sz="1800" i="1" spc="-10" dirty="0">
                          <a:latin typeface="Calibri"/>
                          <a:cs typeface="Calibri"/>
                        </a:rPr>
                        <a:t>balance</a:t>
                      </a:r>
                      <a:r>
                        <a:rPr sz="1800" spc="-10" dirty="0">
                          <a:latin typeface="Calibri"/>
                          <a:cs typeface="Calibri"/>
                        </a:rPr>
                        <a:t>, </a:t>
                      </a:r>
                      <a:r>
                        <a:rPr sz="1800" spc="-15" dirty="0">
                          <a:latin typeface="Calibri"/>
                          <a:cs typeface="Calibri"/>
                        </a:rPr>
                        <a:t>etc.</a:t>
                      </a:r>
                      <a:endParaRPr sz="1800">
                        <a:latin typeface="Calibri"/>
                        <a:cs typeface="Calibri"/>
                      </a:endParaRPr>
                    </a:p>
                  </a:txBody>
                  <a:tcPr marL="0" marR="0" marT="31750" marB="0">
                    <a:lnL w="12700">
                      <a:solidFill>
                        <a:srgbClr val="FFFFFF"/>
                      </a:solidFill>
                      <a:prstDash val="solid"/>
                    </a:lnL>
                    <a:lnR w="9525">
                      <a:solidFill>
                        <a:srgbClr val="FFFFFF"/>
                      </a:solidFill>
                      <a:prstDash val="solid"/>
                    </a:lnR>
                    <a:lnT w="12700">
                      <a:solidFill>
                        <a:srgbClr val="FFFFFF"/>
                      </a:solidFill>
                      <a:prstDash val="solid"/>
                    </a:lnT>
                    <a:solidFill>
                      <a:srgbClr val="F7E9E7"/>
                    </a:solidFill>
                  </a:tcPr>
                </a:tc>
              </a:tr>
            </a:tbl>
          </a:graphicData>
        </a:graphic>
      </p:graphicFrame>
      <p:sp>
        <p:nvSpPr>
          <p:cNvPr id="4" name="object 4"/>
          <p:cNvSpPr/>
          <p:nvPr/>
        </p:nvSpPr>
        <p:spPr>
          <a:xfrm>
            <a:off x="1860804" y="6328741"/>
            <a:ext cx="8473440" cy="6985"/>
          </a:xfrm>
          <a:custGeom>
            <a:avLst/>
            <a:gdLst/>
            <a:ahLst/>
            <a:cxnLst/>
            <a:rect l="l" t="t" r="r" b="b"/>
            <a:pathLst>
              <a:path w="8473440" h="6985">
                <a:moveTo>
                  <a:pt x="0" y="6527"/>
                </a:moveTo>
                <a:lnTo>
                  <a:pt x="8473440" y="6527"/>
                </a:lnTo>
                <a:lnTo>
                  <a:pt x="8473440" y="0"/>
                </a:lnTo>
                <a:lnTo>
                  <a:pt x="0" y="0"/>
                </a:lnTo>
                <a:lnTo>
                  <a:pt x="0" y="6527"/>
                </a:lnTo>
                <a:close/>
              </a:path>
            </a:pathLst>
          </a:custGeom>
          <a:solidFill>
            <a:srgbClr val="FFFFFF"/>
          </a:solidFill>
        </p:spPr>
        <p:txBody>
          <a:bodyPr wrap="square" lIns="0" tIns="0" rIns="0" bIns="0" rtlCol="0"/>
          <a:lstStyle/>
          <a:p>
            <a:endParaRPr/>
          </a:p>
        </p:txBody>
      </p:sp>
      <p:sp>
        <p:nvSpPr>
          <p:cNvPr id="5" name="object 5"/>
          <p:cNvSpPr txBox="1"/>
          <p:nvPr/>
        </p:nvSpPr>
        <p:spPr>
          <a:xfrm>
            <a:off x="1686864" y="6547586"/>
            <a:ext cx="1263650" cy="205184"/>
          </a:xfrm>
          <a:prstGeom prst="rect">
            <a:avLst/>
          </a:prstGeom>
        </p:spPr>
        <p:txBody>
          <a:bodyPr vert="horz" wrap="square" lIns="0" tIns="0" rIns="0" bIns="0" rtlCol="0">
            <a:spAutoFit/>
          </a:bodyPr>
          <a:lstStyle/>
          <a:p>
            <a:pPr marL="12700">
              <a:lnSpc>
                <a:spcPts val="1614"/>
              </a:lnSpc>
            </a:pPr>
            <a:r>
              <a:rPr sz="1600" spc="-5" dirty="0">
                <a:solidFill>
                  <a:srgbClr val="FFFFFF"/>
                </a:solidFill>
                <a:latin typeface="Calibri"/>
                <a:cs typeface="Calibri"/>
              </a:rPr>
              <a:t>3.1</a:t>
            </a:r>
            <a:r>
              <a:rPr sz="1600" spc="-50" dirty="0">
                <a:solidFill>
                  <a:srgbClr val="FFFFFF"/>
                </a:solidFill>
                <a:latin typeface="Calibri"/>
                <a:cs typeface="Calibri"/>
              </a:rPr>
              <a:t> </a:t>
            </a:r>
            <a:r>
              <a:rPr sz="1600" spc="-10" dirty="0">
                <a:solidFill>
                  <a:srgbClr val="FFFFFF"/>
                </a:solidFill>
                <a:latin typeface="Calibri"/>
                <a:cs typeface="Calibri"/>
              </a:rPr>
              <a:t>ETHEREUM</a:t>
            </a:r>
            <a:endParaRPr sz="1600">
              <a:latin typeface="Calibri"/>
              <a:cs typeface="Calibri"/>
            </a:endParaRPr>
          </a:p>
        </p:txBody>
      </p:sp>
      <p:sp>
        <p:nvSpPr>
          <p:cNvPr id="7" name="object 7"/>
          <p:cNvSpPr txBox="1"/>
          <p:nvPr/>
        </p:nvSpPr>
        <p:spPr>
          <a:xfrm>
            <a:off x="9625330" y="6547586"/>
            <a:ext cx="229870" cy="205184"/>
          </a:xfrm>
          <a:prstGeom prst="rect">
            <a:avLst/>
          </a:prstGeom>
        </p:spPr>
        <p:txBody>
          <a:bodyPr vert="horz" wrap="square" lIns="0" tIns="0" rIns="0" bIns="0" rtlCol="0">
            <a:spAutoFit/>
          </a:bodyPr>
          <a:lstStyle/>
          <a:p>
            <a:pPr marL="12700">
              <a:lnSpc>
                <a:spcPts val="1614"/>
              </a:lnSpc>
            </a:pPr>
            <a:r>
              <a:rPr sz="1600" spc="-10" dirty="0">
                <a:solidFill>
                  <a:srgbClr val="FFFFFF"/>
                </a:solidFill>
                <a:latin typeface="Calibri"/>
                <a:cs typeface="Calibri"/>
              </a:rPr>
              <a:t>55</a:t>
            </a:r>
            <a:endParaRPr sz="1600">
              <a:latin typeface="Calibri"/>
              <a:cs typeface="Calibri"/>
            </a:endParaRPr>
          </a:p>
        </p:txBody>
      </p:sp>
    </p:spTree>
    <p:extLst>
      <p:ext uri="{BB962C8B-B14F-4D97-AF65-F5344CB8AC3E}">
        <p14:creationId xmlns:p14="http://schemas.microsoft.com/office/powerpoint/2010/main" val="23571012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Ethereum Gas</a:t>
            </a:r>
            <a:endParaRPr lang="en-GB" dirty="0"/>
          </a:p>
        </p:txBody>
      </p:sp>
      <p:sp>
        <p:nvSpPr>
          <p:cNvPr id="3" name="Content Placeholder 2"/>
          <p:cNvSpPr>
            <a:spLocks noGrp="1"/>
          </p:cNvSpPr>
          <p:nvPr>
            <p:ph idx="1"/>
          </p:nvPr>
        </p:nvSpPr>
        <p:spPr>
          <a:xfrm>
            <a:off x="1630959" y="1102867"/>
            <a:ext cx="8930081" cy="5539978"/>
          </a:xfrm>
        </p:spPr>
        <p:txBody>
          <a:bodyPr/>
          <a:lstStyle/>
          <a:p>
            <a:r>
              <a:rPr lang="en-GB" sz="4000" dirty="0"/>
              <a:t>"Gas limit" is </a:t>
            </a:r>
            <a:r>
              <a:rPr lang="en-GB" sz="4000" b="1" dirty="0"/>
              <a:t>the maximum amount of work you're estimating a validator will do on a particular transaction</a:t>
            </a:r>
            <a:r>
              <a:rPr lang="en-GB" sz="4000" dirty="0"/>
              <a:t>. </a:t>
            </a:r>
            <a:endParaRPr lang="en-GB" sz="4000" dirty="0" smtClean="0"/>
          </a:p>
          <a:p>
            <a:r>
              <a:rPr lang="en-GB" sz="4000" dirty="0" smtClean="0"/>
              <a:t>A </a:t>
            </a:r>
            <a:r>
              <a:rPr lang="en-GB" sz="4000" dirty="0"/>
              <a:t>higher gas limit usually means the user believes the transaction will require more work. </a:t>
            </a:r>
            <a:endParaRPr lang="en-GB" sz="4000" dirty="0" smtClean="0"/>
          </a:p>
          <a:p>
            <a:r>
              <a:rPr lang="en-GB" sz="4000" dirty="0" smtClean="0"/>
              <a:t>"</a:t>
            </a:r>
            <a:r>
              <a:rPr lang="en-GB" sz="4000" dirty="0"/>
              <a:t>Gas price" is the price per unit of work done. So, a transaction cost is the gas limit multiplied by the gas price.</a:t>
            </a:r>
          </a:p>
        </p:txBody>
      </p:sp>
    </p:spTree>
    <p:extLst>
      <p:ext uri="{BB962C8B-B14F-4D97-AF65-F5344CB8AC3E}">
        <p14:creationId xmlns:p14="http://schemas.microsoft.com/office/powerpoint/2010/main" val="40997483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p:nvPr/>
        </p:nvSpPr>
        <p:spPr>
          <a:xfrm>
            <a:off x="303029" y="1008723"/>
            <a:ext cx="11655291" cy="4598800"/>
          </a:xfrm>
          <a:prstGeom prst="rect">
            <a:avLst/>
          </a:prstGeom>
          <a:noFill/>
          <a:ln>
            <a:noFill/>
          </a:ln>
        </p:spPr>
        <p:txBody>
          <a:bodyPr spcFirstLastPara="1" wrap="square" lIns="0" tIns="16933" rIns="0" bIns="0" anchor="t" anchorCtr="0">
            <a:noAutofit/>
          </a:bodyPr>
          <a:lstStyle/>
          <a:p>
            <a:pPr marL="626518" marR="6773" indent="-609585">
              <a:lnSpc>
                <a:spcPct val="114599"/>
              </a:lnSpc>
              <a:buClr>
                <a:srgbClr val="0000FF"/>
              </a:buClr>
              <a:buSzPct val="100000"/>
              <a:buFont typeface="Arial" panose="020B0604020202020204" pitchFamily="34" charset="0"/>
              <a:buChar char="•"/>
            </a:pPr>
            <a:r>
              <a:rPr lang="en" sz="3733" dirty="0">
                <a:solidFill>
                  <a:schemeClr val="dk1"/>
                </a:solidFill>
                <a:ea typeface="Trebuchet MS"/>
                <a:cs typeface="Trebuchet MS"/>
                <a:sym typeface="Trebuchet MS"/>
              </a:rPr>
              <a:t>Every node contains a virtual machine (similar to Java)</a:t>
            </a:r>
            <a:endParaRPr sz="3733" dirty="0"/>
          </a:p>
          <a:p>
            <a:pPr marL="1236102" marR="6773" lvl="1" indent="-609585">
              <a:lnSpc>
                <a:spcPct val="114599"/>
              </a:lnSpc>
              <a:spcBef>
                <a:spcPts val="133"/>
              </a:spcBef>
              <a:buClr>
                <a:srgbClr val="0000FF"/>
              </a:buClr>
              <a:buSzPct val="80000"/>
              <a:buFont typeface="Wingdings" panose="05000000000000000000" pitchFamily="2" charset="2"/>
              <a:buChar char="§"/>
            </a:pPr>
            <a:r>
              <a:rPr lang="en" sz="3200" dirty="0">
                <a:solidFill>
                  <a:schemeClr val="dk1"/>
                </a:solidFill>
                <a:ea typeface="Trebuchet MS"/>
                <a:cs typeface="Trebuchet MS"/>
                <a:sym typeface="Trebuchet MS"/>
              </a:rPr>
              <a:t>Called the Ethereum Virtual Machine (EVM)</a:t>
            </a:r>
            <a:endParaRPr sz="3200" dirty="0">
              <a:solidFill>
                <a:schemeClr val="dk1"/>
              </a:solidFill>
              <a:ea typeface="Trebuchet MS"/>
              <a:cs typeface="Trebuchet MS"/>
              <a:sym typeface="Trebuchet MS"/>
            </a:endParaRPr>
          </a:p>
          <a:p>
            <a:pPr marL="1236102" marR="6773" lvl="1" indent="-609585">
              <a:lnSpc>
                <a:spcPct val="114599"/>
              </a:lnSpc>
              <a:spcBef>
                <a:spcPts val="133"/>
              </a:spcBef>
              <a:buClr>
                <a:srgbClr val="0000FF"/>
              </a:buClr>
              <a:buSzPct val="80000"/>
              <a:buFont typeface="Wingdings" panose="05000000000000000000" pitchFamily="2" charset="2"/>
              <a:buChar char="§"/>
            </a:pPr>
            <a:r>
              <a:rPr lang="en" sz="3200" b="1" dirty="0">
                <a:solidFill>
                  <a:schemeClr val="dk1"/>
                </a:solidFill>
                <a:ea typeface="Trebuchet MS"/>
                <a:cs typeface="Trebuchet MS"/>
                <a:sym typeface="Trebuchet MS"/>
              </a:rPr>
              <a:t>Compiles</a:t>
            </a:r>
            <a:r>
              <a:rPr lang="en" sz="3200" dirty="0">
                <a:solidFill>
                  <a:schemeClr val="dk1"/>
                </a:solidFill>
                <a:ea typeface="Trebuchet MS"/>
                <a:cs typeface="Trebuchet MS"/>
                <a:sym typeface="Trebuchet MS"/>
              </a:rPr>
              <a:t> code from high-level language to bytecode</a:t>
            </a:r>
            <a:endParaRPr sz="3200" dirty="0">
              <a:solidFill>
                <a:schemeClr val="dk1"/>
              </a:solidFill>
              <a:ea typeface="Trebuchet MS"/>
              <a:cs typeface="Trebuchet MS"/>
              <a:sym typeface="Trebuchet MS"/>
            </a:endParaRPr>
          </a:p>
          <a:p>
            <a:pPr marL="1236102" marR="6773" lvl="1" indent="-609585">
              <a:lnSpc>
                <a:spcPct val="114599"/>
              </a:lnSpc>
              <a:spcBef>
                <a:spcPts val="133"/>
              </a:spcBef>
              <a:buClr>
                <a:srgbClr val="0000FF"/>
              </a:buClr>
              <a:buSzPct val="80000"/>
              <a:buFont typeface="Wingdings" panose="05000000000000000000" pitchFamily="2" charset="2"/>
              <a:buChar char="§"/>
            </a:pPr>
            <a:r>
              <a:rPr lang="en" sz="3200" dirty="0">
                <a:solidFill>
                  <a:schemeClr val="dk1"/>
                </a:solidFill>
                <a:ea typeface="Trebuchet MS"/>
                <a:cs typeface="Trebuchet MS"/>
                <a:sym typeface="Trebuchet MS"/>
              </a:rPr>
              <a:t>Executes smart contract code and broadcasts state</a:t>
            </a:r>
            <a:endParaRPr sz="3200" dirty="0">
              <a:solidFill>
                <a:schemeClr val="dk1"/>
              </a:solidFill>
              <a:ea typeface="Trebuchet MS"/>
              <a:cs typeface="Trebuchet MS"/>
              <a:sym typeface="Trebuchet MS"/>
            </a:endParaRPr>
          </a:p>
          <a:p>
            <a:pPr marL="626518" marR="1426598" indent="-609585">
              <a:lnSpc>
                <a:spcPct val="114599"/>
              </a:lnSpc>
              <a:buClr>
                <a:srgbClr val="0000FF"/>
              </a:buClr>
              <a:buSzPct val="100000"/>
              <a:buFont typeface="Arial" panose="020B0604020202020204" pitchFamily="34" charset="0"/>
              <a:buChar char="•"/>
            </a:pPr>
            <a:r>
              <a:rPr lang="en" sz="3733" b="1" i="1" dirty="0">
                <a:solidFill>
                  <a:schemeClr val="dk1"/>
                </a:solidFill>
                <a:sym typeface="Arial"/>
              </a:rPr>
              <a:t>Every full-node on the blockchain processes every transaction and stores the entire state</a:t>
            </a:r>
            <a:endParaRPr sz="3733" i="1" dirty="0">
              <a:solidFill>
                <a:schemeClr val="dk1"/>
              </a:solidFill>
              <a:sym typeface="Arial"/>
            </a:endParaRPr>
          </a:p>
        </p:txBody>
      </p:sp>
      <p:sp>
        <p:nvSpPr>
          <p:cNvPr id="422" name="Shape 422"/>
          <p:cNvSpPr txBox="1">
            <a:spLocks noGrp="1"/>
          </p:cNvSpPr>
          <p:nvPr>
            <p:ph type="title"/>
          </p:nvPr>
        </p:nvSpPr>
        <p:spPr>
          <a:xfrm>
            <a:off x="303031" y="91933"/>
            <a:ext cx="4605600" cy="652400"/>
          </a:xfrm>
          <a:prstGeom prst="rect">
            <a:avLst/>
          </a:prstGeom>
          <a:noFill/>
          <a:ln>
            <a:noFill/>
          </a:ln>
        </p:spPr>
        <p:txBody>
          <a:bodyPr spcFirstLastPara="1" wrap="square" lIns="0" tIns="16933" rIns="0" bIns="0" anchor="t" anchorCtr="0">
            <a:noAutofit/>
          </a:bodyPr>
          <a:lstStyle/>
          <a:p>
            <a:pPr marL="16933" algn="l" rtl="0">
              <a:buClr>
                <a:srgbClr val="262626"/>
              </a:buClr>
              <a:buSzPts val="3000"/>
            </a:pPr>
            <a:r>
              <a:rPr lang="en" sz="4800" dirty="0">
                <a:solidFill>
                  <a:srgbClr val="0000FF"/>
                </a:solidFill>
                <a:latin typeface="Calibri Light" panose="020F0302020204030204" pitchFamily="34" charset="0"/>
                <a:ea typeface="Century Schoolbook"/>
                <a:cs typeface="Calibri Light" panose="020F0302020204030204" pitchFamily="34" charset="0"/>
                <a:sym typeface="Century Schoolbook"/>
              </a:rPr>
              <a:t>Code Execution</a:t>
            </a:r>
            <a:endParaRPr sz="4800" dirty="0">
              <a:solidFill>
                <a:srgbClr val="0000FF"/>
              </a:solidFill>
              <a:latin typeface="Calibri Light" panose="020F0302020204030204" pitchFamily="34" charset="0"/>
              <a:ea typeface="Century Schoolbook"/>
              <a:cs typeface="Calibri Light" panose="020F0302020204030204" pitchFamily="34" charset="0"/>
              <a:sym typeface="Century Schoolbook"/>
            </a:endParaRPr>
          </a:p>
        </p:txBody>
      </p:sp>
      <p:sp>
        <p:nvSpPr>
          <p:cNvPr id="423" name="Shape 423"/>
          <p:cNvSpPr txBox="1">
            <a:spLocks noGrp="1"/>
          </p:cNvSpPr>
          <p:nvPr>
            <p:ph type="sldNum" idx="4294967295"/>
          </p:nvPr>
        </p:nvSpPr>
        <p:spPr>
          <a:xfrm>
            <a:off x="11582402" y="6290784"/>
            <a:ext cx="452341" cy="365125"/>
          </a:xfrm>
          <a:prstGeom prst="rect">
            <a:avLst/>
          </a:prstGeom>
          <a:noFill/>
          <a:ln>
            <a:noFill/>
          </a:ln>
        </p:spPr>
        <p:txBody>
          <a:bodyPr spcFirstLastPara="1" wrap="square" lIns="0" tIns="4233" rIns="0" bIns="0" anchor="ctr" anchorCtr="0">
            <a:noAutofit/>
          </a:bodyPr>
          <a:lstStyle/>
          <a:p>
            <a:pPr marL="33866" algn="r"/>
            <a:fld id="{00000000-1234-1234-1234-123412341234}" type="slidenum">
              <a:rPr lang="en" sz="1200" i="1">
                <a:solidFill>
                  <a:schemeClr val="lt2"/>
                </a:solidFill>
                <a:latin typeface="Century Schoolbook"/>
                <a:ea typeface="Century Schoolbook"/>
                <a:cs typeface="Century Schoolbook"/>
                <a:sym typeface="Century Schoolbook"/>
              </a:rPr>
              <a:pPr marL="33866" algn="r"/>
              <a:t>58</a:t>
            </a:fld>
            <a:endParaRPr sz="1200" i="1">
              <a:solidFill>
                <a:schemeClr val="lt2"/>
              </a:solidFill>
              <a:latin typeface="Century Schoolbook"/>
              <a:ea typeface="Century Schoolbook"/>
              <a:cs typeface="Century Schoolbook"/>
              <a:sym typeface="Century Schoolbook"/>
            </a:endParaRPr>
          </a:p>
        </p:txBody>
      </p:sp>
      <p:sp>
        <p:nvSpPr>
          <p:cNvPr id="2" name="Footer Placeholder 1"/>
          <p:cNvSpPr>
            <a:spLocks noGrp="1"/>
          </p:cNvSpPr>
          <p:nvPr>
            <p:ph type="ftr" idx="4294967295"/>
          </p:nvPr>
        </p:nvSpPr>
        <p:spPr>
          <a:xfrm>
            <a:off x="762001" y="6314440"/>
            <a:ext cx="5811793" cy="365125"/>
          </a:xfrm>
          <a:prstGeom prst="rect">
            <a:avLst/>
          </a:prstGeom>
        </p:spPr>
        <p:txBody>
          <a:bodyPr/>
          <a:lstStyle/>
          <a:p>
            <a:r>
              <a:rPr lang="en-US" smtClean="0"/>
              <a:t>Campbell R. Harvey 2018</a:t>
            </a:r>
            <a:endParaRPr lang="en-US" dirty="0"/>
          </a:p>
        </p:txBody>
      </p:sp>
    </p:spTree>
    <p:extLst>
      <p:ext uri="{BB962C8B-B14F-4D97-AF65-F5344CB8AC3E}">
        <p14:creationId xmlns:p14="http://schemas.microsoft.com/office/powerpoint/2010/main" val="6206378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Shape 428"/>
          <p:cNvSpPr txBox="1"/>
          <p:nvPr/>
        </p:nvSpPr>
        <p:spPr>
          <a:xfrm>
            <a:off x="461430" y="952423"/>
            <a:ext cx="11730569" cy="4953200"/>
          </a:xfrm>
          <a:prstGeom prst="rect">
            <a:avLst/>
          </a:prstGeom>
          <a:noFill/>
          <a:ln>
            <a:noFill/>
          </a:ln>
        </p:spPr>
        <p:txBody>
          <a:bodyPr spcFirstLastPara="1" wrap="square" lIns="0" tIns="88033" rIns="0" bIns="0" anchor="t" anchorCtr="0">
            <a:noAutofit/>
          </a:bodyPr>
          <a:lstStyle/>
          <a:p>
            <a:pPr marL="626518" indent="-609585">
              <a:buClr>
                <a:srgbClr val="0000FF"/>
              </a:buClr>
              <a:buSzPct val="100000"/>
              <a:buFont typeface="Arial" panose="020B0604020202020204" pitchFamily="34" charset="0"/>
              <a:buChar char="•"/>
            </a:pPr>
            <a:r>
              <a:rPr lang="en" sz="3733" dirty="0">
                <a:solidFill>
                  <a:schemeClr val="dk1"/>
                </a:solidFill>
                <a:ea typeface="Trebuchet MS"/>
                <a:cs typeface="Trebuchet MS"/>
                <a:sym typeface="Trebuchet MS"/>
              </a:rPr>
              <a:t>Halting problem (infinite loop) – reason for Gas</a:t>
            </a:r>
            <a:endParaRPr sz="3733" dirty="0">
              <a:solidFill>
                <a:schemeClr val="dk1"/>
              </a:solidFill>
              <a:ea typeface="Trebuchet MS"/>
              <a:cs typeface="Trebuchet MS"/>
              <a:sym typeface="Trebuchet MS"/>
            </a:endParaRPr>
          </a:p>
          <a:p>
            <a:pPr marL="1236102" lvl="1" indent="-609585">
              <a:spcBef>
                <a:spcPts val="560"/>
              </a:spcBef>
              <a:buClr>
                <a:srgbClr val="0000FF"/>
              </a:buClr>
              <a:buSzPct val="100000"/>
              <a:buFont typeface="Arial" panose="020B0604020202020204" pitchFamily="34" charset="0"/>
              <a:buChar char="•"/>
            </a:pPr>
            <a:r>
              <a:rPr lang="en" sz="3200" dirty="0">
                <a:solidFill>
                  <a:schemeClr val="dk1"/>
                </a:solidFill>
                <a:ea typeface="Trebuchet MS"/>
                <a:cs typeface="Trebuchet MS"/>
                <a:sym typeface="Trebuchet MS"/>
              </a:rPr>
              <a:t>Problem: Cannot tell whether or not a program will run infinitely from compiled code</a:t>
            </a:r>
            <a:endParaRPr sz="3200" dirty="0">
              <a:solidFill>
                <a:schemeClr val="dk1"/>
              </a:solidFill>
              <a:ea typeface="Trebuchet MS"/>
              <a:cs typeface="Trebuchet MS"/>
              <a:sym typeface="Trebuchet MS"/>
            </a:endParaRPr>
          </a:p>
          <a:p>
            <a:pPr marL="1236102" lvl="1" indent="-609585">
              <a:spcBef>
                <a:spcPts val="560"/>
              </a:spcBef>
              <a:buClr>
                <a:srgbClr val="0000FF"/>
              </a:buClr>
              <a:buSzPct val="100000"/>
              <a:buFont typeface="Arial" panose="020B0604020202020204" pitchFamily="34" charset="0"/>
              <a:buChar char="•"/>
            </a:pPr>
            <a:r>
              <a:rPr lang="en" sz="3200" dirty="0">
                <a:solidFill>
                  <a:schemeClr val="dk1"/>
                </a:solidFill>
                <a:ea typeface="Trebuchet MS"/>
                <a:cs typeface="Trebuchet MS"/>
                <a:sym typeface="Trebuchet MS"/>
              </a:rPr>
              <a:t>Solution: charge fee per computational step to limit  infinite loops and stop flawed code from executing</a:t>
            </a:r>
            <a:endParaRPr sz="3200" dirty="0">
              <a:solidFill>
                <a:schemeClr val="dk1"/>
              </a:solidFill>
              <a:ea typeface="Trebuchet MS"/>
              <a:cs typeface="Trebuchet MS"/>
              <a:sym typeface="Trebuchet MS"/>
            </a:endParaRPr>
          </a:p>
          <a:p>
            <a:pPr marL="626518" marR="283626" indent="-609585">
              <a:buClr>
                <a:srgbClr val="0000FF"/>
              </a:buClr>
              <a:buSzPct val="100000"/>
              <a:buFont typeface="Arial" panose="020B0604020202020204" pitchFamily="34" charset="0"/>
              <a:buChar char="•"/>
            </a:pPr>
            <a:r>
              <a:rPr lang="en" sz="3733" dirty="0">
                <a:solidFill>
                  <a:schemeClr val="dk1"/>
                </a:solidFill>
                <a:ea typeface="Trebuchet MS"/>
                <a:cs typeface="Trebuchet MS"/>
                <a:sym typeface="Trebuchet MS"/>
              </a:rPr>
              <a:t>Every transaction needs to specify an estimate of the  amount of gas it will spend</a:t>
            </a:r>
            <a:endParaRPr sz="3733" dirty="0">
              <a:solidFill>
                <a:schemeClr val="dk1"/>
              </a:solidFill>
              <a:ea typeface="Trebuchet MS"/>
              <a:cs typeface="Trebuchet MS"/>
              <a:sym typeface="Trebuchet MS"/>
            </a:endParaRPr>
          </a:p>
          <a:p>
            <a:pPr marL="626518" marR="283626" indent="-609585">
              <a:buClr>
                <a:srgbClr val="0000FF"/>
              </a:buClr>
              <a:buSzPct val="100000"/>
              <a:buFont typeface="Arial" panose="020B0604020202020204" pitchFamily="34" charset="0"/>
              <a:buChar char="•"/>
            </a:pPr>
            <a:r>
              <a:rPr lang="en" sz="3733" dirty="0">
                <a:solidFill>
                  <a:schemeClr val="dk1"/>
                </a:solidFill>
                <a:ea typeface="Trebuchet MS"/>
                <a:cs typeface="Trebuchet MS"/>
                <a:sym typeface="Trebuchet MS"/>
              </a:rPr>
              <a:t>Essentially a measure of how much one is willing to spend on a transaction, even if buggy</a:t>
            </a:r>
            <a:endParaRPr sz="3733" dirty="0">
              <a:solidFill>
                <a:schemeClr val="dk1"/>
              </a:solidFill>
              <a:ea typeface="Trebuchet MS"/>
              <a:cs typeface="Trebuchet MS"/>
              <a:sym typeface="Trebuchet MS"/>
            </a:endParaRPr>
          </a:p>
        </p:txBody>
      </p:sp>
      <p:sp>
        <p:nvSpPr>
          <p:cNvPr id="429" name="Shape 429"/>
          <p:cNvSpPr txBox="1">
            <a:spLocks noGrp="1"/>
          </p:cNvSpPr>
          <p:nvPr>
            <p:ph type="title"/>
          </p:nvPr>
        </p:nvSpPr>
        <p:spPr>
          <a:xfrm>
            <a:off x="461431" y="127215"/>
            <a:ext cx="2193600" cy="620800"/>
          </a:xfrm>
          <a:prstGeom prst="rect">
            <a:avLst/>
          </a:prstGeom>
          <a:noFill/>
          <a:ln>
            <a:noFill/>
          </a:ln>
        </p:spPr>
        <p:txBody>
          <a:bodyPr spcFirstLastPara="1" wrap="square" lIns="0" tIns="16933" rIns="0" bIns="0" anchor="t" anchorCtr="0">
            <a:noAutofit/>
          </a:bodyPr>
          <a:lstStyle/>
          <a:p>
            <a:pPr marL="16933" algn="l" rtl="0">
              <a:buClr>
                <a:srgbClr val="262626"/>
              </a:buClr>
              <a:buSzPts val="3000"/>
            </a:pPr>
            <a:r>
              <a:rPr lang="en" sz="4800" dirty="0">
                <a:solidFill>
                  <a:srgbClr val="0000FF"/>
                </a:solidFill>
                <a:latin typeface="Calibri Light" panose="020F0302020204030204" pitchFamily="34" charset="0"/>
                <a:ea typeface="Century Schoolbook"/>
                <a:cs typeface="Calibri Light" panose="020F0302020204030204" pitchFamily="34" charset="0"/>
                <a:sym typeface="Century Schoolbook"/>
              </a:rPr>
              <a:t>Gas</a:t>
            </a:r>
            <a:endParaRPr sz="4800" dirty="0">
              <a:solidFill>
                <a:srgbClr val="0000FF"/>
              </a:solidFill>
              <a:latin typeface="Calibri Light" panose="020F0302020204030204" pitchFamily="34" charset="0"/>
              <a:ea typeface="Century Schoolbook"/>
              <a:cs typeface="Calibri Light" panose="020F0302020204030204" pitchFamily="34" charset="0"/>
              <a:sym typeface="Century Schoolbook"/>
            </a:endParaRPr>
          </a:p>
        </p:txBody>
      </p:sp>
      <p:sp>
        <p:nvSpPr>
          <p:cNvPr id="430" name="Shape 430"/>
          <p:cNvSpPr txBox="1">
            <a:spLocks noGrp="1"/>
          </p:cNvSpPr>
          <p:nvPr>
            <p:ph type="sldNum" idx="4294967295"/>
          </p:nvPr>
        </p:nvSpPr>
        <p:spPr>
          <a:xfrm>
            <a:off x="11582402" y="6290784"/>
            <a:ext cx="452341" cy="365125"/>
          </a:xfrm>
          <a:prstGeom prst="rect">
            <a:avLst/>
          </a:prstGeom>
          <a:noFill/>
          <a:ln>
            <a:noFill/>
          </a:ln>
        </p:spPr>
        <p:txBody>
          <a:bodyPr spcFirstLastPara="1" wrap="square" lIns="0" tIns="4233" rIns="0" bIns="0" anchor="ctr" anchorCtr="0">
            <a:noAutofit/>
          </a:bodyPr>
          <a:lstStyle/>
          <a:p>
            <a:pPr marL="33866" algn="r"/>
            <a:fld id="{00000000-1234-1234-1234-123412341234}" type="slidenum">
              <a:rPr lang="en" sz="1200" i="1">
                <a:solidFill>
                  <a:schemeClr val="lt2"/>
                </a:solidFill>
                <a:latin typeface="Century Schoolbook"/>
                <a:ea typeface="Century Schoolbook"/>
                <a:cs typeface="Century Schoolbook"/>
                <a:sym typeface="Century Schoolbook"/>
              </a:rPr>
              <a:pPr marL="33866" algn="r"/>
              <a:t>59</a:t>
            </a:fld>
            <a:endParaRPr sz="1200" i="1">
              <a:solidFill>
                <a:schemeClr val="lt2"/>
              </a:solidFill>
              <a:latin typeface="Century Schoolbook"/>
              <a:ea typeface="Century Schoolbook"/>
              <a:cs typeface="Century Schoolbook"/>
              <a:sym typeface="Century Schoolbook"/>
            </a:endParaRPr>
          </a:p>
        </p:txBody>
      </p:sp>
      <p:sp>
        <p:nvSpPr>
          <p:cNvPr id="2" name="Footer Placeholder 1"/>
          <p:cNvSpPr>
            <a:spLocks noGrp="1"/>
          </p:cNvSpPr>
          <p:nvPr>
            <p:ph type="ftr" idx="4294967295"/>
          </p:nvPr>
        </p:nvSpPr>
        <p:spPr>
          <a:xfrm>
            <a:off x="762001" y="6314440"/>
            <a:ext cx="5811793" cy="365125"/>
          </a:xfrm>
          <a:prstGeom prst="rect">
            <a:avLst/>
          </a:prstGeom>
        </p:spPr>
        <p:txBody>
          <a:bodyPr/>
          <a:lstStyle/>
          <a:p>
            <a:r>
              <a:rPr lang="en-US" dirty="0" smtClean="0"/>
              <a:t>Campbell R. Harvey 2018</a:t>
            </a:r>
            <a:endParaRPr lang="en-US" dirty="0"/>
          </a:p>
        </p:txBody>
      </p:sp>
    </p:spTree>
    <p:extLst>
      <p:ext uri="{BB962C8B-B14F-4D97-AF65-F5344CB8AC3E}">
        <p14:creationId xmlns:p14="http://schemas.microsoft.com/office/powerpoint/2010/main" val="42304837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11124"/>
            <a:ext cx="6875780" cy="695960"/>
          </a:xfrm>
          <a:prstGeom prst="rect">
            <a:avLst/>
          </a:prstGeom>
        </p:spPr>
        <p:txBody>
          <a:bodyPr vert="horz" wrap="square" lIns="0" tIns="12700" rIns="0" bIns="0" rtlCol="0">
            <a:spAutoFit/>
          </a:bodyPr>
          <a:lstStyle/>
          <a:p>
            <a:pPr marL="12700">
              <a:lnSpc>
                <a:spcPct val="100000"/>
              </a:lnSpc>
              <a:spcBef>
                <a:spcPts val="100"/>
              </a:spcBef>
            </a:pPr>
            <a:r>
              <a:rPr spc="-5" dirty="0"/>
              <a:t>Smart</a:t>
            </a:r>
            <a:r>
              <a:rPr dirty="0"/>
              <a:t> </a:t>
            </a:r>
            <a:r>
              <a:rPr spc="-20" dirty="0"/>
              <a:t>Contracts</a:t>
            </a:r>
            <a:r>
              <a:rPr dirty="0"/>
              <a:t> </a:t>
            </a:r>
            <a:r>
              <a:rPr spc="-20" dirty="0"/>
              <a:t>Example</a:t>
            </a:r>
            <a:r>
              <a:rPr dirty="0"/>
              <a:t> </a:t>
            </a:r>
            <a:r>
              <a:rPr spc="-5" dirty="0"/>
              <a:t>(1/3)</a:t>
            </a:r>
          </a:p>
        </p:txBody>
      </p:sp>
      <p:grpSp>
        <p:nvGrpSpPr>
          <p:cNvPr id="3" name="object 3"/>
          <p:cNvGrpSpPr/>
          <p:nvPr/>
        </p:nvGrpSpPr>
        <p:grpSpPr>
          <a:xfrm>
            <a:off x="5833986" y="1940915"/>
            <a:ext cx="4645660" cy="4632960"/>
            <a:chOff x="5833986" y="1940915"/>
            <a:chExt cx="4645660" cy="4632960"/>
          </a:xfrm>
        </p:grpSpPr>
        <p:pic>
          <p:nvPicPr>
            <p:cNvPr id="4" name="object 4"/>
            <p:cNvPicPr/>
            <p:nvPr/>
          </p:nvPicPr>
          <p:blipFill>
            <a:blip r:embed="rId2" cstate="print"/>
            <a:stretch>
              <a:fillRect/>
            </a:stretch>
          </p:blipFill>
          <p:spPr>
            <a:xfrm>
              <a:off x="7995437" y="2356483"/>
              <a:ext cx="1466062" cy="863128"/>
            </a:xfrm>
            <a:prstGeom prst="rect">
              <a:avLst/>
            </a:prstGeom>
          </p:spPr>
        </p:pic>
        <p:pic>
          <p:nvPicPr>
            <p:cNvPr id="5" name="object 5"/>
            <p:cNvPicPr/>
            <p:nvPr/>
          </p:nvPicPr>
          <p:blipFill>
            <a:blip r:embed="rId3" cstate="print"/>
            <a:stretch>
              <a:fillRect/>
            </a:stretch>
          </p:blipFill>
          <p:spPr>
            <a:xfrm>
              <a:off x="7995437" y="3465512"/>
              <a:ext cx="1466062" cy="2932113"/>
            </a:xfrm>
            <a:prstGeom prst="rect">
              <a:avLst/>
            </a:prstGeom>
          </p:spPr>
        </p:pic>
        <p:sp>
          <p:nvSpPr>
            <p:cNvPr id="6" name="object 6"/>
            <p:cNvSpPr/>
            <p:nvPr/>
          </p:nvSpPr>
          <p:spPr>
            <a:xfrm>
              <a:off x="6984199" y="1947265"/>
              <a:ext cx="3488690" cy="4620260"/>
            </a:xfrm>
            <a:custGeom>
              <a:avLst/>
              <a:gdLst/>
              <a:ahLst/>
              <a:cxnLst/>
              <a:rect l="l" t="t" r="r" b="b"/>
              <a:pathLst>
                <a:path w="3488690" h="4620259">
                  <a:moveTo>
                    <a:pt x="0" y="2310111"/>
                  </a:moveTo>
                  <a:lnTo>
                    <a:pt x="476" y="2255582"/>
                  </a:lnTo>
                  <a:lnTo>
                    <a:pt x="1898" y="2201363"/>
                  </a:lnTo>
                  <a:lnTo>
                    <a:pt x="4255" y="2147468"/>
                  </a:lnTo>
                  <a:lnTo>
                    <a:pt x="7538" y="2093910"/>
                  </a:lnTo>
                  <a:lnTo>
                    <a:pt x="11734" y="2040703"/>
                  </a:lnTo>
                  <a:lnTo>
                    <a:pt x="16835" y="1987861"/>
                  </a:lnTo>
                  <a:lnTo>
                    <a:pt x="22829" y="1935398"/>
                  </a:lnTo>
                  <a:lnTo>
                    <a:pt x="29706" y="1883329"/>
                  </a:lnTo>
                  <a:lnTo>
                    <a:pt x="37455" y="1831666"/>
                  </a:lnTo>
                  <a:lnTo>
                    <a:pt x="46067" y="1780423"/>
                  </a:lnTo>
                  <a:lnTo>
                    <a:pt x="55530" y="1729615"/>
                  </a:lnTo>
                  <a:lnTo>
                    <a:pt x="65834" y="1679255"/>
                  </a:lnTo>
                  <a:lnTo>
                    <a:pt x="76969" y="1629358"/>
                  </a:lnTo>
                  <a:lnTo>
                    <a:pt x="88923" y="1579936"/>
                  </a:lnTo>
                  <a:lnTo>
                    <a:pt x="101688" y="1531005"/>
                  </a:lnTo>
                  <a:lnTo>
                    <a:pt x="115252" y="1482577"/>
                  </a:lnTo>
                  <a:lnTo>
                    <a:pt x="129604" y="1434667"/>
                  </a:lnTo>
                  <a:lnTo>
                    <a:pt x="144735" y="1387289"/>
                  </a:lnTo>
                  <a:lnTo>
                    <a:pt x="160633" y="1340456"/>
                  </a:lnTo>
                  <a:lnTo>
                    <a:pt x="177289" y="1294182"/>
                  </a:lnTo>
                  <a:lnTo>
                    <a:pt x="194692" y="1248481"/>
                  </a:lnTo>
                  <a:lnTo>
                    <a:pt x="212831" y="1203367"/>
                  </a:lnTo>
                  <a:lnTo>
                    <a:pt x="231696" y="1158854"/>
                  </a:lnTo>
                  <a:lnTo>
                    <a:pt x="251276" y="1114956"/>
                  </a:lnTo>
                  <a:lnTo>
                    <a:pt x="271561" y="1071687"/>
                  </a:lnTo>
                  <a:lnTo>
                    <a:pt x="292541" y="1029060"/>
                  </a:lnTo>
                  <a:lnTo>
                    <a:pt x="314205" y="987089"/>
                  </a:lnTo>
                  <a:lnTo>
                    <a:pt x="336542" y="945788"/>
                  </a:lnTo>
                  <a:lnTo>
                    <a:pt x="359543" y="905172"/>
                  </a:lnTo>
                  <a:lnTo>
                    <a:pt x="383196" y="865253"/>
                  </a:lnTo>
                  <a:lnTo>
                    <a:pt x="407491" y="826047"/>
                  </a:lnTo>
                  <a:lnTo>
                    <a:pt x="432418" y="787566"/>
                  </a:lnTo>
                  <a:lnTo>
                    <a:pt x="457966" y="749824"/>
                  </a:lnTo>
                  <a:lnTo>
                    <a:pt x="484125" y="712836"/>
                  </a:lnTo>
                  <a:lnTo>
                    <a:pt x="510884" y="676615"/>
                  </a:lnTo>
                  <a:lnTo>
                    <a:pt x="538233" y="641175"/>
                  </a:lnTo>
                  <a:lnTo>
                    <a:pt x="566161" y="606530"/>
                  </a:lnTo>
                  <a:lnTo>
                    <a:pt x="594658" y="572694"/>
                  </a:lnTo>
                  <a:lnTo>
                    <a:pt x="623714" y="539681"/>
                  </a:lnTo>
                  <a:lnTo>
                    <a:pt x="653317" y="507505"/>
                  </a:lnTo>
                  <a:lnTo>
                    <a:pt x="683458" y="476178"/>
                  </a:lnTo>
                  <a:lnTo>
                    <a:pt x="714126" y="445717"/>
                  </a:lnTo>
                  <a:lnTo>
                    <a:pt x="745311" y="416133"/>
                  </a:lnTo>
                  <a:lnTo>
                    <a:pt x="777001" y="387441"/>
                  </a:lnTo>
                  <a:lnTo>
                    <a:pt x="809187" y="359656"/>
                  </a:lnTo>
                  <a:lnTo>
                    <a:pt x="841858" y="332790"/>
                  </a:lnTo>
                  <a:lnTo>
                    <a:pt x="875004" y="306858"/>
                  </a:lnTo>
                  <a:lnTo>
                    <a:pt x="908613" y="281873"/>
                  </a:lnTo>
                  <a:lnTo>
                    <a:pt x="942677" y="257850"/>
                  </a:lnTo>
                  <a:lnTo>
                    <a:pt x="977184" y="234802"/>
                  </a:lnTo>
                  <a:lnTo>
                    <a:pt x="1012123" y="212743"/>
                  </a:lnTo>
                  <a:lnTo>
                    <a:pt x="1047485" y="191687"/>
                  </a:lnTo>
                  <a:lnTo>
                    <a:pt x="1083259" y="171648"/>
                  </a:lnTo>
                  <a:lnTo>
                    <a:pt x="1119433" y="152639"/>
                  </a:lnTo>
                  <a:lnTo>
                    <a:pt x="1155999" y="134676"/>
                  </a:lnTo>
                  <a:lnTo>
                    <a:pt x="1192945" y="117770"/>
                  </a:lnTo>
                  <a:lnTo>
                    <a:pt x="1230262" y="101937"/>
                  </a:lnTo>
                  <a:lnTo>
                    <a:pt x="1267937" y="87191"/>
                  </a:lnTo>
                  <a:lnTo>
                    <a:pt x="1305962" y="73544"/>
                  </a:lnTo>
                  <a:lnTo>
                    <a:pt x="1344325" y="61011"/>
                  </a:lnTo>
                  <a:lnTo>
                    <a:pt x="1383016" y="49606"/>
                  </a:lnTo>
                  <a:lnTo>
                    <a:pt x="1422025" y="39343"/>
                  </a:lnTo>
                  <a:lnTo>
                    <a:pt x="1461340" y="30235"/>
                  </a:lnTo>
                  <a:lnTo>
                    <a:pt x="1500953" y="22296"/>
                  </a:lnTo>
                  <a:lnTo>
                    <a:pt x="1540851" y="15541"/>
                  </a:lnTo>
                  <a:lnTo>
                    <a:pt x="1581026" y="9983"/>
                  </a:lnTo>
                  <a:lnTo>
                    <a:pt x="1621465" y="5636"/>
                  </a:lnTo>
                  <a:lnTo>
                    <a:pt x="1662160" y="2514"/>
                  </a:lnTo>
                  <a:lnTo>
                    <a:pt x="1703098" y="630"/>
                  </a:lnTo>
                  <a:lnTo>
                    <a:pt x="1744270" y="0"/>
                  </a:lnTo>
                  <a:lnTo>
                    <a:pt x="1785443" y="630"/>
                  </a:lnTo>
                  <a:lnTo>
                    <a:pt x="1826381" y="2514"/>
                  </a:lnTo>
                  <a:lnTo>
                    <a:pt x="1867075" y="5636"/>
                  </a:lnTo>
                  <a:lnTo>
                    <a:pt x="1907514" y="9983"/>
                  </a:lnTo>
                  <a:lnTo>
                    <a:pt x="1947689" y="15541"/>
                  </a:lnTo>
                  <a:lnTo>
                    <a:pt x="1987587" y="22296"/>
                  </a:lnTo>
                  <a:lnTo>
                    <a:pt x="2027199" y="30235"/>
                  </a:lnTo>
                  <a:lnTo>
                    <a:pt x="2066515" y="39343"/>
                  </a:lnTo>
                  <a:lnTo>
                    <a:pt x="2105523" y="49606"/>
                  </a:lnTo>
                  <a:lnTo>
                    <a:pt x="2144214" y="61011"/>
                  </a:lnTo>
                  <a:lnTo>
                    <a:pt x="2182577" y="73544"/>
                  </a:lnTo>
                  <a:lnTo>
                    <a:pt x="2220601" y="87191"/>
                  </a:lnTo>
                  <a:lnTo>
                    <a:pt x="2258277" y="101937"/>
                  </a:lnTo>
                  <a:lnTo>
                    <a:pt x="2295593" y="117770"/>
                  </a:lnTo>
                  <a:lnTo>
                    <a:pt x="2332539" y="134676"/>
                  </a:lnTo>
                  <a:lnTo>
                    <a:pt x="2369104" y="152639"/>
                  </a:lnTo>
                  <a:lnTo>
                    <a:pt x="2405279" y="171648"/>
                  </a:lnTo>
                  <a:lnTo>
                    <a:pt x="2441052" y="191687"/>
                  </a:lnTo>
                  <a:lnTo>
                    <a:pt x="2476414" y="212743"/>
                  </a:lnTo>
                  <a:lnTo>
                    <a:pt x="2511353" y="234802"/>
                  </a:lnTo>
                  <a:lnTo>
                    <a:pt x="2545860" y="257850"/>
                  </a:lnTo>
                  <a:lnTo>
                    <a:pt x="2579923" y="281873"/>
                  </a:lnTo>
                  <a:lnTo>
                    <a:pt x="2613533" y="306858"/>
                  </a:lnTo>
                  <a:lnTo>
                    <a:pt x="2646678" y="332790"/>
                  </a:lnTo>
                  <a:lnTo>
                    <a:pt x="2679349" y="359656"/>
                  </a:lnTo>
                  <a:lnTo>
                    <a:pt x="2711535" y="387441"/>
                  </a:lnTo>
                  <a:lnTo>
                    <a:pt x="2743225" y="416133"/>
                  </a:lnTo>
                  <a:lnTo>
                    <a:pt x="2774409" y="445717"/>
                  </a:lnTo>
                  <a:lnTo>
                    <a:pt x="2805077" y="476178"/>
                  </a:lnTo>
                  <a:lnTo>
                    <a:pt x="2835218" y="507505"/>
                  </a:lnTo>
                  <a:lnTo>
                    <a:pt x="2864821" y="539681"/>
                  </a:lnTo>
                  <a:lnTo>
                    <a:pt x="2893876" y="572694"/>
                  </a:lnTo>
                  <a:lnTo>
                    <a:pt x="2922373" y="606530"/>
                  </a:lnTo>
                  <a:lnTo>
                    <a:pt x="2950301" y="641175"/>
                  </a:lnTo>
                  <a:lnTo>
                    <a:pt x="2977650" y="676615"/>
                  </a:lnTo>
                  <a:lnTo>
                    <a:pt x="3004409" y="712836"/>
                  </a:lnTo>
                  <a:lnTo>
                    <a:pt x="3030568" y="749824"/>
                  </a:lnTo>
                  <a:lnTo>
                    <a:pt x="3056116" y="787566"/>
                  </a:lnTo>
                  <a:lnTo>
                    <a:pt x="3081042" y="826047"/>
                  </a:lnTo>
                  <a:lnTo>
                    <a:pt x="3105338" y="865253"/>
                  </a:lnTo>
                  <a:lnTo>
                    <a:pt x="3128990" y="905172"/>
                  </a:lnTo>
                  <a:lnTo>
                    <a:pt x="3151991" y="945788"/>
                  </a:lnTo>
                  <a:lnTo>
                    <a:pt x="3174328" y="987089"/>
                  </a:lnTo>
                  <a:lnTo>
                    <a:pt x="3195992" y="1029060"/>
                  </a:lnTo>
                  <a:lnTo>
                    <a:pt x="3216971" y="1071687"/>
                  </a:lnTo>
                  <a:lnTo>
                    <a:pt x="3237257" y="1114956"/>
                  </a:lnTo>
                  <a:lnTo>
                    <a:pt x="3256837" y="1158854"/>
                  </a:lnTo>
                  <a:lnTo>
                    <a:pt x="3275702" y="1203367"/>
                  </a:lnTo>
                  <a:lnTo>
                    <a:pt x="3293841" y="1248481"/>
                  </a:lnTo>
                  <a:lnTo>
                    <a:pt x="3311243" y="1294182"/>
                  </a:lnTo>
                  <a:lnTo>
                    <a:pt x="3327899" y="1340456"/>
                  </a:lnTo>
                  <a:lnTo>
                    <a:pt x="3343797" y="1387289"/>
                  </a:lnTo>
                  <a:lnTo>
                    <a:pt x="3358928" y="1434667"/>
                  </a:lnTo>
                  <a:lnTo>
                    <a:pt x="3373280" y="1482577"/>
                  </a:lnTo>
                  <a:lnTo>
                    <a:pt x="3386844" y="1531005"/>
                  </a:lnTo>
                  <a:lnTo>
                    <a:pt x="3399608" y="1579936"/>
                  </a:lnTo>
                  <a:lnTo>
                    <a:pt x="3411563" y="1629358"/>
                  </a:lnTo>
                  <a:lnTo>
                    <a:pt x="3422697" y="1679255"/>
                  </a:lnTo>
                  <a:lnTo>
                    <a:pt x="3433001" y="1729615"/>
                  </a:lnTo>
                  <a:lnTo>
                    <a:pt x="3442464" y="1780423"/>
                  </a:lnTo>
                  <a:lnTo>
                    <a:pt x="3451076" y="1831666"/>
                  </a:lnTo>
                  <a:lnTo>
                    <a:pt x="3458825" y="1883329"/>
                  </a:lnTo>
                  <a:lnTo>
                    <a:pt x="3465702" y="1935398"/>
                  </a:lnTo>
                  <a:lnTo>
                    <a:pt x="3471696" y="1987861"/>
                  </a:lnTo>
                  <a:lnTo>
                    <a:pt x="3476797" y="2040703"/>
                  </a:lnTo>
                  <a:lnTo>
                    <a:pt x="3480993" y="2093910"/>
                  </a:lnTo>
                  <a:lnTo>
                    <a:pt x="3484276" y="2147468"/>
                  </a:lnTo>
                  <a:lnTo>
                    <a:pt x="3486633" y="2201363"/>
                  </a:lnTo>
                  <a:lnTo>
                    <a:pt x="3488055" y="2255582"/>
                  </a:lnTo>
                  <a:lnTo>
                    <a:pt x="3488531" y="2310111"/>
                  </a:lnTo>
                  <a:lnTo>
                    <a:pt x="3488055" y="2364639"/>
                  </a:lnTo>
                  <a:lnTo>
                    <a:pt x="3486633" y="2418859"/>
                  </a:lnTo>
                  <a:lnTo>
                    <a:pt x="3484276" y="2472754"/>
                  </a:lnTo>
                  <a:lnTo>
                    <a:pt x="3480993" y="2526312"/>
                  </a:lnTo>
                  <a:lnTo>
                    <a:pt x="3476797" y="2579519"/>
                  </a:lnTo>
                  <a:lnTo>
                    <a:pt x="3471696" y="2632361"/>
                  </a:lnTo>
                  <a:lnTo>
                    <a:pt x="3465702" y="2684823"/>
                  </a:lnTo>
                  <a:lnTo>
                    <a:pt x="3458825" y="2736893"/>
                  </a:lnTo>
                  <a:lnTo>
                    <a:pt x="3451076" y="2788556"/>
                  </a:lnTo>
                  <a:lnTo>
                    <a:pt x="3442464" y="2839799"/>
                  </a:lnTo>
                  <a:lnTo>
                    <a:pt x="3433001" y="2890607"/>
                  </a:lnTo>
                  <a:lnTo>
                    <a:pt x="3422697" y="2940966"/>
                  </a:lnTo>
                  <a:lnTo>
                    <a:pt x="3411563" y="2990864"/>
                  </a:lnTo>
                  <a:lnTo>
                    <a:pt x="3399608" y="3040285"/>
                  </a:lnTo>
                  <a:lnTo>
                    <a:pt x="3386844" y="3089217"/>
                  </a:lnTo>
                  <a:lnTo>
                    <a:pt x="3373280" y="3137644"/>
                  </a:lnTo>
                  <a:lnTo>
                    <a:pt x="3358928" y="3185554"/>
                  </a:lnTo>
                  <a:lnTo>
                    <a:pt x="3343797" y="3232933"/>
                  </a:lnTo>
                  <a:lnTo>
                    <a:pt x="3327899" y="3279766"/>
                  </a:lnTo>
                  <a:lnTo>
                    <a:pt x="3311243" y="3326040"/>
                  </a:lnTo>
                  <a:lnTo>
                    <a:pt x="3293841" y="3371741"/>
                  </a:lnTo>
                  <a:lnTo>
                    <a:pt x="3275702" y="3416854"/>
                  </a:lnTo>
                  <a:lnTo>
                    <a:pt x="3256837" y="3461367"/>
                  </a:lnTo>
                  <a:lnTo>
                    <a:pt x="3237257" y="3505265"/>
                  </a:lnTo>
                  <a:lnTo>
                    <a:pt x="3216971" y="3548535"/>
                  </a:lnTo>
                  <a:lnTo>
                    <a:pt x="3195992" y="3591162"/>
                  </a:lnTo>
                  <a:lnTo>
                    <a:pt x="3174328" y="3633133"/>
                  </a:lnTo>
                  <a:lnTo>
                    <a:pt x="3151991" y="3674433"/>
                  </a:lnTo>
                  <a:lnTo>
                    <a:pt x="3128990" y="3715050"/>
                  </a:lnTo>
                  <a:lnTo>
                    <a:pt x="3105338" y="3754968"/>
                  </a:lnTo>
                  <a:lnTo>
                    <a:pt x="3081042" y="3794175"/>
                  </a:lnTo>
                  <a:lnTo>
                    <a:pt x="3056116" y="3832656"/>
                  </a:lnTo>
                  <a:lnTo>
                    <a:pt x="3030568" y="3870398"/>
                  </a:lnTo>
                  <a:lnTo>
                    <a:pt x="3004409" y="3907386"/>
                  </a:lnTo>
                  <a:lnTo>
                    <a:pt x="2977650" y="3943607"/>
                  </a:lnTo>
                  <a:lnTo>
                    <a:pt x="2950301" y="3979047"/>
                  </a:lnTo>
                  <a:lnTo>
                    <a:pt x="2922373" y="4013691"/>
                  </a:lnTo>
                  <a:lnTo>
                    <a:pt x="2893876" y="4047527"/>
                  </a:lnTo>
                  <a:lnTo>
                    <a:pt x="2864821" y="4080540"/>
                  </a:lnTo>
                  <a:lnTo>
                    <a:pt x="2835218" y="4112717"/>
                  </a:lnTo>
                  <a:lnTo>
                    <a:pt x="2805077" y="4144043"/>
                  </a:lnTo>
                  <a:lnTo>
                    <a:pt x="2774409" y="4174505"/>
                  </a:lnTo>
                  <a:lnTo>
                    <a:pt x="2743225" y="4204089"/>
                  </a:lnTo>
                  <a:lnTo>
                    <a:pt x="2711535" y="4232780"/>
                  </a:lnTo>
                  <a:lnTo>
                    <a:pt x="2679349" y="4260566"/>
                  </a:lnTo>
                  <a:lnTo>
                    <a:pt x="2646678" y="4287432"/>
                  </a:lnTo>
                  <a:lnTo>
                    <a:pt x="2613533" y="4313364"/>
                  </a:lnTo>
                  <a:lnTo>
                    <a:pt x="2579923" y="4338349"/>
                  </a:lnTo>
                  <a:lnTo>
                    <a:pt x="2545860" y="4362372"/>
                  </a:lnTo>
                  <a:lnTo>
                    <a:pt x="2511353" y="4385420"/>
                  </a:lnTo>
                  <a:lnTo>
                    <a:pt x="2476414" y="4407479"/>
                  </a:lnTo>
                  <a:lnTo>
                    <a:pt x="2441052" y="4428535"/>
                  </a:lnTo>
                  <a:lnTo>
                    <a:pt x="2405279" y="4448574"/>
                  </a:lnTo>
                  <a:lnTo>
                    <a:pt x="2369104" y="4467582"/>
                  </a:lnTo>
                  <a:lnTo>
                    <a:pt x="2332539" y="4485546"/>
                  </a:lnTo>
                  <a:lnTo>
                    <a:pt x="2295593" y="4502451"/>
                  </a:lnTo>
                  <a:lnTo>
                    <a:pt x="2258277" y="4518284"/>
                  </a:lnTo>
                  <a:lnTo>
                    <a:pt x="2220601" y="4533031"/>
                  </a:lnTo>
                  <a:lnTo>
                    <a:pt x="2182577" y="4546678"/>
                  </a:lnTo>
                  <a:lnTo>
                    <a:pt x="2144214" y="4559211"/>
                  </a:lnTo>
                  <a:lnTo>
                    <a:pt x="2105523" y="4570616"/>
                  </a:lnTo>
                  <a:lnTo>
                    <a:pt x="2066515" y="4580879"/>
                  </a:lnTo>
                  <a:lnTo>
                    <a:pt x="2027199" y="4589987"/>
                  </a:lnTo>
                  <a:lnTo>
                    <a:pt x="1987587" y="4597925"/>
                  </a:lnTo>
                  <a:lnTo>
                    <a:pt x="1947689" y="4604680"/>
                  </a:lnTo>
                  <a:lnTo>
                    <a:pt x="1907514" y="4610238"/>
                  </a:lnTo>
                  <a:lnTo>
                    <a:pt x="1867075" y="4614585"/>
                  </a:lnTo>
                  <a:lnTo>
                    <a:pt x="1826381" y="4617708"/>
                  </a:lnTo>
                  <a:lnTo>
                    <a:pt x="1785443" y="4619591"/>
                  </a:lnTo>
                  <a:lnTo>
                    <a:pt x="1744270" y="4620222"/>
                  </a:lnTo>
                  <a:lnTo>
                    <a:pt x="1703098" y="4619591"/>
                  </a:lnTo>
                  <a:lnTo>
                    <a:pt x="1662160" y="4617708"/>
                  </a:lnTo>
                  <a:lnTo>
                    <a:pt x="1621465" y="4614585"/>
                  </a:lnTo>
                  <a:lnTo>
                    <a:pt x="1581026" y="4610238"/>
                  </a:lnTo>
                  <a:lnTo>
                    <a:pt x="1540851" y="4604680"/>
                  </a:lnTo>
                  <a:lnTo>
                    <a:pt x="1500953" y="4597925"/>
                  </a:lnTo>
                  <a:lnTo>
                    <a:pt x="1461340" y="4589987"/>
                  </a:lnTo>
                  <a:lnTo>
                    <a:pt x="1422025" y="4580879"/>
                  </a:lnTo>
                  <a:lnTo>
                    <a:pt x="1383016" y="4570616"/>
                  </a:lnTo>
                  <a:lnTo>
                    <a:pt x="1344325" y="4559211"/>
                  </a:lnTo>
                  <a:lnTo>
                    <a:pt x="1305962" y="4546678"/>
                  </a:lnTo>
                  <a:lnTo>
                    <a:pt x="1267937" y="4533031"/>
                  </a:lnTo>
                  <a:lnTo>
                    <a:pt x="1230262" y="4518284"/>
                  </a:lnTo>
                  <a:lnTo>
                    <a:pt x="1192945" y="4502451"/>
                  </a:lnTo>
                  <a:lnTo>
                    <a:pt x="1155999" y="4485546"/>
                  </a:lnTo>
                  <a:lnTo>
                    <a:pt x="1119433" y="4467582"/>
                  </a:lnTo>
                  <a:lnTo>
                    <a:pt x="1083259" y="4448574"/>
                  </a:lnTo>
                  <a:lnTo>
                    <a:pt x="1047485" y="4428535"/>
                  </a:lnTo>
                  <a:lnTo>
                    <a:pt x="1012123" y="4407479"/>
                  </a:lnTo>
                  <a:lnTo>
                    <a:pt x="977184" y="4385420"/>
                  </a:lnTo>
                  <a:lnTo>
                    <a:pt x="942677" y="4362372"/>
                  </a:lnTo>
                  <a:lnTo>
                    <a:pt x="908613" y="4338349"/>
                  </a:lnTo>
                  <a:lnTo>
                    <a:pt x="875004" y="4313364"/>
                  </a:lnTo>
                  <a:lnTo>
                    <a:pt x="841858" y="4287432"/>
                  </a:lnTo>
                  <a:lnTo>
                    <a:pt x="809187" y="4260566"/>
                  </a:lnTo>
                  <a:lnTo>
                    <a:pt x="777001" y="4232780"/>
                  </a:lnTo>
                  <a:lnTo>
                    <a:pt x="745311" y="4204089"/>
                  </a:lnTo>
                  <a:lnTo>
                    <a:pt x="714126" y="4174505"/>
                  </a:lnTo>
                  <a:lnTo>
                    <a:pt x="683458" y="4144043"/>
                  </a:lnTo>
                  <a:lnTo>
                    <a:pt x="653317" y="4112717"/>
                  </a:lnTo>
                  <a:lnTo>
                    <a:pt x="623714" y="4080540"/>
                  </a:lnTo>
                  <a:lnTo>
                    <a:pt x="594658" y="4047527"/>
                  </a:lnTo>
                  <a:lnTo>
                    <a:pt x="566161" y="4013691"/>
                  </a:lnTo>
                  <a:lnTo>
                    <a:pt x="538233" y="3979047"/>
                  </a:lnTo>
                  <a:lnTo>
                    <a:pt x="510884" y="3943607"/>
                  </a:lnTo>
                  <a:lnTo>
                    <a:pt x="484125" y="3907386"/>
                  </a:lnTo>
                  <a:lnTo>
                    <a:pt x="457966" y="3870398"/>
                  </a:lnTo>
                  <a:lnTo>
                    <a:pt x="432418" y="3832656"/>
                  </a:lnTo>
                  <a:lnTo>
                    <a:pt x="407491" y="3794175"/>
                  </a:lnTo>
                  <a:lnTo>
                    <a:pt x="383196" y="3754968"/>
                  </a:lnTo>
                  <a:lnTo>
                    <a:pt x="359543" y="3715050"/>
                  </a:lnTo>
                  <a:lnTo>
                    <a:pt x="336542" y="3674433"/>
                  </a:lnTo>
                  <a:lnTo>
                    <a:pt x="314205" y="3633133"/>
                  </a:lnTo>
                  <a:lnTo>
                    <a:pt x="292541" y="3591162"/>
                  </a:lnTo>
                  <a:lnTo>
                    <a:pt x="271561" y="3548535"/>
                  </a:lnTo>
                  <a:lnTo>
                    <a:pt x="251276" y="3505265"/>
                  </a:lnTo>
                  <a:lnTo>
                    <a:pt x="231696" y="3461367"/>
                  </a:lnTo>
                  <a:lnTo>
                    <a:pt x="212831" y="3416854"/>
                  </a:lnTo>
                  <a:lnTo>
                    <a:pt x="194692" y="3371741"/>
                  </a:lnTo>
                  <a:lnTo>
                    <a:pt x="177289" y="3326040"/>
                  </a:lnTo>
                  <a:lnTo>
                    <a:pt x="160633" y="3279766"/>
                  </a:lnTo>
                  <a:lnTo>
                    <a:pt x="144735" y="3232933"/>
                  </a:lnTo>
                  <a:lnTo>
                    <a:pt x="129604" y="3185554"/>
                  </a:lnTo>
                  <a:lnTo>
                    <a:pt x="115252" y="3137644"/>
                  </a:lnTo>
                  <a:lnTo>
                    <a:pt x="101688" y="3089217"/>
                  </a:lnTo>
                  <a:lnTo>
                    <a:pt x="88923" y="3040285"/>
                  </a:lnTo>
                  <a:lnTo>
                    <a:pt x="76969" y="2990864"/>
                  </a:lnTo>
                  <a:lnTo>
                    <a:pt x="65834" y="2940966"/>
                  </a:lnTo>
                  <a:lnTo>
                    <a:pt x="55530" y="2890607"/>
                  </a:lnTo>
                  <a:lnTo>
                    <a:pt x="46067" y="2839799"/>
                  </a:lnTo>
                  <a:lnTo>
                    <a:pt x="37455" y="2788556"/>
                  </a:lnTo>
                  <a:lnTo>
                    <a:pt x="29706" y="2736893"/>
                  </a:lnTo>
                  <a:lnTo>
                    <a:pt x="22829" y="2684823"/>
                  </a:lnTo>
                  <a:lnTo>
                    <a:pt x="16835" y="2632361"/>
                  </a:lnTo>
                  <a:lnTo>
                    <a:pt x="11734" y="2579519"/>
                  </a:lnTo>
                  <a:lnTo>
                    <a:pt x="7538" y="2526312"/>
                  </a:lnTo>
                  <a:lnTo>
                    <a:pt x="4255" y="2472754"/>
                  </a:lnTo>
                  <a:lnTo>
                    <a:pt x="1898" y="2418859"/>
                  </a:lnTo>
                  <a:lnTo>
                    <a:pt x="476" y="2364639"/>
                  </a:lnTo>
                  <a:lnTo>
                    <a:pt x="0" y="2310111"/>
                  </a:lnTo>
                  <a:close/>
                </a:path>
              </a:pathLst>
            </a:custGeom>
            <a:ln w="12700">
              <a:solidFill>
                <a:srgbClr val="000000"/>
              </a:solidFill>
            </a:ln>
          </p:spPr>
          <p:txBody>
            <a:bodyPr wrap="square" lIns="0" tIns="0" rIns="0" bIns="0" rtlCol="0"/>
            <a:lstStyle/>
            <a:p>
              <a:endParaRPr/>
            </a:p>
          </p:txBody>
        </p:sp>
        <p:sp>
          <p:nvSpPr>
            <p:cNvPr id="7" name="object 7"/>
            <p:cNvSpPr/>
            <p:nvPr/>
          </p:nvSpPr>
          <p:spPr>
            <a:xfrm>
              <a:off x="5833986" y="2784868"/>
              <a:ext cx="1986280" cy="2778125"/>
            </a:xfrm>
            <a:custGeom>
              <a:avLst/>
              <a:gdLst/>
              <a:ahLst/>
              <a:cxnLst/>
              <a:rect l="l" t="t" r="r" b="b"/>
              <a:pathLst>
                <a:path w="1986279" h="2778125">
                  <a:moveTo>
                    <a:pt x="1887613" y="2777731"/>
                  </a:moveTo>
                  <a:lnTo>
                    <a:pt x="1855901" y="2719425"/>
                  </a:lnTo>
                  <a:lnTo>
                    <a:pt x="1796034" y="2609329"/>
                  </a:lnTo>
                  <a:lnTo>
                    <a:pt x="1763331" y="2656217"/>
                  </a:lnTo>
                  <a:lnTo>
                    <a:pt x="32689" y="1449070"/>
                  </a:lnTo>
                  <a:lnTo>
                    <a:pt x="0" y="1495945"/>
                  </a:lnTo>
                  <a:lnTo>
                    <a:pt x="1730641" y="2703080"/>
                  </a:lnTo>
                  <a:lnTo>
                    <a:pt x="1697951" y="2749956"/>
                  </a:lnTo>
                  <a:lnTo>
                    <a:pt x="1887613" y="2777731"/>
                  </a:lnTo>
                  <a:close/>
                </a:path>
                <a:path w="1986279" h="2778125">
                  <a:moveTo>
                    <a:pt x="1887613" y="1247381"/>
                  </a:moveTo>
                  <a:lnTo>
                    <a:pt x="1830463" y="1218806"/>
                  </a:lnTo>
                  <a:lnTo>
                    <a:pt x="1716163" y="1161656"/>
                  </a:lnTo>
                  <a:lnTo>
                    <a:pt x="1716163" y="1218806"/>
                  </a:lnTo>
                  <a:lnTo>
                    <a:pt x="16344" y="1218806"/>
                  </a:lnTo>
                  <a:lnTo>
                    <a:pt x="16344" y="1275956"/>
                  </a:lnTo>
                  <a:lnTo>
                    <a:pt x="1716163" y="1275956"/>
                  </a:lnTo>
                  <a:lnTo>
                    <a:pt x="1716163" y="1333106"/>
                  </a:lnTo>
                  <a:lnTo>
                    <a:pt x="1830463" y="1275956"/>
                  </a:lnTo>
                  <a:lnTo>
                    <a:pt x="1887613" y="1247381"/>
                  </a:lnTo>
                  <a:close/>
                </a:path>
                <a:path w="1986279" h="2778125">
                  <a:moveTo>
                    <a:pt x="1986229" y="0"/>
                  </a:moveTo>
                  <a:lnTo>
                    <a:pt x="1794637" y="5943"/>
                  </a:lnTo>
                  <a:lnTo>
                    <a:pt x="1821764" y="56248"/>
                  </a:lnTo>
                  <a:lnTo>
                    <a:pt x="2781" y="1037285"/>
                  </a:lnTo>
                  <a:lnTo>
                    <a:pt x="29908" y="1087589"/>
                  </a:lnTo>
                  <a:lnTo>
                    <a:pt x="1848891" y="106553"/>
                  </a:lnTo>
                  <a:lnTo>
                    <a:pt x="1876031" y="156845"/>
                  </a:lnTo>
                  <a:lnTo>
                    <a:pt x="1956244" y="42672"/>
                  </a:lnTo>
                  <a:lnTo>
                    <a:pt x="1986229" y="0"/>
                  </a:lnTo>
                  <a:close/>
                </a:path>
              </a:pathLst>
            </a:custGeom>
            <a:solidFill>
              <a:srgbClr val="FF0000"/>
            </a:solidFill>
          </p:spPr>
          <p:txBody>
            <a:bodyPr wrap="square" lIns="0" tIns="0" rIns="0" bIns="0" rtlCol="0"/>
            <a:lstStyle/>
            <a:p>
              <a:endParaRPr/>
            </a:p>
          </p:txBody>
        </p:sp>
        <p:pic>
          <p:nvPicPr>
            <p:cNvPr id="8" name="object 8"/>
            <p:cNvPicPr/>
            <p:nvPr/>
          </p:nvPicPr>
          <p:blipFill>
            <a:blip r:embed="rId4" cstate="print"/>
            <a:stretch>
              <a:fillRect/>
            </a:stretch>
          </p:blipFill>
          <p:spPr>
            <a:xfrm>
              <a:off x="8281415" y="2532888"/>
              <a:ext cx="329183" cy="329184"/>
            </a:xfrm>
            <a:prstGeom prst="rect">
              <a:avLst/>
            </a:prstGeom>
          </p:spPr>
        </p:pic>
        <p:pic>
          <p:nvPicPr>
            <p:cNvPr id="9" name="object 9"/>
            <p:cNvPicPr/>
            <p:nvPr/>
          </p:nvPicPr>
          <p:blipFill>
            <a:blip r:embed="rId5" cstate="print"/>
            <a:stretch>
              <a:fillRect/>
            </a:stretch>
          </p:blipFill>
          <p:spPr>
            <a:xfrm>
              <a:off x="8281415" y="3956304"/>
              <a:ext cx="329183" cy="332231"/>
            </a:xfrm>
            <a:prstGeom prst="rect">
              <a:avLst/>
            </a:prstGeom>
          </p:spPr>
        </p:pic>
        <p:pic>
          <p:nvPicPr>
            <p:cNvPr id="10" name="object 10"/>
            <p:cNvPicPr/>
            <p:nvPr/>
          </p:nvPicPr>
          <p:blipFill>
            <a:blip r:embed="rId6" cstate="print"/>
            <a:stretch>
              <a:fillRect/>
            </a:stretch>
          </p:blipFill>
          <p:spPr>
            <a:xfrm>
              <a:off x="8281415" y="5413247"/>
              <a:ext cx="329183" cy="329184"/>
            </a:xfrm>
            <a:prstGeom prst="rect">
              <a:avLst/>
            </a:prstGeom>
          </p:spPr>
        </p:pic>
      </p:grpSp>
      <p:pic>
        <p:nvPicPr>
          <p:cNvPr id="11" name="object 11"/>
          <p:cNvPicPr/>
          <p:nvPr/>
        </p:nvPicPr>
        <p:blipFill>
          <a:blip r:embed="rId7" cstate="print"/>
          <a:stretch>
            <a:fillRect/>
          </a:stretch>
        </p:blipFill>
        <p:spPr>
          <a:xfrm>
            <a:off x="5013959" y="3669791"/>
            <a:ext cx="725424" cy="725424"/>
          </a:xfrm>
          <a:prstGeom prst="rect">
            <a:avLst/>
          </a:prstGeom>
        </p:spPr>
      </p:pic>
      <p:pic>
        <p:nvPicPr>
          <p:cNvPr id="12" name="object 12"/>
          <p:cNvPicPr/>
          <p:nvPr/>
        </p:nvPicPr>
        <p:blipFill>
          <a:blip r:embed="rId8" cstate="print"/>
          <a:stretch>
            <a:fillRect/>
          </a:stretch>
        </p:blipFill>
        <p:spPr>
          <a:xfrm>
            <a:off x="2834639" y="2996183"/>
            <a:ext cx="612648" cy="612647"/>
          </a:xfrm>
          <a:prstGeom prst="rect">
            <a:avLst/>
          </a:prstGeom>
        </p:spPr>
      </p:pic>
      <p:pic>
        <p:nvPicPr>
          <p:cNvPr id="13" name="object 13"/>
          <p:cNvPicPr/>
          <p:nvPr/>
        </p:nvPicPr>
        <p:blipFill>
          <a:blip r:embed="rId9" cstate="print"/>
          <a:stretch>
            <a:fillRect/>
          </a:stretch>
        </p:blipFill>
        <p:spPr>
          <a:xfrm>
            <a:off x="2834639" y="4392167"/>
            <a:ext cx="612648" cy="612648"/>
          </a:xfrm>
          <a:prstGeom prst="rect">
            <a:avLst/>
          </a:prstGeom>
        </p:spPr>
      </p:pic>
      <p:sp>
        <p:nvSpPr>
          <p:cNvPr id="14" name="object 14"/>
          <p:cNvSpPr txBox="1"/>
          <p:nvPr/>
        </p:nvSpPr>
        <p:spPr>
          <a:xfrm>
            <a:off x="8214232" y="1499108"/>
            <a:ext cx="1017269"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Blockchain</a:t>
            </a:r>
            <a:endParaRPr sz="1800">
              <a:latin typeface="Calibri"/>
              <a:cs typeface="Calibri"/>
            </a:endParaRPr>
          </a:p>
        </p:txBody>
      </p:sp>
      <p:sp>
        <p:nvSpPr>
          <p:cNvPr id="15" name="object 15"/>
          <p:cNvSpPr/>
          <p:nvPr/>
        </p:nvSpPr>
        <p:spPr>
          <a:xfrm>
            <a:off x="3598951" y="3438042"/>
            <a:ext cx="1303655" cy="433070"/>
          </a:xfrm>
          <a:custGeom>
            <a:avLst/>
            <a:gdLst/>
            <a:ahLst/>
            <a:cxnLst/>
            <a:rect l="l" t="t" r="r" b="b"/>
            <a:pathLst>
              <a:path w="1303654" h="433070">
                <a:moveTo>
                  <a:pt x="1130537" y="377761"/>
                </a:moveTo>
                <a:lnTo>
                  <a:pt x="1114844" y="432714"/>
                </a:lnTo>
                <a:lnTo>
                  <a:pt x="1303248" y="397357"/>
                </a:lnTo>
                <a:lnTo>
                  <a:pt x="1290428" y="385610"/>
                </a:lnTo>
                <a:lnTo>
                  <a:pt x="1158024" y="385610"/>
                </a:lnTo>
                <a:lnTo>
                  <a:pt x="1130537" y="377761"/>
                </a:lnTo>
                <a:close/>
              </a:path>
              <a:path w="1303654" h="433070">
                <a:moveTo>
                  <a:pt x="1146229" y="322810"/>
                </a:moveTo>
                <a:lnTo>
                  <a:pt x="1130537" y="377761"/>
                </a:lnTo>
                <a:lnTo>
                  <a:pt x="1158024" y="385610"/>
                </a:lnTo>
                <a:lnTo>
                  <a:pt x="1173708" y="330657"/>
                </a:lnTo>
                <a:lnTo>
                  <a:pt x="1146229" y="322810"/>
                </a:lnTo>
                <a:close/>
              </a:path>
              <a:path w="1303654" h="433070">
                <a:moveTo>
                  <a:pt x="1161923" y="267855"/>
                </a:moveTo>
                <a:lnTo>
                  <a:pt x="1146229" y="322810"/>
                </a:lnTo>
                <a:lnTo>
                  <a:pt x="1173708" y="330657"/>
                </a:lnTo>
                <a:lnTo>
                  <a:pt x="1158024" y="385610"/>
                </a:lnTo>
                <a:lnTo>
                  <a:pt x="1290428" y="385610"/>
                </a:lnTo>
                <a:lnTo>
                  <a:pt x="1161923" y="267855"/>
                </a:lnTo>
                <a:close/>
              </a:path>
              <a:path w="1303654" h="433070">
                <a:moveTo>
                  <a:pt x="15697" y="0"/>
                </a:moveTo>
                <a:lnTo>
                  <a:pt x="0" y="54952"/>
                </a:lnTo>
                <a:lnTo>
                  <a:pt x="1130537" y="377761"/>
                </a:lnTo>
                <a:lnTo>
                  <a:pt x="1146229" y="322810"/>
                </a:lnTo>
                <a:lnTo>
                  <a:pt x="15697" y="0"/>
                </a:lnTo>
                <a:close/>
              </a:path>
            </a:pathLst>
          </a:custGeom>
          <a:solidFill>
            <a:srgbClr val="FF0000"/>
          </a:solidFill>
        </p:spPr>
        <p:txBody>
          <a:bodyPr wrap="square" lIns="0" tIns="0" rIns="0" bIns="0" rtlCol="0"/>
          <a:lstStyle/>
          <a:p>
            <a:endParaRPr/>
          </a:p>
        </p:txBody>
      </p:sp>
      <p:sp>
        <p:nvSpPr>
          <p:cNvPr id="16" name="object 16"/>
          <p:cNvSpPr txBox="1"/>
          <p:nvPr/>
        </p:nvSpPr>
        <p:spPr>
          <a:xfrm>
            <a:off x="5008194" y="3300476"/>
            <a:ext cx="82105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Co</a:t>
            </a:r>
            <a:r>
              <a:rPr sz="1800" spc="-15" dirty="0">
                <a:latin typeface="Calibri"/>
                <a:cs typeface="Calibri"/>
              </a:rPr>
              <a:t>n</a:t>
            </a:r>
            <a:r>
              <a:rPr sz="1800" spc="-5" dirty="0">
                <a:latin typeface="Calibri"/>
                <a:cs typeface="Calibri"/>
              </a:rPr>
              <a:t>t</a:t>
            </a:r>
            <a:r>
              <a:rPr sz="1800" spc="-40" dirty="0">
                <a:latin typeface="Calibri"/>
                <a:cs typeface="Calibri"/>
              </a:rPr>
              <a:t>r</a:t>
            </a:r>
            <a:r>
              <a:rPr sz="1800" spc="-5" dirty="0">
                <a:latin typeface="Calibri"/>
                <a:cs typeface="Calibri"/>
              </a:rPr>
              <a:t>a</a:t>
            </a:r>
            <a:r>
              <a:rPr sz="1800" dirty="0">
                <a:latin typeface="Calibri"/>
                <a:cs typeface="Calibri"/>
              </a:rPr>
              <a:t>ct</a:t>
            </a:r>
            <a:endParaRPr sz="1800">
              <a:latin typeface="Calibri"/>
              <a:cs typeface="Calibri"/>
            </a:endParaRPr>
          </a:p>
        </p:txBody>
      </p:sp>
      <p:sp>
        <p:nvSpPr>
          <p:cNvPr id="20" name="object 20"/>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5</a:t>
            </a:r>
          </a:p>
        </p:txBody>
      </p:sp>
      <p:sp>
        <p:nvSpPr>
          <p:cNvPr id="17" name="object 17"/>
          <p:cNvSpPr txBox="1"/>
          <p:nvPr/>
        </p:nvSpPr>
        <p:spPr>
          <a:xfrm>
            <a:off x="916939" y="1433068"/>
            <a:ext cx="5975350" cy="1551940"/>
          </a:xfrm>
          <a:prstGeom prst="rect">
            <a:avLst/>
          </a:prstGeom>
        </p:spPr>
        <p:txBody>
          <a:bodyPr vert="horz" wrap="square" lIns="0" tIns="94615" rIns="0" bIns="0" rtlCol="0">
            <a:spAutoFit/>
          </a:bodyPr>
          <a:lstStyle/>
          <a:p>
            <a:pPr marL="241300" indent="-228600">
              <a:lnSpc>
                <a:spcPct val="100000"/>
              </a:lnSpc>
              <a:spcBef>
                <a:spcPts val="745"/>
              </a:spcBef>
              <a:buFont typeface="Arial MT"/>
              <a:buChar char="•"/>
              <a:tabLst>
                <a:tab pos="241300" algn="l"/>
              </a:tabLst>
            </a:pPr>
            <a:r>
              <a:rPr sz="2800" spc="-5" dirty="0">
                <a:latin typeface="Calibri"/>
                <a:cs typeface="Calibri"/>
              </a:rPr>
              <a:t>Owner</a:t>
            </a:r>
            <a:r>
              <a:rPr sz="2800" spc="-20" dirty="0">
                <a:latin typeface="Calibri"/>
                <a:cs typeface="Calibri"/>
              </a:rPr>
              <a:t> creates</a:t>
            </a:r>
            <a:r>
              <a:rPr sz="2800" spc="-10" dirty="0">
                <a:latin typeface="Calibri"/>
                <a:cs typeface="Calibri"/>
              </a:rPr>
              <a:t> </a:t>
            </a:r>
            <a:r>
              <a:rPr sz="2800" spc="-5" dirty="0">
                <a:latin typeface="Calibri"/>
                <a:cs typeface="Calibri"/>
              </a:rPr>
              <a:t>the</a:t>
            </a:r>
            <a:r>
              <a:rPr sz="2800" spc="-20" dirty="0">
                <a:latin typeface="Calibri"/>
                <a:cs typeface="Calibri"/>
              </a:rPr>
              <a:t> </a:t>
            </a:r>
            <a:r>
              <a:rPr sz="2800" spc="-15" dirty="0">
                <a:latin typeface="Calibri"/>
                <a:cs typeface="Calibri"/>
              </a:rPr>
              <a:t>contract</a:t>
            </a:r>
            <a:endParaRPr sz="2800">
              <a:latin typeface="Calibri"/>
              <a:cs typeface="Calibri"/>
            </a:endParaRPr>
          </a:p>
          <a:p>
            <a:pPr marL="241300" indent="-228600">
              <a:lnSpc>
                <a:spcPct val="100000"/>
              </a:lnSpc>
              <a:spcBef>
                <a:spcPts val="650"/>
              </a:spcBef>
              <a:buFont typeface="Arial MT"/>
              <a:buChar char="•"/>
              <a:tabLst>
                <a:tab pos="241300" algn="l"/>
              </a:tabLst>
            </a:pPr>
            <a:r>
              <a:rPr sz="2800" spc="-15" dirty="0">
                <a:latin typeface="Calibri"/>
                <a:cs typeface="Calibri"/>
              </a:rPr>
              <a:t>Contract</a:t>
            </a:r>
            <a:r>
              <a:rPr sz="2800" spc="5" dirty="0">
                <a:latin typeface="Calibri"/>
                <a:cs typeface="Calibri"/>
              </a:rPr>
              <a:t> </a:t>
            </a:r>
            <a:r>
              <a:rPr sz="2800" spc="-20" dirty="0">
                <a:latin typeface="Calibri"/>
                <a:cs typeface="Calibri"/>
              </a:rPr>
              <a:t>replicates</a:t>
            </a:r>
            <a:r>
              <a:rPr sz="2800" spc="15" dirty="0">
                <a:latin typeface="Calibri"/>
                <a:cs typeface="Calibri"/>
              </a:rPr>
              <a:t> </a:t>
            </a:r>
            <a:r>
              <a:rPr sz="2800" spc="-5" dirty="0">
                <a:latin typeface="Calibri"/>
                <a:cs typeface="Calibri"/>
              </a:rPr>
              <a:t>among</a:t>
            </a:r>
            <a:r>
              <a:rPr sz="2800" dirty="0">
                <a:latin typeface="Calibri"/>
                <a:cs typeface="Calibri"/>
              </a:rPr>
              <a:t> </a:t>
            </a:r>
            <a:r>
              <a:rPr sz="2800" spc="-5" dirty="0">
                <a:latin typeface="Calibri"/>
                <a:cs typeface="Calibri"/>
              </a:rPr>
              <a:t>all</a:t>
            </a:r>
            <a:r>
              <a:rPr sz="2800" spc="5" dirty="0">
                <a:latin typeface="Calibri"/>
                <a:cs typeface="Calibri"/>
              </a:rPr>
              <a:t> </a:t>
            </a:r>
            <a:r>
              <a:rPr sz="2800" dirty="0">
                <a:latin typeface="Calibri"/>
                <a:cs typeface="Calibri"/>
              </a:rPr>
              <a:t>the</a:t>
            </a:r>
            <a:r>
              <a:rPr sz="2800" spc="-5" dirty="0">
                <a:latin typeface="Calibri"/>
                <a:cs typeface="Calibri"/>
              </a:rPr>
              <a:t> nodes</a:t>
            </a:r>
            <a:endParaRPr sz="2800">
              <a:latin typeface="Calibri"/>
              <a:cs typeface="Calibri"/>
            </a:endParaRPr>
          </a:p>
          <a:p>
            <a:pPr marL="1905000">
              <a:lnSpc>
                <a:spcPct val="100000"/>
              </a:lnSpc>
              <a:spcBef>
                <a:spcPts val="1839"/>
              </a:spcBef>
            </a:pPr>
            <a:r>
              <a:rPr sz="1800" spc="-5" dirty="0">
                <a:latin typeface="Calibri"/>
                <a:cs typeface="Calibri"/>
              </a:rPr>
              <a:t>Owner</a:t>
            </a:r>
            <a:endParaRPr sz="1800">
              <a:latin typeface="Calibri"/>
              <a:cs typeface="Calibri"/>
            </a:endParaRPr>
          </a:p>
        </p:txBody>
      </p:sp>
      <p:sp>
        <p:nvSpPr>
          <p:cNvPr id="18" name="object 18"/>
          <p:cNvSpPr txBox="1"/>
          <p:nvPr/>
        </p:nvSpPr>
        <p:spPr>
          <a:xfrm>
            <a:off x="2802089" y="4105147"/>
            <a:ext cx="655955" cy="299720"/>
          </a:xfrm>
          <a:prstGeom prst="rect">
            <a:avLst/>
          </a:prstGeom>
        </p:spPr>
        <p:txBody>
          <a:bodyPr vert="horz" wrap="square" lIns="0" tIns="12700" rIns="0" bIns="0" rtlCol="0">
            <a:spAutoFit/>
          </a:bodyPr>
          <a:lstStyle/>
          <a:p>
            <a:pPr marL="12700">
              <a:lnSpc>
                <a:spcPct val="100000"/>
              </a:lnSpc>
              <a:spcBef>
                <a:spcPts val="100"/>
              </a:spcBef>
            </a:pPr>
            <a:r>
              <a:rPr sz="1800" spc="-165" dirty="0">
                <a:latin typeface="Calibri"/>
                <a:cs typeface="Calibri"/>
              </a:rPr>
              <a:t>T</a:t>
            </a:r>
            <a:r>
              <a:rPr sz="1800" dirty="0">
                <a:latin typeface="Calibri"/>
                <a:cs typeface="Calibri"/>
              </a:rPr>
              <a:t>e</a:t>
            </a:r>
            <a:r>
              <a:rPr sz="1800" spc="5" dirty="0">
                <a:latin typeface="Calibri"/>
                <a:cs typeface="Calibri"/>
              </a:rPr>
              <a:t>n</a:t>
            </a:r>
            <a:r>
              <a:rPr sz="1800" dirty="0">
                <a:latin typeface="Calibri"/>
                <a:cs typeface="Calibri"/>
              </a:rPr>
              <a:t>a</a:t>
            </a:r>
            <a:r>
              <a:rPr sz="1800" spc="-15" dirty="0">
                <a:latin typeface="Calibri"/>
                <a:cs typeface="Calibri"/>
              </a:rPr>
              <a:t>n</a:t>
            </a:r>
            <a:r>
              <a:rPr sz="1800" dirty="0">
                <a:latin typeface="Calibri"/>
                <a:cs typeface="Calibri"/>
              </a:rPr>
              <a:t>t</a:t>
            </a:r>
            <a:endParaRPr sz="1800">
              <a:latin typeface="Calibri"/>
              <a:cs typeface="Calibri"/>
            </a:endParaRPr>
          </a:p>
        </p:txBody>
      </p:sp>
      <p:sp>
        <p:nvSpPr>
          <p:cNvPr id="19" name="object 19"/>
          <p:cNvSpPr txBox="1"/>
          <p:nvPr/>
        </p:nvSpPr>
        <p:spPr>
          <a:xfrm rot="840000">
            <a:off x="3917647" y="3353444"/>
            <a:ext cx="650458" cy="228600"/>
          </a:xfrm>
          <a:prstGeom prst="rect">
            <a:avLst/>
          </a:prstGeom>
        </p:spPr>
        <p:txBody>
          <a:bodyPr vert="horz" wrap="square" lIns="0" tIns="0" rIns="0" bIns="0" rtlCol="0">
            <a:spAutoFit/>
          </a:bodyPr>
          <a:lstStyle/>
          <a:p>
            <a:pPr>
              <a:lnSpc>
                <a:spcPts val="1800"/>
              </a:lnSpc>
            </a:pPr>
            <a:r>
              <a:rPr sz="1800" dirty="0">
                <a:latin typeface="Calibri"/>
                <a:cs typeface="Calibri"/>
              </a:rPr>
              <a:t>C</a:t>
            </a:r>
            <a:r>
              <a:rPr sz="1800" spc="-40" dirty="0">
                <a:latin typeface="Calibri"/>
                <a:cs typeface="Calibri"/>
              </a:rPr>
              <a:t>r</a:t>
            </a:r>
            <a:r>
              <a:rPr sz="1800" dirty="0">
                <a:latin typeface="Calibri"/>
                <a:cs typeface="Calibri"/>
              </a:rPr>
              <a:t>e</a:t>
            </a:r>
            <a:r>
              <a:rPr sz="1800" spc="-30" dirty="0">
                <a:latin typeface="Calibri"/>
                <a:cs typeface="Calibri"/>
              </a:rPr>
              <a:t>a</a:t>
            </a:r>
            <a:r>
              <a:rPr sz="1800" spc="-35" dirty="0">
                <a:latin typeface="Calibri"/>
                <a:cs typeface="Calibri"/>
              </a:rPr>
              <a:t>t</a:t>
            </a:r>
            <a:r>
              <a:rPr sz="1800" dirty="0">
                <a:latin typeface="Calibri"/>
                <a:cs typeface="Calibri"/>
              </a:rPr>
              <a:t>e</a:t>
            </a:r>
            <a:endParaRPr sz="1800">
              <a:latin typeface="Calibri"/>
              <a:cs typeface="Calibri"/>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6" name="Shape 436"/>
          <p:cNvSpPr txBox="1">
            <a:spLocks noGrp="1"/>
          </p:cNvSpPr>
          <p:nvPr>
            <p:ph type="sldNum" idx="4294967295"/>
          </p:nvPr>
        </p:nvSpPr>
        <p:spPr>
          <a:xfrm>
            <a:off x="11582402" y="6290784"/>
            <a:ext cx="452341" cy="365125"/>
          </a:xfrm>
          <a:prstGeom prst="rect">
            <a:avLst/>
          </a:prstGeom>
          <a:noFill/>
          <a:ln>
            <a:noFill/>
          </a:ln>
        </p:spPr>
        <p:txBody>
          <a:bodyPr spcFirstLastPara="1" wrap="square" lIns="0" tIns="4233" rIns="0" bIns="0" anchor="ctr" anchorCtr="0">
            <a:noAutofit/>
          </a:bodyPr>
          <a:lstStyle/>
          <a:p>
            <a:pPr marL="33866" algn="r"/>
            <a:fld id="{00000000-1234-1234-1234-123412341234}" type="slidenum">
              <a:rPr lang="en" sz="1200" i="1">
                <a:solidFill>
                  <a:schemeClr val="lt2"/>
                </a:solidFill>
                <a:latin typeface="Century Schoolbook"/>
                <a:ea typeface="Century Schoolbook"/>
                <a:cs typeface="Century Schoolbook"/>
                <a:sym typeface="Century Schoolbook"/>
              </a:rPr>
              <a:pPr marL="33866" algn="r"/>
              <a:t>60</a:t>
            </a:fld>
            <a:endParaRPr sz="1200" i="1">
              <a:solidFill>
                <a:schemeClr val="lt2"/>
              </a:solidFill>
              <a:latin typeface="Century Schoolbook"/>
              <a:ea typeface="Century Schoolbook"/>
              <a:cs typeface="Century Schoolbook"/>
              <a:sym typeface="Century Schoolbook"/>
            </a:endParaRPr>
          </a:p>
        </p:txBody>
      </p:sp>
      <p:sp>
        <p:nvSpPr>
          <p:cNvPr id="437" name="Shape 437"/>
          <p:cNvSpPr txBox="1"/>
          <p:nvPr/>
        </p:nvSpPr>
        <p:spPr>
          <a:xfrm>
            <a:off x="451600" y="1181133"/>
            <a:ext cx="11412000" cy="3886000"/>
          </a:xfrm>
          <a:prstGeom prst="rect">
            <a:avLst/>
          </a:prstGeom>
          <a:noFill/>
          <a:ln>
            <a:noFill/>
          </a:ln>
        </p:spPr>
        <p:txBody>
          <a:bodyPr spcFirstLastPara="1" wrap="square" lIns="0" tIns="88033" rIns="0" bIns="0" anchor="t" anchorCtr="0">
            <a:noAutofit/>
          </a:bodyPr>
          <a:lstStyle/>
          <a:p>
            <a:pPr marL="626518" indent="-609585">
              <a:buClr>
                <a:srgbClr val="0000FF"/>
              </a:buClr>
              <a:buSzPct val="100000"/>
              <a:buFont typeface="Arial" panose="020B0604020202020204" pitchFamily="34" charset="0"/>
              <a:buChar char="•"/>
            </a:pPr>
            <a:r>
              <a:rPr lang="en" sz="3733" u="sng" dirty="0">
                <a:solidFill>
                  <a:schemeClr val="dk1"/>
                </a:solidFill>
                <a:ea typeface="Trebuchet MS"/>
                <a:cs typeface="Trebuchet MS"/>
                <a:sym typeface="Trebuchet MS"/>
              </a:rPr>
              <a:t>Gas Price</a:t>
            </a:r>
            <a:r>
              <a:rPr lang="en" sz="3733" dirty="0">
                <a:solidFill>
                  <a:schemeClr val="dk1"/>
                </a:solidFill>
                <a:ea typeface="Trebuchet MS"/>
                <a:cs typeface="Trebuchet MS"/>
                <a:sym typeface="Trebuchet MS"/>
              </a:rPr>
              <a:t>: current market price of a unit of Gas (in Wei)</a:t>
            </a:r>
            <a:endParaRPr sz="3733" dirty="0">
              <a:solidFill>
                <a:schemeClr val="dk1"/>
              </a:solidFill>
              <a:ea typeface="Trebuchet MS"/>
              <a:cs typeface="Trebuchet MS"/>
              <a:sym typeface="Trebuchet MS"/>
            </a:endParaRPr>
          </a:p>
          <a:p>
            <a:pPr marL="1083706" lvl="1" indent="-457189">
              <a:spcBef>
                <a:spcPts val="693"/>
              </a:spcBef>
              <a:buClr>
                <a:srgbClr val="0000FF"/>
              </a:buClr>
              <a:buSzPct val="80000"/>
              <a:buFont typeface="Wingdings" panose="05000000000000000000" pitchFamily="2" charset="2"/>
              <a:buChar char="§"/>
            </a:pPr>
            <a:r>
              <a:rPr lang="en" sz="3200" dirty="0">
                <a:solidFill>
                  <a:schemeClr val="dk1"/>
                </a:solidFill>
                <a:ea typeface="Trebuchet MS"/>
                <a:cs typeface="Trebuchet MS"/>
                <a:sym typeface="Trebuchet MS"/>
              </a:rPr>
              <a:t>Check gas price here: </a:t>
            </a:r>
            <a:r>
              <a:rPr lang="en" sz="3200" u="sng" dirty="0">
                <a:solidFill>
                  <a:schemeClr val="hlink"/>
                </a:solidFill>
                <a:ea typeface="Trebuchet MS"/>
                <a:cs typeface="Trebuchet MS"/>
                <a:sym typeface="Trebuchet MS"/>
                <a:hlinkClick r:id="rId3"/>
              </a:rPr>
              <a:t>https://ethgasstation.info/</a:t>
            </a:r>
            <a:endParaRPr sz="3200" dirty="0">
              <a:solidFill>
                <a:schemeClr val="dk1"/>
              </a:solidFill>
              <a:ea typeface="Trebuchet MS"/>
              <a:cs typeface="Trebuchet MS"/>
              <a:sym typeface="Trebuchet MS"/>
            </a:endParaRPr>
          </a:p>
          <a:p>
            <a:pPr marL="1083706" lvl="1" indent="-457189">
              <a:spcBef>
                <a:spcPts val="560"/>
              </a:spcBef>
              <a:buClr>
                <a:srgbClr val="0000FF"/>
              </a:buClr>
              <a:buSzPct val="80000"/>
              <a:buFont typeface="Wingdings" panose="05000000000000000000" pitchFamily="2" charset="2"/>
              <a:buChar char="§"/>
            </a:pPr>
            <a:r>
              <a:rPr lang="en" sz="3200" dirty="0">
                <a:solidFill>
                  <a:schemeClr val="dk1"/>
                </a:solidFill>
                <a:ea typeface="Trebuchet MS"/>
                <a:cs typeface="Trebuchet MS"/>
                <a:sym typeface="Trebuchet MS"/>
              </a:rPr>
              <a:t>Is always set before a transaction by user</a:t>
            </a:r>
            <a:endParaRPr sz="3200" dirty="0">
              <a:solidFill>
                <a:schemeClr val="dk1"/>
              </a:solidFill>
              <a:ea typeface="Trebuchet MS"/>
              <a:cs typeface="Trebuchet MS"/>
              <a:sym typeface="Trebuchet MS"/>
            </a:endParaRPr>
          </a:p>
          <a:p>
            <a:pPr marL="626518" indent="-609585">
              <a:spcBef>
                <a:spcPts val="560"/>
              </a:spcBef>
              <a:buClr>
                <a:srgbClr val="0000FF"/>
              </a:buClr>
              <a:buSzPct val="100000"/>
              <a:buFont typeface="Arial" panose="020B0604020202020204" pitchFamily="34" charset="0"/>
              <a:buChar char="•"/>
            </a:pPr>
            <a:r>
              <a:rPr lang="en" sz="3733" u="sng" dirty="0">
                <a:solidFill>
                  <a:schemeClr val="dk1"/>
                </a:solidFill>
                <a:ea typeface="Trebuchet MS"/>
                <a:cs typeface="Trebuchet MS"/>
                <a:sym typeface="Trebuchet MS"/>
              </a:rPr>
              <a:t>Gas Limit</a:t>
            </a:r>
            <a:r>
              <a:rPr lang="en" sz="3733" dirty="0">
                <a:solidFill>
                  <a:schemeClr val="dk1"/>
                </a:solidFill>
                <a:ea typeface="Trebuchet MS"/>
                <a:cs typeface="Trebuchet MS"/>
                <a:sym typeface="Trebuchet MS"/>
              </a:rPr>
              <a:t>: maximum amount of Gas user is willing to spend</a:t>
            </a:r>
            <a:endParaRPr sz="3733" dirty="0">
              <a:solidFill>
                <a:schemeClr val="dk1"/>
              </a:solidFill>
              <a:ea typeface="Trebuchet MS"/>
              <a:cs typeface="Trebuchet MS"/>
              <a:sym typeface="Trebuchet MS"/>
            </a:endParaRPr>
          </a:p>
          <a:p>
            <a:pPr marL="626518" indent="-609585">
              <a:spcBef>
                <a:spcPts val="560"/>
              </a:spcBef>
              <a:buClr>
                <a:srgbClr val="0000FF"/>
              </a:buClr>
              <a:buSzPct val="100000"/>
              <a:buFont typeface="Arial" panose="020B0604020202020204" pitchFamily="34" charset="0"/>
              <a:buChar char="•"/>
            </a:pPr>
            <a:r>
              <a:rPr lang="en" sz="3733" dirty="0">
                <a:solidFill>
                  <a:schemeClr val="dk1"/>
                </a:solidFill>
                <a:ea typeface="Trebuchet MS"/>
                <a:cs typeface="Trebuchet MS"/>
                <a:sym typeface="Trebuchet MS"/>
              </a:rPr>
              <a:t>Helps to regulate load on network</a:t>
            </a:r>
            <a:endParaRPr sz="3733" dirty="0"/>
          </a:p>
          <a:p>
            <a:pPr marL="626518" indent="-609585">
              <a:spcBef>
                <a:spcPts val="560"/>
              </a:spcBef>
              <a:buClr>
                <a:srgbClr val="0000FF"/>
              </a:buClr>
              <a:buSzPct val="100000"/>
              <a:buFont typeface="Arial" panose="020B0604020202020204" pitchFamily="34" charset="0"/>
              <a:buChar char="•"/>
            </a:pPr>
            <a:r>
              <a:rPr lang="en" sz="3733" u="sng" dirty="0">
                <a:solidFill>
                  <a:schemeClr val="dk1"/>
                </a:solidFill>
                <a:ea typeface="Trebuchet MS"/>
                <a:cs typeface="Trebuchet MS"/>
                <a:sym typeface="Trebuchet MS"/>
              </a:rPr>
              <a:t>Gas Cost </a:t>
            </a:r>
            <a:r>
              <a:rPr lang="en" sz="3733" dirty="0">
                <a:solidFill>
                  <a:schemeClr val="dk1"/>
                </a:solidFill>
                <a:ea typeface="Trebuchet MS"/>
                <a:cs typeface="Trebuchet MS"/>
                <a:sym typeface="Trebuchet MS"/>
              </a:rPr>
              <a:t>(used when sending transactions) is calculated by gasLimit*gasPrice.</a:t>
            </a:r>
            <a:endParaRPr sz="3733" dirty="0">
              <a:solidFill>
                <a:schemeClr val="dk1"/>
              </a:solidFill>
              <a:ea typeface="Trebuchet MS"/>
              <a:cs typeface="Trebuchet MS"/>
              <a:sym typeface="Trebuchet MS"/>
            </a:endParaRPr>
          </a:p>
          <a:p>
            <a:pPr marL="1175989" lvl="1" indent="-549472">
              <a:spcBef>
                <a:spcPts val="560"/>
              </a:spcBef>
              <a:buClr>
                <a:srgbClr val="0000FF"/>
              </a:buClr>
              <a:buSzPct val="80000"/>
              <a:buFont typeface="Wingdings" panose="05000000000000000000" pitchFamily="2" charset="2"/>
              <a:buChar char="§"/>
            </a:pPr>
            <a:r>
              <a:rPr lang="en" sz="3200" dirty="0">
                <a:solidFill>
                  <a:schemeClr val="dk1"/>
                </a:solidFill>
                <a:ea typeface="Trebuchet MS"/>
                <a:cs typeface="Trebuchet MS"/>
                <a:sym typeface="Trebuchet MS"/>
              </a:rPr>
              <a:t>All blocks have a Gas Limit (maximum Gas each block can use)</a:t>
            </a:r>
            <a:endParaRPr sz="3200" dirty="0">
              <a:solidFill>
                <a:schemeClr val="dk1"/>
              </a:solidFill>
              <a:ea typeface="Trebuchet MS"/>
              <a:cs typeface="Trebuchet MS"/>
              <a:sym typeface="Trebuchet MS"/>
            </a:endParaRPr>
          </a:p>
        </p:txBody>
      </p:sp>
      <p:sp>
        <p:nvSpPr>
          <p:cNvPr id="2" name="Footer Placeholder 1"/>
          <p:cNvSpPr>
            <a:spLocks noGrp="1"/>
          </p:cNvSpPr>
          <p:nvPr>
            <p:ph type="ftr" idx="4294967295"/>
          </p:nvPr>
        </p:nvSpPr>
        <p:spPr>
          <a:xfrm>
            <a:off x="762001" y="6314440"/>
            <a:ext cx="5811793" cy="365125"/>
          </a:xfrm>
          <a:prstGeom prst="rect">
            <a:avLst/>
          </a:prstGeom>
        </p:spPr>
        <p:txBody>
          <a:bodyPr/>
          <a:lstStyle/>
          <a:p>
            <a:r>
              <a:rPr lang="en-US" dirty="0" smtClean="0"/>
              <a:t>Campbell R. Harvey 2018</a:t>
            </a:r>
            <a:endParaRPr lang="en-US" dirty="0"/>
          </a:p>
        </p:txBody>
      </p:sp>
      <p:sp>
        <p:nvSpPr>
          <p:cNvPr id="7" name="Shape 429"/>
          <p:cNvSpPr txBox="1">
            <a:spLocks noGrp="1"/>
          </p:cNvSpPr>
          <p:nvPr>
            <p:ph type="title"/>
          </p:nvPr>
        </p:nvSpPr>
        <p:spPr>
          <a:xfrm>
            <a:off x="461431" y="127215"/>
            <a:ext cx="2193600" cy="620800"/>
          </a:xfrm>
          <a:prstGeom prst="rect">
            <a:avLst/>
          </a:prstGeom>
          <a:noFill/>
          <a:ln>
            <a:noFill/>
          </a:ln>
        </p:spPr>
        <p:txBody>
          <a:bodyPr spcFirstLastPara="1" wrap="square" lIns="0" tIns="16933" rIns="0" bIns="0" anchor="t" anchorCtr="0">
            <a:noAutofit/>
          </a:bodyPr>
          <a:lstStyle/>
          <a:p>
            <a:pPr marL="16933" algn="l" rtl="0">
              <a:buClr>
                <a:srgbClr val="262626"/>
              </a:buClr>
              <a:buSzPts val="3000"/>
            </a:pPr>
            <a:r>
              <a:rPr lang="en" sz="4800" dirty="0">
                <a:solidFill>
                  <a:srgbClr val="0000FF"/>
                </a:solidFill>
                <a:latin typeface="Calibri Light" panose="020F0302020204030204" pitchFamily="34" charset="0"/>
                <a:ea typeface="Century Schoolbook"/>
                <a:cs typeface="Calibri Light" panose="020F0302020204030204" pitchFamily="34" charset="0"/>
                <a:sym typeface="Century Schoolbook"/>
              </a:rPr>
              <a:t>Gas Cost</a:t>
            </a:r>
            <a:endParaRPr sz="4800" dirty="0">
              <a:solidFill>
                <a:srgbClr val="0000FF"/>
              </a:solidFill>
              <a:latin typeface="Calibri Light" panose="020F0302020204030204" pitchFamily="34" charset="0"/>
              <a:ea typeface="Century Schoolbook"/>
              <a:cs typeface="Calibri Light" panose="020F0302020204030204" pitchFamily="34" charset="0"/>
              <a:sym typeface="Century Schoolbook"/>
            </a:endParaRPr>
          </a:p>
        </p:txBody>
      </p:sp>
    </p:spTree>
    <p:extLst>
      <p:ext uri="{BB962C8B-B14F-4D97-AF65-F5344CB8AC3E}">
        <p14:creationId xmlns:p14="http://schemas.microsoft.com/office/powerpoint/2010/main" val="25161625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149386" y="2196795"/>
            <a:ext cx="2888615" cy="584835"/>
          </a:xfrm>
          <a:prstGeom prst="rect">
            <a:avLst/>
          </a:prstGeom>
          <a:ln w="9525">
            <a:solidFill>
              <a:srgbClr val="FF0000"/>
            </a:solidFill>
          </a:ln>
        </p:spPr>
        <p:txBody>
          <a:bodyPr vert="horz" wrap="square" lIns="0" tIns="42544" rIns="0" bIns="0" rtlCol="0">
            <a:spAutoFit/>
          </a:bodyPr>
          <a:lstStyle/>
          <a:p>
            <a:pPr marL="859790" marR="280670" indent="-570865">
              <a:lnSpc>
                <a:spcPts val="1900"/>
              </a:lnSpc>
              <a:spcBef>
                <a:spcPts val="334"/>
              </a:spcBef>
            </a:pPr>
            <a:r>
              <a:rPr sz="1600" spc="-10" dirty="0">
                <a:latin typeface="Calibri"/>
                <a:cs typeface="Calibri"/>
              </a:rPr>
              <a:t>Extract </a:t>
            </a:r>
            <a:r>
              <a:rPr sz="1600" spc="-5" dirty="0">
                <a:latin typeface="Calibri"/>
                <a:cs typeface="Calibri"/>
              </a:rPr>
              <a:t>the</a:t>
            </a:r>
            <a:r>
              <a:rPr sz="1600" spc="-10" dirty="0">
                <a:latin typeface="Calibri"/>
                <a:cs typeface="Calibri"/>
              </a:rPr>
              <a:t> contract</a:t>
            </a:r>
            <a:r>
              <a:rPr sz="1600" spc="-5" dirty="0">
                <a:latin typeface="Calibri"/>
                <a:cs typeface="Calibri"/>
              </a:rPr>
              <a:t> </a:t>
            </a:r>
            <a:r>
              <a:rPr sz="1600" spc="-10" dirty="0">
                <a:latin typeface="Calibri"/>
                <a:cs typeface="Calibri"/>
              </a:rPr>
              <a:t>address </a:t>
            </a:r>
            <a:r>
              <a:rPr sz="1600" spc="-345" dirty="0">
                <a:latin typeface="Calibri"/>
                <a:cs typeface="Calibri"/>
              </a:rPr>
              <a:t> </a:t>
            </a:r>
            <a:r>
              <a:rPr sz="1600" spc="-10" dirty="0">
                <a:latin typeface="Calibri"/>
                <a:cs typeface="Calibri"/>
              </a:rPr>
              <a:t>from</a:t>
            </a:r>
            <a:r>
              <a:rPr sz="1600" spc="-15" dirty="0">
                <a:latin typeface="Calibri"/>
                <a:cs typeface="Calibri"/>
              </a:rPr>
              <a:t> </a:t>
            </a:r>
            <a:r>
              <a:rPr sz="1600" spc="-5" dirty="0">
                <a:latin typeface="Calibri"/>
                <a:cs typeface="Calibri"/>
              </a:rPr>
              <a:t>Ganache</a:t>
            </a:r>
            <a:endParaRPr sz="1600">
              <a:latin typeface="Calibri"/>
              <a:cs typeface="Calibri"/>
            </a:endParaRPr>
          </a:p>
        </p:txBody>
      </p:sp>
      <p:grpSp>
        <p:nvGrpSpPr>
          <p:cNvPr id="3" name="object 3"/>
          <p:cNvGrpSpPr/>
          <p:nvPr/>
        </p:nvGrpSpPr>
        <p:grpSpPr>
          <a:xfrm>
            <a:off x="3442157" y="2775216"/>
            <a:ext cx="302895" cy="297180"/>
            <a:chOff x="3442157" y="2775216"/>
            <a:chExt cx="302895" cy="297180"/>
          </a:xfrm>
        </p:grpSpPr>
        <p:sp>
          <p:nvSpPr>
            <p:cNvPr id="4" name="object 4"/>
            <p:cNvSpPr/>
            <p:nvPr/>
          </p:nvSpPr>
          <p:spPr>
            <a:xfrm>
              <a:off x="3448507" y="2781566"/>
              <a:ext cx="290195" cy="284480"/>
            </a:xfrm>
            <a:custGeom>
              <a:avLst/>
              <a:gdLst/>
              <a:ahLst/>
              <a:cxnLst/>
              <a:rect l="l" t="t" r="r" b="b"/>
              <a:pathLst>
                <a:path w="290195" h="284480">
                  <a:moveTo>
                    <a:pt x="217449" y="0"/>
                  </a:moveTo>
                  <a:lnTo>
                    <a:pt x="72478" y="0"/>
                  </a:lnTo>
                  <a:lnTo>
                    <a:pt x="72478" y="142176"/>
                  </a:lnTo>
                  <a:lnTo>
                    <a:pt x="0" y="142176"/>
                  </a:lnTo>
                  <a:lnTo>
                    <a:pt x="144957" y="284352"/>
                  </a:lnTo>
                  <a:lnTo>
                    <a:pt x="289928" y="142176"/>
                  </a:lnTo>
                  <a:lnTo>
                    <a:pt x="217449" y="142176"/>
                  </a:lnTo>
                  <a:lnTo>
                    <a:pt x="217449" y="0"/>
                  </a:lnTo>
                  <a:close/>
                </a:path>
              </a:pathLst>
            </a:custGeom>
            <a:solidFill>
              <a:srgbClr val="4472C4"/>
            </a:solidFill>
          </p:spPr>
          <p:txBody>
            <a:bodyPr wrap="square" lIns="0" tIns="0" rIns="0" bIns="0" rtlCol="0"/>
            <a:lstStyle/>
            <a:p>
              <a:endParaRPr/>
            </a:p>
          </p:txBody>
        </p:sp>
        <p:sp>
          <p:nvSpPr>
            <p:cNvPr id="5" name="object 5"/>
            <p:cNvSpPr/>
            <p:nvPr/>
          </p:nvSpPr>
          <p:spPr>
            <a:xfrm>
              <a:off x="3448507" y="2781566"/>
              <a:ext cx="290195" cy="284480"/>
            </a:xfrm>
            <a:custGeom>
              <a:avLst/>
              <a:gdLst/>
              <a:ahLst/>
              <a:cxnLst/>
              <a:rect l="l" t="t" r="r" b="b"/>
              <a:pathLst>
                <a:path w="290195" h="284480">
                  <a:moveTo>
                    <a:pt x="0" y="142178"/>
                  </a:moveTo>
                  <a:lnTo>
                    <a:pt x="72483" y="142178"/>
                  </a:lnTo>
                  <a:lnTo>
                    <a:pt x="72483" y="0"/>
                  </a:lnTo>
                  <a:lnTo>
                    <a:pt x="217449" y="0"/>
                  </a:lnTo>
                  <a:lnTo>
                    <a:pt x="217449" y="142178"/>
                  </a:lnTo>
                  <a:lnTo>
                    <a:pt x="289932" y="142178"/>
                  </a:lnTo>
                  <a:lnTo>
                    <a:pt x="144966" y="284356"/>
                  </a:lnTo>
                  <a:lnTo>
                    <a:pt x="0" y="142178"/>
                  </a:lnTo>
                  <a:close/>
                </a:path>
              </a:pathLst>
            </a:custGeom>
            <a:ln w="12700">
              <a:solidFill>
                <a:srgbClr val="2F528F"/>
              </a:solidFill>
            </a:ln>
          </p:spPr>
          <p:txBody>
            <a:bodyPr wrap="square" lIns="0" tIns="0" rIns="0" bIns="0" rtlCol="0"/>
            <a:lstStyle/>
            <a:p>
              <a:endParaRPr/>
            </a:p>
          </p:txBody>
        </p:sp>
      </p:grpSp>
      <p:sp>
        <p:nvSpPr>
          <p:cNvPr id="6" name="object 6"/>
          <p:cNvSpPr txBox="1"/>
          <p:nvPr/>
        </p:nvSpPr>
        <p:spPr>
          <a:xfrm>
            <a:off x="5656440" y="2196795"/>
            <a:ext cx="3669029" cy="584835"/>
          </a:xfrm>
          <a:prstGeom prst="rect">
            <a:avLst/>
          </a:prstGeom>
          <a:ln w="9525">
            <a:solidFill>
              <a:srgbClr val="FF0000"/>
            </a:solidFill>
          </a:ln>
        </p:spPr>
        <p:txBody>
          <a:bodyPr vert="horz" wrap="square" lIns="0" tIns="42544" rIns="0" bIns="0" rtlCol="0">
            <a:spAutoFit/>
          </a:bodyPr>
          <a:lstStyle/>
          <a:p>
            <a:pPr marL="444500" marR="410845" indent="-26034">
              <a:lnSpc>
                <a:spcPts val="1900"/>
              </a:lnSpc>
              <a:spcBef>
                <a:spcPts val="334"/>
              </a:spcBef>
            </a:pPr>
            <a:r>
              <a:rPr sz="1600" spc="-10" dirty="0">
                <a:latin typeface="Calibri"/>
                <a:cs typeface="Calibri"/>
              </a:rPr>
              <a:t>Extract</a:t>
            </a:r>
            <a:r>
              <a:rPr sz="1600" dirty="0">
                <a:latin typeface="Calibri"/>
                <a:cs typeface="Calibri"/>
              </a:rPr>
              <a:t> </a:t>
            </a:r>
            <a:r>
              <a:rPr sz="1600" spc="-5" dirty="0">
                <a:latin typeface="Calibri"/>
                <a:cs typeface="Calibri"/>
              </a:rPr>
              <a:t>the</a:t>
            </a:r>
            <a:r>
              <a:rPr sz="1600" dirty="0">
                <a:latin typeface="Calibri"/>
                <a:cs typeface="Calibri"/>
              </a:rPr>
              <a:t> ABI</a:t>
            </a:r>
            <a:r>
              <a:rPr sz="1600" spc="-5" dirty="0">
                <a:latin typeface="Calibri"/>
                <a:cs typeface="Calibri"/>
              </a:rPr>
              <a:t> </a:t>
            </a:r>
            <a:r>
              <a:rPr sz="1600" spc="-10" dirty="0">
                <a:latin typeface="Calibri"/>
                <a:cs typeface="Calibri"/>
              </a:rPr>
              <a:t>(Application</a:t>
            </a:r>
            <a:r>
              <a:rPr sz="1600" spc="-5" dirty="0">
                <a:latin typeface="Calibri"/>
                <a:cs typeface="Calibri"/>
              </a:rPr>
              <a:t> Binary </a:t>
            </a:r>
            <a:r>
              <a:rPr sz="1600" spc="-345" dirty="0">
                <a:latin typeface="Calibri"/>
                <a:cs typeface="Calibri"/>
              </a:rPr>
              <a:t> </a:t>
            </a:r>
            <a:r>
              <a:rPr sz="1600" spc="-10" dirty="0">
                <a:latin typeface="Calibri"/>
                <a:cs typeface="Calibri"/>
              </a:rPr>
              <a:t>Interface) </a:t>
            </a:r>
            <a:r>
              <a:rPr sz="1600" dirty="0">
                <a:latin typeface="Calibri"/>
                <a:cs typeface="Calibri"/>
              </a:rPr>
              <a:t>of</a:t>
            </a:r>
            <a:r>
              <a:rPr sz="1600" spc="-5" dirty="0">
                <a:latin typeface="Calibri"/>
                <a:cs typeface="Calibri"/>
              </a:rPr>
              <a:t> the</a:t>
            </a:r>
            <a:r>
              <a:rPr sz="1600" spc="-10" dirty="0">
                <a:latin typeface="Calibri"/>
                <a:cs typeface="Calibri"/>
              </a:rPr>
              <a:t> </a:t>
            </a:r>
            <a:r>
              <a:rPr sz="1600" spc="-5" dirty="0">
                <a:latin typeface="Calibri"/>
                <a:cs typeface="Calibri"/>
              </a:rPr>
              <a:t>code </a:t>
            </a:r>
            <a:r>
              <a:rPr sz="1600" spc="-10" dirty="0">
                <a:latin typeface="Calibri"/>
                <a:cs typeface="Calibri"/>
              </a:rPr>
              <a:t>from Remix</a:t>
            </a:r>
            <a:endParaRPr sz="1600">
              <a:latin typeface="Calibri"/>
              <a:cs typeface="Calibri"/>
            </a:endParaRPr>
          </a:p>
        </p:txBody>
      </p:sp>
      <p:grpSp>
        <p:nvGrpSpPr>
          <p:cNvPr id="7" name="object 7"/>
          <p:cNvGrpSpPr/>
          <p:nvPr/>
        </p:nvGrpSpPr>
        <p:grpSpPr>
          <a:xfrm>
            <a:off x="7339507" y="2785173"/>
            <a:ext cx="302895" cy="297180"/>
            <a:chOff x="7339507" y="2785173"/>
            <a:chExt cx="302895" cy="297180"/>
          </a:xfrm>
        </p:grpSpPr>
        <p:sp>
          <p:nvSpPr>
            <p:cNvPr id="8" name="object 8"/>
            <p:cNvSpPr/>
            <p:nvPr/>
          </p:nvSpPr>
          <p:spPr>
            <a:xfrm>
              <a:off x="7345857" y="2791523"/>
              <a:ext cx="290195" cy="284480"/>
            </a:xfrm>
            <a:custGeom>
              <a:avLst/>
              <a:gdLst/>
              <a:ahLst/>
              <a:cxnLst/>
              <a:rect l="l" t="t" r="r" b="b"/>
              <a:pathLst>
                <a:path w="290195" h="284480">
                  <a:moveTo>
                    <a:pt x="217449" y="0"/>
                  </a:moveTo>
                  <a:lnTo>
                    <a:pt x="72478" y="0"/>
                  </a:lnTo>
                  <a:lnTo>
                    <a:pt x="72478" y="142176"/>
                  </a:lnTo>
                  <a:lnTo>
                    <a:pt x="0" y="142176"/>
                  </a:lnTo>
                  <a:lnTo>
                    <a:pt x="144957" y="284352"/>
                  </a:lnTo>
                  <a:lnTo>
                    <a:pt x="289928" y="142176"/>
                  </a:lnTo>
                  <a:lnTo>
                    <a:pt x="217449" y="142176"/>
                  </a:lnTo>
                  <a:lnTo>
                    <a:pt x="217449" y="0"/>
                  </a:lnTo>
                  <a:close/>
                </a:path>
              </a:pathLst>
            </a:custGeom>
            <a:solidFill>
              <a:srgbClr val="4472C4"/>
            </a:solidFill>
          </p:spPr>
          <p:txBody>
            <a:bodyPr wrap="square" lIns="0" tIns="0" rIns="0" bIns="0" rtlCol="0"/>
            <a:lstStyle/>
            <a:p>
              <a:endParaRPr/>
            </a:p>
          </p:txBody>
        </p:sp>
        <p:sp>
          <p:nvSpPr>
            <p:cNvPr id="9" name="object 9"/>
            <p:cNvSpPr/>
            <p:nvPr/>
          </p:nvSpPr>
          <p:spPr>
            <a:xfrm>
              <a:off x="7345857" y="2791523"/>
              <a:ext cx="290195" cy="284480"/>
            </a:xfrm>
            <a:custGeom>
              <a:avLst/>
              <a:gdLst/>
              <a:ahLst/>
              <a:cxnLst/>
              <a:rect l="l" t="t" r="r" b="b"/>
              <a:pathLst>
                <a:path w="290195" h="284480">
                  <a:moveTo>
                    <a:pt x="0" y="142178"/>
                  </a:moveTo>
                  <a:lnTo>
                    <a:pt x="72483" y="142178"/>
                  </a:lnTo>
                  <a:lnTo>
                    <a:pt x="72483" y="0"/>
                  </a:lnTo>
                  <a:lnTo>
                    <a:pt x="217449" y="0"/>
                  </a:lnTo>
                  <a:lnTo>
                    <a:pt x="217449" y="142178"/>
                  </a:lnTo>
                  <a:lnTo>
                    <a:pt x="289932" y="142178"/>
                  </a:lnTo>
                  <a:lnTo>
                    <a:pt x="144966" y="284356"/>
                  </a:lnTo>
                  <a:lnTo>
                    <a:pt x="0" y="142178"/>
                  </a:lnTo>
                  <a:close/>
                </a:path>
              </a:pathLst>
            </a:custGeom>
            <a:ln w="12700">
              <a:solidFill>
                <a:srgbClr val="2F528F"/>
              </a:solidFill>
            </a:ln>
          </p:spPr>
          <p:txBody>
            <a:bodyPr wrap="square" lIns="0" tIns="0" rIns="0" bIns="0" rtlCol="0"/>
            <a:lstStyle/>
            <a:p>
              <a:endParaRPr/>
            </a:p>
          </p:txBody>
        </p:sp>
      </p:grpSp>
      <p:sp>
        <p:nvSpPr>
          <p:cNvPr id="10" name="object 10"/>
          <p:cNvSpPr txBox="1"/>
          <p:nvPr/>
        </p:nvSpPr>
        <p:spPr>
          <a:xfrm>
            <a:off x="2606586" y="3085845"/>
            <a:ext cx="5918835" cy="584835"/>
          </a:xfrm>
          <a:prstGeom prst="rect">
            <a:avLst/>
          </a:prstGeom>
          <a:ln w="9525">
            <a:solidFill>
              <a:srgbClr val="FF0000"/>
            </a:solidFill>
          </a:ln>
        </p:spPr>
        <p:txBody>
          <a:bodyPr vert="horz" wrap="square" lIns="0" tIns="33020" rIns="0" bIns="0" rtlCol="0">
            <a:spAutoFit/>
          </a:bodyPr>
          <a:lstStyle/>
          <a:p>
            <a:pPr algn="ctr">
              <a:lnSpc>
                <a:spcPts val="1910"/>
              </a:lnSpc>
              <a:spcBef>
                <a:spcPts val="260"/>
              </a:spcBef>
            </a:pPr>
            <a:r>
              <a:rPr sz="1600" spc="-15" dirty="0">
                <a:latin typeface="Calibri"/>
                <a:cs typeface="Calibri"/>
              </a:rPr>
              <a:t>Interact</a:t>
            </a:r>
            <a:r>
              <a:rPr sz="1600" spc="-5" dirty="0">
                <a:latin typeface="Calibri"/>
                <a:cs typeface="Calibri"/>
              </a:rPr>
              <a:t> </a:t>
            </a:r>
            <a:r>
              <a:rPr sz="1600" dirty="0">
                <a:latin typeface="Calibri"/>
                <a:cs typeface="Calibri"/>
              </a:rPr>
              <a:t>with</a:t>
            </a:r>
            <a:r>
              <a:rPr sz="1600" spc="-10" dirty="0">
                <a:latin typeface="Calibri"/>
                <a:cs typeface="Calibri"/>
              </a:rPr>
              <a:t> </a:t>
            </a:r>
            <a:r>
              <a:rPr sz="1600" spc="-5" dirty="0">
                <a:latin typeface="Calibri"/>
                <a:cs typeface="Calibri"/>
              </a:rPr>
              <a:t>the </a:t>
            </a:r>
            <a:r>
              <a:rPr sz="1600" spc="-10" dirty="0">
                <a:latin typeface="Calibri"/>
                <a:cs typeface="Calibri"/>
              </a:rPr>
              <a:t>contract</a:t>
            </a:r>
            <a:r>
              <a:rPr sz="1600" spc="-5" dirty="0">
                <a:latin typeface="Calibri"/>
                <a:cs typeface="Calibri"/>
              </a:rPr>
              <a:t> in </a:t>
            </a:r>
            <a:r>
              <a:rPr sz="1600" spc="-10" dirty="0">
                <a:latin typeface="Calibri"/>
                <a:cs typeface="Calibri"/>
              </a:rPr>
              <a:t>MyEtherWallet</a:t>
            </a:r>
            <a:endParaRPr sz="1600">
              <a:latin typeface="Calibri"/>
              <a:cs typeface="Calibri"/>
            </a:endParaRPr>
          </a:p>
          <a:p>
            <a:pPr algn="ctr">
              <a:lnSpc>
                <a:spcPts val="1910"/>
              </a:lnSpc>
            </a:pPr>
            <a:r>
              <a:rPr sz="1600" spc="-5" dirty="0">
                <a:latin typeface="Calibri"/>
                <a:cs typeface="Calibri"/>
              </a:rPr>
              <a:t>(Import</a:t>
            </a:r>
            <a:r>
              <a:rPr sz="1600" dirty="0">
                <a:latin typeface="Calibri"/>
                <a:cs typeface="Calibri"/>
              </a:rPr>
              <a:t> </a:t>
            </a:r>
            <a:r>
              <a:rPr sz="1600" spc="-5" dirty="0">
                <a:latin typeface="Calibri"/>
                <a:cs typeface="Calibri"/>
              </a:rPr>
              <a:t>the</a:t>
            </a:r>
            <a:r>
              <a:rPr sz="1600" spc="5" dirty="0">
                <a:latin typeface="Calibri"/>
                <a:cs typeface="Calibri"/>
              </a:rPr>
              <a:t> </a:t>
            </a:r>
            <a:r>
              <a:rPr sz="1600" spc="-10" dirty="0">
                <a:latin typeface="Calibri"/>
                <a:cs typeface="Calibri"/>
              </a:rPr>
              <a:t>contract</a:t>
            </a:r>
            <a:r>
              <a:rPr sz="1600" dirty="0">
                <a:latin typeface="Calibri"/>
                <a:cs typeface="Calibri"/>
              </a:rPr>
              <a:t> </a:t>
            </a:r>
            <a:r>
              <a:rPr sz="1600" spc="-10" dirty="0">
                <a:latin typeface="Calibri"/>
                <a:cs typeface="Calibri"/>
              </a:rPr>
              <a:t>address</a:t>
            </a:r>
            <a:r>
              <a:rPr sz="1600" dirty="0">
                <a:latin typeface="Calibri"/>
                <a:cs typeface="Calibri"/>
              </a:rPr>
              <a:t> </a:t>
            </a:r>
            <a:r>
              <a:rPr sz="1600" spc="-5" dirty="0">
                <a:latin typeface="Calibri"/>
                <a:cs typeface="Calibri"/>
              </a:rPr>
              <a:t>and the</a:t>
            </a:r>
            <a:r>
              <a:rPr sz="1600" spc="5" dirty="0">
                <a:latin typeface="Calibri"/>
                <a:cs typeface="Calibri"/>
              </a:rPr>
              <a:t> </a:t>
            </a:r>
            <a:r>
              <a:rPr sz="1600" dirty="0">
                <a:latin typeface="Calibri"/>
                <a:cs typeface="Calibri"/>
              </a:rPr>
              <a:t>ABI </a:t>
            </a:r>
            <a:r>
              <a:rPr sz="1600" spc="-10" dirty="0">
                <a:latin typeface="Calibri"/>
                <a:cs typeface="Calibri"/>
              </a:rPr>
              <a:t>into</a:t>
            </a:r>
            <a:r>
              <a:rPr sz="1600" spc="5" dirty="0">
                <a:latin typeface="Calibri"/>
                <a:cs typeface="Calibri"/>
              </a:rPr>
              <a:t> </a:t>
            </a:r>
            <a:r>
              <a:rPr sz="1600" spc="-5" dirty="0">
                <a:latin typeface="Calibri"/>
                <a:cs typeface="Calibri"/>
              </a:rPr>
              <a:t>the</a:t>
            </a:r>
            <a:r>
              <a:rPr sz="1600" spc="5" dirty="0">
                <a:latin typeface="Calibri"/>
                <a:cs typeface="Calibri"/>
              </a:rPr>
              <a:t> </a:t>
            </a:r>
            <a:r>
              <a:rPr sz="1600" spc="-10" dirty="0">
                <a:latin typeface="Calibri"/>
                <a:cs typeface="Calibri"/>
              </a:rPr>
              <a:t>MyEtherWallet)</a:t>
            </a:r>
            <a:endParaRPr sz="1600">
              <a:latin typeface="Calibri"/>
              <a:cs typeface="Calibri"/>
            </a:endParaRPr>
          </a:p>
        </p:txBody>
      </p:sp>
      <p:grpSp>
        <p:nvGrpSpPr>
          <p:cNvPr id="11" name="object 11"/>
          <p:cNvGrpSpPr/>
          <p:nvPr/>
        </p:nvGrpSpPr>
        <p:grpSpPr>
          <a:xfrm>
            <a:off x="3756443" y="3664267"/>
            <a:ext cx="3190875" cy="988060"/>
            <a:chOff x="3756443" y="3664267"/>
            <a:chExt cx="3190875" cy="988060"/>
          </a:xfrm>
        </p:grpSpPr>
        <p:sp>
          <p:nvSpPr>
            <p:cNvPr id="12" name="object 12"/>
            <p:cNvSpPr/>
            <p:nvPr/>
          </p:nvSpPr>
          <p:spPr>
            <a:xfrm>
              <a:off x="5206682" y="3670617"/>
              <a:ext cx="290195" cy="284480"/>
            </a:xfrm>
            <a:custGeom>
              <a:avLst/>
              <a:gdLst/>
              <a:ahLst/>
              <a:cxnLst/>
              <a:rect l="l" t="t" r="r" b="b"/>
              <a:pathLst>
                <a:path w="290195" h="284479">
                  <a:moveTo>
                    <a:pt x="217449" y="0"/>
                  </a:moveTo>
                  <a:lnTo>
                    <a:pt x="72478" y="0"/>
                  </a:lnTo>
                  <a:lnTo>
                    <a:pt x="72478" y="142176"/>
                  </a:lnTo>
                  <a:lnTo>
                    <a:pt x="0" y="142176"/>
                  </a:lnTo>
                  <a:lnTo>
                    <a:pt x="144957" y="284353"/>
                  </a:lnTo>
                  <a:lnTo>
                    <a:pt x="289928" y="142176"/>
                  </a:lnTo>
                  <a:lnTo>
                    <a:pt x="217449" y="142176"/>
                  </a:lnTo>
                  <a:lnTo>
                    <a:pt x="217449" y="0"/>
                  </a:lnTo>
                  <a:close/>
                </a:path>
              </a:pathLst>
            </a:custGeom>
            <a:solidFill>
              <a:srgbClr val="4472C4"/>
            </a:solidFill>
          </p:spPr>
          <p:txBody>
            <a:bodyPr wrap="square" lIns="0" tIns="0" rIns="0" bIns="0" rtlCol="0"/>
            <a:lstStyle/>
            <a:p>
              <a:endParaRPr/>
            </a:p>
          </p:txBody>
        </p:sp>
        <p:sp>
          <p:nvSpPr>
            <p:cNvPr id="13" name="object 13"/>
            <p:cNvSpPr/>
            <p:nvPr/>
          </p:nvSpPr>
          <p:spPr>
            <a:xfrm>
              <a:off x="5206682" y="3670617"/>
              <a:ext cx="290195" cy="284480"/>
            </a:xfrm>
            <a:custGeom>
              <a:avLst/>
              <a:gdLst/>
              <a:ahLst/>
              <a:cxnLst/>
              <a:rect l="l" t="t" r="r" b="b"/>
              <a:pathLst>
                <a:path w="290195" h="284479">
                  <a:moveTo>
                    <a:pt x="0" y="142178"/>
                  </a:moveTo>
                  <a:lnTo>
                    <a:pt x="72483" y="142178"/>
                  </a:lnTo>
                  <a:lnTo>
                    <a:pt x="72483" y="0"/>
                  </a:lnTo>
                  <a:lnTo>
                    <a:pt x="217449" y="0"/>
                  </a:lnTo>
                  <a:lnTo>
                    <a:pt x="217449" y="142178"/>
                  </a:lnTo>
                  <a:lnTo>
                    <a:pt x="289932" y="142178"/>
                  </a:lnTo>
                  <a:lnTo>
                    <a:pt x="144966" y="284356"/>
                  </a:lnTo>
                  <a:lnTo>
                    <a:pt x="0" y="142178"/>
                  </a:lnTo>
                  <a:close/>
                </a:path>
              </a:pathLst>
            </a:custGeom>
            <a:ln w="12700">
              <a:solidFill>
                <a:srgbClr val="2F528F"/>
              </a:solidFill>
            </a:ln>
          </p:spPr>
          <p:txBody>
            <a:bodyPr wrap="square" lIns="0" tIns="0" rIns="0" bIns="0" rtlCol="0"/>
            <a:lstStyle/>
            <a:p>
              <a:endParaRPr/>
            </a:p>
          </p:txBody>
        </p:sp>
        <p:sp>
          <p:nvSpPr>
            <p:cNvPr id="14" name="object 14"/>
            <p:cNvSpPr/>
            <p:nvPr/>
          </p:nvSpPr>
          <p:spPr>
            <a:xfrm>
              <a:off x="3761206" y="3974896"/>
              <a:ext cx="3181350" cy="673100"/>
            </a:xfrm>
            <a:custGeom>
              <a:avLst/>
              <a:gdLst/>
              <a:ahLst/>
              <a:cxnLst/>
              <a:rect l="l" t="t" r="r" b="b"/>
              <a:pathLst>
                <a:path w="3181350" h="673100">
                  <a:moveTo>
                    <a:pt x="0" y="336262"/>
                  </a:moveTo>
                  <a:lnTo>
                    <a:pt x="1590440" y="0"/>
                  </a:lnTo>
                  <a:lnTo>
                    <a:pt x="3180891" y="336262"/>
                  </a:lnTo>
                  <a:lnTo>
                    <a:pt x="1590440" y="672525"/>
                  </a:lnTo>
                  <a:lnTo>
                    <a:pt x="0" y="336262"/>
                  </a:lnTo>
                  <a:close/>
                </a:path>
              </a:pathLst>
            </a:custGeom>
            <a:ln w="9525">
              <a:solidFill>
                <a:srgbClr val="FF0000"/>
              </a:solidFill>
            </a:ln>
          </p:spPr>
          <p:txBody>
            <a:bodyPr wrap="square" lIns="0" tIns="0" rIns="0" bIns="0" rtlCol="0"/>
            <a:lstStyle/>
            <a:p>
              <a:endParaRPr/>
            </a:p>
          </p:txBody>
        </p:sp>
      </p:grpSp>
      <p:sp>
        <p:nvSpPr>
          <p:cNvPr id="15" name="object 15"/>
          <p:cNvSpPr txBox="1"/>
          <p:nvPr/>
        </p:nvSpPr>
        <p:spPr>
          <a:xfrm>
            <a:off x="4651552" y="4164076"/>
            <a:ext cx="1400810" cy="269240"/>
          </a:xfrm>
          <a:prstGeom prst="rect">
            <a:avLst/>
          </a:prstGeom>
        </p:spPr>
        <p:txBody>
          <a:bodyPr vert="horz" wrap="square" lIns="0" tIns="12700" rIns="0" bIns="0" rtlCol="0">
            <a:spAutoFit/>
          </a:bodyPr>
          <a:lstStyle/>
          <a:p>
            <a:pPr marL="12700">
              <a:lnSpc>
                <a:spcPct val="100000"/>
              </a:lnSpc>
              <a:spcBef>
                <a:spcPts val="100"/>
              </a:spcBef>
            </a:pPr>
            <a:r>
              <a:rPr sz="1600" spc="-5" dirty="0">
                <a:latin typeface="Calibri"/>
                <a:cs typeface="Calibri"/>
              </a:rPr>
              <a:t>Select</a:t>
            </a:r>
            <a:r>
              <a:rPr sz="1600" spc="-30" dirty="0">
                <a:latin typeface="Calibri"/>
                <a:cs typeface="Calibri"/>
              </a:rPr>
              <a:t> </a:t>
            </a:r>
            <a:r>
              <a:rPr sz="1600" dirty="0">
                <a:latin typeface="Calibri"/>
                <a:cs typeface="Calibri"/>
              </a:rPr>
              <a:t>a</a:t>
            </a:r>
            <a:r>
              <a:rPr sz="1600" spc="-30" dirty="0">
                <a:latin typeface="Calibri"/>
                <a:cs typeface="Calibri"/>
              </a:rPr>
              <a:t> </a:t>
            </a:r>
            <a:r>
              <a:rPr sz="1600" spc="-5" dirty="0">
                <a:latin typeface="Calibri"/>
                <a:cs typeface="Calibri"/>
              </a:rPr>
              <a:t>function</a:t>
            </a:r>
            <a:endParaRPr sz="1600">
              <a:latin typeface="Calibri"/>
              <a:cs typeface="Calibri"/>
            </a:endParaRPr>
          </a:p>
        </p:txBody>
      </p:sp>
      <p:sp>
        <p:nvSpPr>
          <p:cNvPr id="16" name="object 16"/>
          <p:cNvSpPr txBox="1">
            <a:spLocks noGrp="1"/>
          </p:cNvSpPr>
          <p:nvPr>
            <p:ph type="title"/>
          </p:nvPr>
        </p:nvSpPr>
        <p:spPr>
          <a:xfrm>
            <a:off x="2170518" y="611124"/>
            <a:ext cx="7851140" cy="695960"/>
          </a:xfrm>
          <a:prstGeom prst="rect">
            <a:avLst/>
          </a:prstGeom>
        </p:spPr>
        <p:txBody>
          <a:bodyPr vert="horz" wrap="square" lIns="0" tIns="12700" rIns="0" bIns="0" rtlCol="0">
            <a:spAutoFit/>
          </a:bodyPr>
          <a:lstStyle/>
          <a:p>
            <a:pPr marL="12700">
              <a:lnSpc>
                <a:spcPct val="100000"/>
              </a:lnSpc>
              <a:spcBef>
                <a:spcPts val="100"/>
              </a:spcBef>
            </a:pPr>
            <a:r>
              <a:rPr spc="-20" dirty="0"/>
              <a:t>Interacting</a:t>
            </a:r>
            <a:r>
              <a:rPr dirty="0"/>
              <a:t> with</a:t>
            </a:r>
            <a:r>
              <a:rPr spc="-5" dirty="0"/>
              <a:t> the</a:t>
            </a:r>
            <a:r>
              <a:rPr dirty="0"/>
              <a:t> </a:t>
            </a:r>
            <a:r>
              <a:rPr spc="-5" dirty="0"/>
              <a:t>smart</a:t>
            </a:r>
            <a:r>
              <a:rPr spc="10" dirty="0"/>
              <a:t> </a:t>
            </a:r>
            <a:r>
              <a:rPr spc="-25" dirty="0"/>
              <a:t>contract</a:t>
            </a:r>
          </a:p>
        </p:txBody>
      </p:sp>
      <p:sp>
        <p:nvSpPr>
          <p:cNvPr id="17" name="object 17"/>
          <p:cNvSpPr/>
          <p:nvPr/>
        </p:nvSpPr>
        <p:spPr>
          <a:xfrm>
            <a:off x="5129085" y="4657432"/>
            <a:ext cx="445134" cy="612775"/>
          </a:xfrm>
          <a:custGeom>
            <a:avLst/>
            <a:gdLst/>
            <a:ahLst/>
            <a:cxnLst/>
            <a:rect l="l" t="t" r="r" b="b"/>
            <a:pathLst>
              <a:path w="445135" h="612775">
                <a:moveTo>
                  <a:pt x="0" y="389858"/>
                </a:moveTo>
                <a:lnTo>
                  <a:pt x="111279" y="389858"/>
                </a:lnTo>
                <a:lnTo>
                  <a:pt x="111279" y="0"/>
                </a:lnTo>
                <a:lnTo>
                  <a:pt x="333836" y="0"/>
                </a:lnTo>
                <a:lnTo>
                  <a:pt x="333836" y="389858"/>
                </a:lnTo>
                <a:lnTo>
                  <a:pt x="445115" y="389858"/>
                </a:lnTo>
                <a:lnTo>
                  <a:pt x="222558" y="612415"/>
                </a:lnTo>
                <a:lnTo>
                  <a:pt x="0" y="389858"/>
                </a:lnTo>
                <a:close/>
              </a:path>
            </a:pathLst>
          </a:custGeom>
          <a:ln w="12700">
            <a:solidFill>
              <a:srgbClr val="2F528F"/>
            </a:solidFill>
          </a:ln>
        </p:spPr>
        <p:txBody>
          <a:bodyPr wrap="square" lIns="0" tIns="0" rIns="0" bIns="0" rtlCol="0"/>
          <a:lstStyle/>
          <a:p>
            <a:endParaRPr/>
          </a:p>
        </p:txBody>
      </p:sp>
      <p:sp>
        <p:nvSpPr>
          <p:cNvPr id="18" name="object 18"/>
          <p:cNvSpPr txBox="1"/>
          <p:nvPr/>
        </p:nvSpPr>
        <p:spPr>
          <a:xfrm>
            <a:off x="5243185" y="4687315"/>
            <a:ext cx="242570" cy="387350"/>
          </a:xfrm>
          <a:prstGeom prst="rect">
            <a:avLst/>
          </a:prstGeom>
        </p:spPr>
        <p:txBody>
          <a:bodyPr vert="vert" wrap="square" lIns="0" tIns="3810" rIns="0" bIns="0" rtlCol="0">
            <a:spAutoFit/>
          </a:bodyPr>
          <a:lstStyle/>
          <a:p>
            <a:pPr marL="12700">
              <a:lnSpc>
                <a:spcPct val="100000"/>
              </a:lnSpc>
              <a:spcBef>
                <a:spcPts val="30"/>
              </a:spcBef>
            </a:pPr>
            <a:r>
              <a:rPr sz="1400" spc="-25" dirty="0">
                <a:latin typeface="Calibri"/>
                <a:cs typeface="Calibri"/>
              </a:rPr>
              <a:t>R</a:t>
            </a:r>
            <a:r>
              <a:rPr sz="1400" dirty="0">
                <a:latin typeface="Calibri"/>
                <a:cs typeface="Calibri"/>
              </a:rPr>
              <a:t>ead</a:t>
            </a:r>
            <a:endParaRPr sz="1400">
              <a:latin typeface="Calibri"/>
              <a:cs typeface="Calibri"/>
            </a:endParaRPr>
          </a:p>
        </p:txBody>
      </p:sp>
      <p:sp>
        <p:nvSpPr>
          <p:cNvPr id="19" name="object 19"/>
          <p:cNvSpPr/>
          <p:nvPr/>
        </p:nvSpPr>
        <p:spPr>
          <a:xfrm>
            <a:off x="6964794" y="4088594"/>
            <a:ext cx="817244" cy="445134"/>
          </a:xfrm>
          <a:custGeom>
            <a:avLst/>
            <a:gdLst/>
            <a:ahLst/>
            <a:cxnLst/>
            <a:rect l="l" t="t" r="r" b="b"/>
            <a:pathLst>
              <a:path w="817245" h="445135">
                <a:moveTo>
                  <a:pt x="594124" y="445115"/>
                </a:moveTo>
                <a:lnTo>
                  <a:pt x="594124" y="333836"/>
                </a:lnTo>
                <a:lnTo>
                  <a:pt x="0" y="333836"/>
                </a:lnTo>
                <a:lnTo>
                  <a:pt x="0" y="111278"/>
                </a:lnTo>
                <a:lnTo>
                  <a:pt x="594124" y="111278"/>
                </a:lnTo>
                <a:lnTo>
                  <a:pt x="594124" y="0"/>
                </a:lnTo>
                <a:lnTo>
                  <a:pt x="816681" y="222558"/>
                </a:lnTo>
                <a:lnTo>
                  <a:pt x="594124" y="445115"/>
                </a:lnTo>
                <a:close/>
              </a:path>
            </a:pathLst>
          </a:custGeom>
          <a:ln w="12700">
            <a:solidFill>
              <a:srgbClr val="2F528F"/>
            </a:solidFill>
          </a:ln>
        </p:spPr>
        <p:txBody>
          <a:bodyPr wrap="square" lIns="0" tIns="0" rIns="0" bIns="0" rtlCol="0"/>
          <a:lstStyle/>
          <a:p>
            <a:endParaRPr/>
          </a:p>
        </p:txBody>
      </p:sp>
      <p:sp>
        <p:nvSpPr>
          <p:cNvPr id="20" name="object 20"/>
          <p:cNvSpPr txBox="1"/>
          <p:nvPr/>
        </p:nvSpPr>
        <p:spPr>
          <a:xfrm>
            <a:off x="7098424" y="4183379"/>
            <a:ext cx="429259" cy="238760"/>
          </a:xfrm>
          <a:prstGeom prst="rect">
            <a:avLst/>
          </a:prstGeom>
        </p:spPr>
        <p:txBody>
          <a:bodyPr vert="horz" wrap="square" lIns="0" tIns="12700" rIns="0" bIns="0" rtlCol="0">
            <a:spAutoFit/>
          </a:bodyPr>
          <a:lstStyle/>
          <a:p>
            <a:pPr marL="12700">
              <a:lnSpc>
                <a:spcPct val="100000"/>
              </a:lnSpc>
              <a:spcBef>
                <a:spcPts val="100"/>
              </a:spcBef>
            </a:pPr>
            <a:r>
              <a:rPr sz="1400" spc="-40" dirty="0">
                <a:latin typeface="Calibri"/>
                <a:cs typeface="Calibri"/>
              </a:rPr>
              <a:t>W</a:t>
            </a:r>
            <a:r>
              <a:rPr sz="1400" spc="-5" dirty="0">
                <a:latin typeface="Calibri"/>
                <a:cs typeface="Calibri"/>
              </a:rPr>
              <a:t>r</a:t>
            </a:r>
            <a:r>
              <a:rPr sz="1400" dirty="0">
                <a:latin typeface="Calibri"/>
                <a:cs typeface="Calibri"/>
              </a:rPr>
              <a:t>i</a:t>
            </a:r>
            <a:r>
              <a:rPr sz="1400" spc="-10" dirty="0">
                <a:latin typeface="Calibri"/>
                <a:cs typeface="Calibri"/>
              </a:rPr>
              <a:t>t</a:t>
            </a:r>
            <a:r>
              <a:rPr sz="1400" dirty="0">
                <a:latin typeface="Calibri"/>
                <a:cs typeface="Calibri"/>
              </a:rPr>
              <a:t>e</a:t>
            </a:r>
            <a:endParaRPr sz="1400">
              <a:latin typeface="Calibri"/>
              <a:cs typeface="Calibri"/>
            </a:endParaRPr>
          </a:p>
        </p:txBody>
      </p:sp>
      <p:sp>
        <p:nvSpPr>
          <p:cNvPr id="21" name="object 21"/>
          <p:cNvSpPr txBox="1"/>
          <p:nvPr/>
        </p:nvSpPr>
        <p:spPr>
          <a:xfrm>
            <a:off x="3916489" y="5279847"/>
            <a:ext cx="2888615" cy="339090"/>
          </a:xfrm>
          <a:prstGeom prst="rect">
            <a:avLst/>
          </a:prstGeom>
          <a:ln w="9525">
            <a:solidFill>
              <a:srgbClr val="FF0000"/>
            </a:solidFill>
          </a:ln>
        </p:spPr>
        <p:txBody>
          <a:bodyPr vert="horz" wrap="square" lIns="0" tIns="33655" rIns="0" bIns="0" rtlCol="0">
            <a:spAutoFit/>
          </a:bodyPr>
          <a:lstStyle/>
          <a:p>
            <a:pPr marL="707390">
              <a:lnSpc>
                <a:spcPct val="100000"/>
              </a:lnSpc>
              <a:spcBef>
                <a:spcPts val="265"/>
              </a:spcBef>
            </a:pPr>
            <a:r>
              <a:rPr sz="1600" spc="-10" dirty="0">
                <a:latin typeface="Calibri"/>
                <a:cs typeface="Calibri"/>
              </a:rPr>
              <a:t>Receive</a:t>
            </a:r>
            <a:r>
              <a:rPr sz="1600" spc="-15" dirty="0">
                <a:latin typeface="Calibri"/>
                <a:cs typeface="Calibri"/>
              </a:rPr>
              <a:t> </a:t>
            </a:r>
            <a:r>
              <a:rPr sz="1600" spc="-5" dirty="0">
                <a:latin typeface="Calibri"/>
                <a:cs typeface="Calibri"/>
              </a:rPr>
              <a:t>the</a:t>
            </a:r>
            <a:r>
              <a:rPr sz="1600" spc="-15" dirty="0">
                <a:latin typeface="Calibri"/>
                <a:cs typeface="Calibri"/>
              </a:rPr>
              <a:t> </a:t>
            </a:r>
            <a:r>
              <a:rPr sz="1600" spc="-10" dirty="0">
                <a:latin typeface="Calibri"/>
                <a:cs typeface="Calibri"/>
              </a:rPr>
              <a:t>result</a:t>
            </a:r>
            <a:endParaRPr sz="1600">
              <a:latin typeface="Calibri"/>
              <a:cs typeface="Calibri"/>
            </a:endParaRPr>
          </a:p>
        </p:txBody>
      </p:sp>
      <p:sp>
        <p:nvSpPr>
          <p:cNvPr id="22" name="object 22"/>
          <p:cNvSpPr txBox="1"/>
          <p:nvPr/>
        </p:nvSpPr>
        <p:spPr>
          <a:xfrm>
            <a:off x="7804175" y="4782413"/>
            <a:ext cx="2888615" cy="339090"/>
          </a:xfrm>
          <a:prstGeom prst="rect">
            <a:avLst/>
          </a:prstGeom>
          <a:ln w="9525">
            <a:solidFill>
              <a:srgbClr val="FF0000"/>
            </a:solidFill>
          </a:ln>
        </p:spPr>
        <p:txBody>
          <a:bodyPr vert="horz" wrap="square" lIns="0" tIns="34290" rIns="0" bIns="0" rtlCol="0">
            <a:spAutoFit/>
          </a:bodyPr>
          <a:lstStyle/>
          <a:p>
            <a:pPr marL="410845">
              <a:lnSpc>
                <a:spcPct val="100000"/>
              </a:lnSpc>
              <a:spcBef>
                <a:spcPts val="270"/>
              </a:spcBef>
            </a:pPr>
            <a:r>
              <a:rPr sz="1600" spc="-10" dirty="0">
                <a:latin typeface="Calibri"/>
                <a:cs typeface="Calibri"/>
              </a:rPr>
              <a:t>Generate</a:t>
            </a:r>
            <a:r>
              <a:rPr sz="1600" spc="-20" dirty="0">
                <a:latin typeface="Calibri"/>
                <a:cs typeface="Calibri"/>
              </a:rPr>
              <a:t> </a:t>
            </a:r>
            <a:r>
              <a:rPr sz="1600" spc="-5" dirty="0">
                <a:latin typeface="Calibri"/>
                <a:cs typeface="Calibri"/>
              </a:rPr>
              <a:t>the</a:t>
            </a:r>
            <a:r>
              <a:rPr sz="1600" spc="-25" dirty="0">
                <a:latin typeface="Calibri"/>
                <a:cs typeface="Calibri"/>
              </a:rPr>
              <a:t> </a:t>
            </a:r>
            <a:r>
              <a:rPr sz="1600" spc="-5" dirty="0">
                <a:latin typeface="Calibri"/>
                <a:cs typeface="Calibri"/>
              </a:rPr>
              <a:t>transaction</a:t>
            </a:r>
            <a:endParaRPr sz="1600">
              <a:latin typeface="Calibri"/>
              <a:cs typeface="Calibri"/>
            </a:endParaRPr>
          </a:p>
        </p:txBody>
      </p:sp>
      <p:grpSp>
        <p:nvGrpSpPr>
          <p:cNvPr id="23" name="object 23"/>
          <p:cNvGrpSpPr/>
          <p:nvPr/>
        </p:nvGrpSpPr>
        <p:grpSpPr>
          <a:xfrm>
            <a:off x="9096946" y="4482312"/>
            <a:ext cx="302895" cy="297180"/>
            <a:chOff x="9096946" y="4482312"/>
            <a:chExt cx="302895" cy="297180"/>
          </a:xfrm>
        </p:grpSpPr>
        <p:sp>
          <p:nvSpPr>
            <p:cNvPr id="24" name="object 24"/>
            <p:cNvSpPr/>
            <p:nvPr/>
          </p:nvSpPr>
          <p:spPr>
            <a:xfrm>
              <a:off x="9103296" y="4488662"/>
              <a:ext cx="290195" cy="284480"/>
            </a:xfrm>
            <a:custGeom>
              <a:avLst/>
              <a:gdLst/>
              <a:ahLst/>
              <a:cxnLst/>
              <a:rect l="l" t="t" r="r" b="b"/>
              <a:pathLst>
                <a:path w="290195" h="284479">
                  <a:moveTo>
                    <a:pt x="217449" y="0"/>
                  </a:moveTo>
                  <a:lnTo>
                    <a:pt x="72478" y="0"/>
                  </a:lnTo>
                  <a:lnTo>
                    <a:pt x="72478" y="142176"/>
                  </a:lnTo>
                  <a:lnTo>
                    <a:pt x="0" y="142176"/>
                  </a:lnTo>
                  <a:lnTo>
                    <a:pt x="144957" y="284365"/>
                  </a:lnTo>
                  <a:lnTo>
                    <a:pt x="289928" y="142176"/>
                  </a:lnTo>
                  <a:lnTo>
                    <a:pt x="217449" y="142176"/>
                  </a:lnTo>
                  <a:lnTo>
                    <a:pt x="217449" y="0"/>
                  </a:lnTo>
                  <a:close/>
                </a:path>
              </a:pathLst>
            </a:custGeom>
            <a:solidFill>
              <a:srgbClr val="4472C4"/>
            </a:solidFill>
          </p:spPr>
          <p:txBody>
            <a:bodyPr wrap="square" lIns="0" tIns="0" rIns="0" bIns="0" rtlCol="0"/>
            <a:lstStyle/>
            <a:p>
              <a:endParaRPr/>
            </a:p>
          </p:txBody>
        </p:sp>
        <p:sp>
          <p:nvSpPr>
            <p:cNvPr id="25" name="object 25"/>
            <p:cNvSpPr/>
            <p:nvPr/>
          </p:nvSpPr>
          <p:spPr>
            <a:xfrm>
              <a:off x="9103296" y="4488662"/>
              <a:ext cx="290195" cy="284480"/>
            </a:xfrm>
            <a:custGeom>
              <a:avLst/>
              <a:gdLst/>
              <a:ahLst/>
              <a:cxnLst/>
              <a:rect l="l" t="t" r="r" b="b"/>
              <a:pathLst>
                <a:path w="290195" h="284479">
                  <a:moveTo>
                    <a:pt x="0" y="142178"/>
                  </a:moveTo>
                  <a:lnTo>
                    <a:pt x="72483" y="142178"/>
                  </a:lnTo>
                  <a:lnTo>
                    <a:pt x="72483" y="0"/>
                  </a:lnTo>
                  <a:lnTo>
                    <a:pt x="217449" y="0"/>
                  </a:lnTo>
                  <a:lnTo>
                    <a:pt x="217449" y="142178"/>
                  </a:lnTo>
                  <a:lnTo>
                    <a:pt x="289932" y="142178"/>
                  </a:lnTo>
                  <a:lnTo>
                    <a:pt x="144966" y="284356"/>
                  </a:lnTo>
                  <a:lnTo>
                    <a:pt x="0" y="142178"/>
                  </a:lnTo>
                  <a:close/>
                </a:path>
              </a:pathLst>
            </a:custGeom>
            <a:ln w="12700">
              <a:solidFill>
                <a:srgbClr val="2F528F"/>
              </a:solidFill>
            </a:ln>
          </p:spPr>
          <p:txBody>
            <a:bodyPr wrap="square" lIns="0" tIns="0" rIns="0" bIns="0" rtlCol="0"/>
            <a:lstStyle/>
            <a:p>
              <a:endParaRPr/>
            </a:p>
          </p:txBody>
        </p:sp>
      </p:grpSp>
      <p:sp>
        <p:nvSpPr>
          <p:cNvPr id="26" name="object 26"/>
          <p:cNvSpPr txBox="1"/>
          <p:nvPr/>
        </p:nvSpPr>
        <p:spPr>
          <a:xfrm>
            <a:off x="7804175" y="4141876"/>
            <a:ext cx="2888615" cy="339090"/>
          </a:xfrm>
          <a:prstGeom prst="rect">
            <a:avLst/>
          </a:prstGeom>
          <a:ln w="9525">
            <a:solidFill>
              <a:srgbClr val="FF0000"/>
            </a:solidFill>
          </a:ln>
        </p:spPr>
        <p:txBody>
          <a:bodyPr vert="horz" wrap="square" lIns="0" tIns="31750" rIns="0" bIns="0" rtlCol="0">
            <a:spAutoFit/>
          </a:bodyPr>
          <a:lstStyle/>
          <a:p>
            <a:pPr marL="895985">
              <a:lnSpc>
                <a:spcPct val="100000"/>
              </a:lnSpc>
              <a:spcBef>
                <a:spcPts val="250"/>
              </a:spcBef>
            </a:pPr>
            <a:r>
              <a:rPr sz="1600" spc="-25" dirty="0">
                <a:latin typeface="Calibri"/>
                <a:cs typeface="Calibri"/>
              </a:rPr>
              <a:t>Pay </a:t>
            </a:r>
            <a:r>
              <a:rPr sz="1600" spc="-5" dirty="0">
                <a:latin typeface="Calibri"/>
                <a:cs typeface="Calibri"/>
              </a:rPr>
              <a:t>some</a:t>
            </a:r>
            <a:r>
              <a:rPr sz="1600" spc="-25" dirty="0">
                <a:latin typeface="Calibri"/>
                <a:cs typeface="Calibri"/>
              </a:rPr>
              <a:t> </a:t>
            </a:r>
            <a:r>
              <a:rPr sz="1600" spc="-15" dirty="0">
                <a:latin typeface="Calibri"/>
                <a:cs typeface="Calibri"/>
              </a:rPr>
              <a:t>gas</a:t>
            </a:r>
            <a:endParaRPr sz="1600">
              <a:latin typeface="Calibri"/>
              <a:cs typeface="Calibri"/>
            </a:endParaRPr>
          </a:p>
        </p:txBody>
      </p:sp>
      <p:sp>
        <p:nvSpPr>
          <p:cNvPr id="27" name="object 27"/>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34</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41</a:t>
            </a:r>
          </a:p>
        </p:txBody>
      </p:sp>
      <p:sp>
        <p:nvSpPr>
          <p:cNvPr id="2" name="object 2"/>
          <p:cNvSpPr txBox="1">
            <a:spLocks noGrp="1"/>
          </p:cNvSpPr>
          <p:nvPr>
            <p:ph type="title"/>
          </p:nvPr>
        </p:nvSpPr>
        <p:spPr>
          <a:xfrm>
            <a:off x="2001011" y="611124"/>
            <a:ext cx="8190865" cy="695960"/>
          </a:xfrm>
          <a:prstGeom prst="rect">
            <a:avLst/>
          </a:prstGeom>
        </p:spPr>
        <p:txBody>
          <a:bodyPr vert="horz" wrap="square" lIns="0" tIns="12700" rIns="0" bIns="0" rtlCol="0">
            <a:spAutoFit/>
          </a:bodyPr>
          <a:lstStyle/>
          <a:p>
            <a:pPr marL="12700">
              <a:lnSpc>
                <a:spcPct val="100000"/>
              </a:lnSpc>
              <a:spcBef>
                <a:spcPts val="100"/>
              </a:spcBef>
            </a:pPr>
            <a:r>
              <a:rPr spc="-30" dirty="0"/>
              <a:t>Create</a:t>
            </a:r>
            <a:r>
              <a:rPr spc="-15" dirty="0"/>
              <a:t> </a:t>
            </a:r>
            <a:r>
              <a:rPr spc="-20" dirty="0"/>
              <a:t>Custom</a:t>
            </a:r>
            <a:r>
              <a:rPr spc="-10" dirty="0"/>
              <a:t> </a:t>
            </a:r>
            <a:r>
              <a:rPr spc="-20" dirty="0"/>
              <a:t>Ethereum</a:t>
            </a:r>
            <a:r>
              <a:rPr spc="-10" dirty="0"/>
              <a:t> Blockchain</a:t>
            </a:r>
          </a:p>
        </p:txBody>
      </p:sp>
      <p:sp>
        <p:nvSpPr>
          <p:cNvPr id="3" name="object 3"/>
          <p:cNvSpPr txBox="1"/>
          <p:nvPr/>
        </p:nvSpPr>
        <p:spPr>
          <a:xfrm>
            <a:off x="916939" y="1795778"/>
            <a:ext cx="9996170" cy="3384550"/>
          </a:xfrm>
          <a:prstGeom prst="rect">
            <a:avLst/>
          </a:prstGeom>
        </p:spPr>
        <p:txBody>
          <a:bodyPr vert="horz" wrap="square" lIns="0" tIns="63500" rIns="0" bIns="0" rtlCol="0">
            <a:spAutoFit/>
          </a:bodyPr>
          <a:lstStyle/>
          <a:p>
            <a:pPr marL="241300" marR="718820" indent="-228600">
              <a:lnSpc>
                <a:spcPts val="3000"/>
              </a:lnSpc>
              <a:spcBef>
                <a:spcPts val="500"/>
              </a:spcBef>
              <a:buFont typeface="Arial MT"/>
              <a:buChar char="•"/>
              <a:tabLst>
                <a:tab pos="241300" algn="l"/>
              </a:tabLst>
            </a:pPr>
            <a:r>
              <a:rPr sz="2800" spc="-15" dirty="0">
                <a:latin typeface="Calibri"/>
                <a:cs typeface="Calibri"/>
              </a:rPr>
              <a:t>Instead</a:t>
            </a:r>
            <a:r>
              <a:rPr sz="2800" spc="5" dirty="0">
                <a:latin typeface="Calibri"/>
                <a:cs typeface="Calibri"/>
              </a:rPr>
              <a:t> </a:t>
            </a:r>
            <a:r>
              <a:rPr sz="2800" spc="-5" dirty="0">
                <a:latin typeface="Calibri"/>
                <a:cs typeface="Calibri"/>
              </a:rPr>
              <a:t>of</a:t>
            </a:r>
            <a:r>
              <a:rPr sz="2800" dirty="0">
                <a:latin typeface="Calibri"/>
                <a:cs typeface="Calibri"/>
              </a:rPr>
              <a:t> using </a:t>
            </a:r>
            <a:r>
              <a:rPr sz="2800" spc="-5" dirty="0">
                <a:latin typeface="Calibri"/>
                <a:cs typeface="Calibri"/>
              </a:rPr>
              <a:t>Ganache with</a:t>
            </a:r>
            <a:r>
              <a:rPr sz="2800" spc="10" dirty="0">
                <a:latin typeface="Calibri"/>
                <a:cs typeface="Calibri"/>
              </a:rPr>
              <a:t> </a:t>
            </a:r>
            <a:r>
              <a:rPr sz="2800" spc="-5" dirty="0">
                <a:latin typeface="Calibri"/>
                <a:cs typeface="Calibri"/>
              </a:rPr>
              <a:t>its</a:t>
            </a:r>
            <a:r>
              <a:rPr sz="2800" spc="10" dirty="0">
                <a:latin typeface="Calibri"/>
                <a:cs typeface="Calibri"/>
              </a:rPr>
              <a:t> </a:t>
            </a:r>
            <a:r>
              <a:rPr sz="2800" spc="-15" dirty="0">
                <a:latin typeface="Calibri"/>
                <a:cs typeface="Calibri"/>
              </a:rPr>
              <a:t>default</a:t>
            </a:r>
            <a:r>
              <a:rPr sz="2800" spc="5" dirty="0">
                <a:latin typeface="Calibri"/>
                <a:cs typeface="Calibri"/>
              </a:rPr>
              <a:t> </a:t>
            </a:r>
            <a:r>
              <a:rPr sz="2800" spc="-10" dirty="0">
                <a:latin typeface="Calibri"/>
                <a:cs typeface="Calibri"/>
              </a:rPr>
              <a:t>properties</a:t>
            </a:r>
            <a:r>
              <a:rPr sz="2800" spc="10" dirty="0">
                <a:latin typeface="Calibri"/>
                <a:cs typeface="Calibri"/>
              </a:rPr>
              <a:t> </a:t>
            </a:r>
            <a:r>
              <a:rPr sz="2800" spc="-25" dirty="0">
                <a:latin typeface="Calibri"/>
                <a:cs typeface="Calibri"/>
              </a:rPr>
              <a:t>for</a:t>
            </a:r>
            <a:r>
              <a:rPr sz="2800" dirty="0">
                <a:latin typeface="Calibri"/>
                <a:cs typeface="Calibri"/>
              </a:rPr>
              <a:t> </a:t>
            </a:r>
            <a:r>
              <a:rPr sz="2800" spc="-20" dirty="0">
                <a:latin typeface="Calibri"/>
                <a:cs typeface="Calibri"/>
              </a:rPr>
              <a:t>private </a:t>
            </a:r>
            <a:r>
              <a:rPr sz="2800" spc="-620" dirty="0">
                <a:latin typeface="Calibri"/>
                <a:cs typeface="Calibri"/>
              </a:rPr>
              <a:t> </a:t>
            </a:r>
            <a:r>
              <a:rPr sz="2800" spc="-10" dirty="0">
                <a:latin typeface="Calibri"/>
                <a:cs typeface="Calibri"/>
              </a:rPr>
              <a:t>blockchain</a:t>
            </a:r>
            <a:r>
              <a:rPr sz="2800" dirty="0">
                <a:latin typeface="Calibri"/>
                <a:cs typeface="Calibri"/>
              </a:rPr>
              <a:t> </a:t>
            </a:r>
            <a:r>
              <a:rPr sz="2800" spc="-15" dirty="0">
                <a:latin typeface="Calibri"/>
                <a:cs typeface="Calibri"/>
              </a:rPr>
              <a:t>you</a:t>
            </a:r>
            <a:r>
              <a:rPr sz="2800" spc="5" dirty="0">
                <a:latin typeface="Calibri"/>
                <a:cs typeface="Calibri"/>
              </a:rPr>
              <a:t> </a:t>
            </a:r>
            <a:r>
              <a:rPr sz="2800" spc="-10" dirty="0">
                <a:latin typeface="Calibri"/>
                <a:cs typeface="Calibri"/>
              </a:rPr>
              <a:t>can</a:t>
            </a:r>
            <a:r>
              <a:rPr sz="2800" spc="5" dirty="0">
                <a:latin typeface="Calibri"/>
                <a:cs typeface="Calibri"/>
              </a:rPr>
              <a:t> </a:t>
            </a:r>
            <a:r>
              <a:rPr sz="2800" spc="-5" dirty="0">
                <a:latin typeface="Calibri"/>
                <a:cs typeface="Calibri"/>
              </a:rPr>
              <a:t>run</a:t>
            </a:r>
            <a:r>
              <a:rPr sz="2800" spc="5" dirty="0">
                <a:latin typeface="Calibri"/>
                <a:cs typeface="Calibri"/>
              </a:rPr>
              <a:t> </a:t>
            </a:r>
            <a:r>
              <a:rPr sz="2800" spc="-15" dirty="0">
                <a:latin typeface="Calibri"/>
                <a:cs typeface="Calibri"/>
              </a:rPr>
              <a:t>your</a:t>
            </a:r>
            <a:r>
              <a:rPr sz="2800" dirty="0">
                <a:latin typeface="Calibri"/>
                <a:cs typeface="Calibri"/>
              </a:rPr>
              <a:t> </a:t>
            </a:r>
            <a:r>
              <a:rPr sz="2800" spc="-10" dirty="0">
                <a:latin typeface="Calibri"/>
                <a:cs typeface="Calibri"/>
              </a:rPr>
              <a:t>own</a:t>
            </a:r>
            <a:r>
              <a:rPr sz="2800" spc="5" dirty="0">
                <a:latin typeface="Calibri"/>
                <a:cs typeface="Calibri"/>
              </a:rPr>
              <a:t> </a:t>
            </a:r>
            <a:r>
              <a:rPr sz="2800" spc="-10" dirty="0">
                <a:latin typeface="Calibri"/>
                <a:cs typeface="Calibri"/>
              </a:rPr>
              <a:t>blockchain</a:t>
            </a:r>
            <a:endParaRPr sz="2800">
              <a:latin typeface="Calibri"/>
              <a:cs typeface="Calibri"/>
            </a:endParaRPr>
          </a:p>
          <a:p>
            <a:pPr marL="241300" indent="-228600">
              <a:lnSpc>
                <a:spcPct val="100000"/>
              </a:lnSpc>
              <a:spcBef>
                <a:spcPts val="585"/>
              </a:spcBef>
              <a:buFont typeface="Arial MT"/>
              <a:buChar char="•"/>
              <a:tabLst>
                <a:tab pos="241300" algn="l"/>
              </a:tabLst>
            </a:pPr>
            <a:r>
              <a:rPr sz="2800" spc="-15" dirty="0">
                <a:latin typeface="Calibri"/>
                <a:cs typeface="Calibri"/>
              </a:rPr>
              <a:t>Install</a:t>
            </a:r>
            <a:r>
              <a:rPr sz="2800" spc="-10" dirty="0">
                <a:latin typeface="Calibri"/>
                <a:cs typeface="Calibri"/>
              </a:rPr>
              <a:t> Geth:</a:t>
            </a:r>
            <a:r>
              <a:rPr sz="2800" spc="10" dirty="0">
                <a:latin typeface="Calibri"/>
                <a:cs typeface="Calibri"/>
              </a:rPr>
              <a:t> </a:t>
            </a:r>
            <a:r>
              <a:rPr sz="2800" spc="-5" dirty="0">
                <a:latin typeface="Calibri"/>
                <a:cs typeface="Calibri"/>
              </a:rPr>
              <a:t>One</a:t>
            </a:r>
            <a:r>
              <a:rPr sz="2800" dirty="0">
                <a:latin typeface="Calibri"/>
                <a:cs typeface="Calibri"/>
              </a:rPr>
              <a:t> </a:t>
            </a:r>
            <a:r>
              <a:rPr sz="2800" spc="-5" dirty="0">
                <a:latin typeface="Calibri"/>
                <a:cs typeface="Calibri"/>
              </a:rPr>
              <a:t>of</a:t>
            </a:r>
            <a:r>
              <a:rPr sz="2800" spc="5" dirty="0">
                <a:latin typeface="Calibri"/>
                <a:cs typeface="Calibri"/>
              </a:rPr>
              <a:t> </a:t>
            </a:r>
            <a:r>
              <a:rPr sz="2800" dirty="0">
                <a:latin typeface="Calibri"/>
                <a:cs typeface="Calibri"/>
              </a:rPr>
              <a:t>the </a:t>
            </a:r>
            <a:r>
              <a:rPr sz="2800" spc="-10" dirty="0">
                <a:latin typeface="Calibri"/>
                <a:cs typeface="Calibri"/>
              </a:rPr>
              <a:t>implementations</a:t>
            </a:r>
            <a:r>
              <a:rPr sz="2800" spc="15" dirty="0">
                <a:latin typeface="Calibri"/>
                <a:cs typeface="Calibri"/>
              </a:rPr>
              <a:t> </a:t>
            </a:r>
            <a:r>
              <a:rPr sz="2800" spc="-5" dirty="0">
                <a:latin typeface="Calibri"/>
                <a:cs typeface="Calibri"/>
              </a:rPr>
              <a:t>of</a:t>
            </a:r>
            <a:r>
              <a:rPr sz="2800" spc="5" dirty="0">
                <a:latin typeface="Calibri"/>
                <a:cs typeface="Calibri"/>
              </a:rPr>
              <a:t> </a:t>
            </a:r>
            <a:r>
              <a:rPr sz="2800" spc="-15" dirty="0">
                <a:latin typeface="Calibri"/>
                <a:cs typeface="Calibri"/>
              </a:rPr>
              <a:t>Ethereum</a:t>
            </a:r>
            <a:r>
              <a:rPr sz="2800" spc="5" dirty="0">
                <a:latin typeface="Calibri"/>
                <a:cs typeface="Calibri"/>
              </a:rPr>
              <a:t> </a:t>
            </a:r>
            <a:r>
              <a:rPr sz="2800" spc="-15" dirty="0">
                <a:latin typeface="Calibri"/>
                <a:cs typeface="Calibri"/>
              </a:rPr>
              <a:t>written</a:t>
            </a:r>
            <a:r>
              <a:rPr sz="2800" spc="10" dirty="0">
                <a:latin typeface="Calibri"/>
                <a:cs typeface="Calibri"/>
              </a:rPr>
              <a:t> </a:t>
            </a:r>
            <a:r>
              <a:rPr sz="2800" spc="-5" dirty="0">
                <a:latin typeface="Calibri"/>
                <a:cs typeface="Calibri"/>
              </a:rPr>
              <a:t>in</a:t>
            </a:r>
            <a:r>
              <a:rPr sz="2800" spc="5" dirty="0">
                <a:latin typeface="Calibri"/>
                <a:cs typeface="Calibri"/>
              </a:rPr>
              <a:t> </a:t>
            </a:r>
            <a:r>
              <a:rPr sz="2800" spc="-5" dirty="0">
                <a:latin typeface="Calibri"/>
                <a:cs typeface="Calibri"/>
              </a:rPr>
              <a:t>Go</a:t>
            </a:r>
            <a:endParaRPr sz="2800">
              <a:latin typeface="Calibri"/>
              <a:cs typeface="Calibri"/>
            </a:endParaRPr>
          </a:p>
          <a:p>
            <a:pPr marL="241300" indent="-228600">
              <a:lnSpc>
                <a:spcPct val="100000"/>
              </a:lnSpc>
              <a:spcBef>
                <a:spcPts val="740"/>
              </a:spcBef>
              <a:buFont typeface="Arial MT"/>
              <a:buChar char="•"/>
              <a:tabLst>
                <a:tab pos="241300" algn="l"/>
              </a:tabLst>
            </a:pPr>
            <a:r>
              <a:rPr sz="2800" spc="-25" dirty="0">
                <a:latin typeface="Calibri"/>
                <a:cs typeface="Calibri"/>
              </a:rPr>
              <a:t>Create</a:t>
            </a:r>
            <a:r>
              <a:rPr sz="2800" spc="-15" dirty="0">
                <a:latin typeface="Calibri"/>
                <a:cs typeface="Calibri"/>
              </a:rPr>
              <a:t> </a:t>
            </a:r>
            <a:r>
              <a:rPr sz="2800" dirty="0">
                <a:latin typeface="Calibri"/>
                <a:cs typeface="Calibri"/>
              </a:rPr>
              <a:t>the</a:t>
            </a:r>
            <a:r>
              <a:rPr sz="2800" spc="-10" dirty="0">
                <a:latin typeface="Calibri"/>
                <a:cs typeface="Calibri"/>
              </a:rPr>
              <a:t> genesis</a:t>
            </a:r>
            <a:r>
              <a:rPr sz="2800" dirty="0">
                <a:latin typeface="Calibri"/>
                <a:cs typeface="Calibri"/>
              </a:rPr>
              <a:t> </a:t>
            </a:r>
            <a:r>
              <a:rPr sz="2800" spc="-5" dirty="0">
                <a:latin typeface="Calibri"/>
                <a:cs typeface="Calibri"/>
              </a:rPr>
              <a:t>block</a:t>
            </a:r>
            <a:endParaRPr sz="2800">
              <a:latin typeface="Calibri"/>
              <a:cs typeface="Calibri"/>
            </a:endParaRPr>
          </a:p>
          <a:p>
            <a:pPr marL="241300" indent="-228600">
              <a:lnSpc>
                <a:spcPct val="100000"/>
              </a:lnSpc>
              <a:spcBef>
                <a:spcPts val="650"/>
              </a:spcBef>
              <a:buFont typeface="Arial MT"/>
              <a:buChar char="•"/>
              <a:tabLst>
                <a:tab pos="241300" algn="l"/>
              </a:tabLst>
            </a:pPr>
            <a:r>
              <a:rPr sz="2800" spc="-25" dirty="0">
                <a:latin typeface="Calibri"/>
                <a:cs typeface="Calibri"/>
              </a:rPr>
              <a:t>Create</a:t>
            </a:r>
            <a:r>
              <a:rPr sz="2800" spc="-15" dirty="0">
                <a:latin typeface="Calibri"/>
                <a:cs typeface="Calibri"/>
              </a:rPr>
              <a:t> </a:t>
            </a:r>
            <a:r>
              <a:rPr sz="2800" spc="-25" dirty="0">
                <a:latin typeface="Calibri"/>
                <a:cs typeface="Calibri"/>
              </a:rPr>
              <a:t>storage</a:t>
            </a:r>
            <a:r>
              <a:rPr sz="2800" spc="-10" dirty="0">
                <a:latin typeface="Calibri"/>
                <a:cs typeface="Calibri"/>
              </a:rPr>
              <a:t> </a:t>
            </a:r>
            <a:r>
              <a:rPr sz="2800" spc="-5" dirty="0">
                <a:latin typeface="Calibri"/>
                <a:cs typeface="Calibri"/>
              </a:rPr>
              <a:t>of</a:t>
            </a:r>
            <a:r>
              <a:rPr sz="2800" spc="-10" dirty="0">
                <a:latin typeface="Calibri"/>
                <a:cs typeface="Calibri"/>
              </a:rPr>
              <a:t> </a:t>
            </a:r>
            <a:r>
              <a:rPr sz="2800" dirty="0">
                <a:latin typeface="Calibri"/>
                <a:cs typeface="Calibri"/>
              </a:rPr>
              <a:t>the</a:t>
            </a:r>
            <a:r>
              <a:rPr sz="2800" spc="-10" dirty="0">
                <a:latin typeface="Calibri"/>
                <a:cs typeface="Calibri"/>
              </a:rPr>
              <a:t> blockchain</a:t>
            </a:r>
            <a:endParaRPr sz="2800">
              <a:latin typeface="Calibri"/>
              <a:cs typeface="Calibri"/>
            </a:endParaRPr>
          </a:p>
          <a:p>
            <a:pPr marL="241300" indent="-228600">
              <a:lnSpc>
                <a:spcPct val="100000"/>
              </a:lnSpc>
              <a:spcBef>
                <a:spcPts val="650"/>
              </a:spcBef>
              <a:buFont typeface="Arial MT"/>
              <a:buChar char="•"/>
              <a:tabLst>
                <a:tab pos="241300" algn="l"/>
              </a:tabLst>
            </a:pPr>
            <a:r>
              <a:rPr sz="2800" spc="-10" dirty="0">
                <a:latin typeface="Calibri"/>
                <a:cs typeface="Calibri"/>
              </a:rPr>
              <a:t>Deploy</a:t>
            </a:r>
            <a:r>
              <a:rPr sz="2800" spc="-15" dirty="0">
                <a:latin typeface="Calibri"/>
                <a:cs typeface="Calibri"/>
              </a:rPr>
              <a:t> </a:t>
            </a:r>
            <a:r>
              <a:rPr sz="2800" spc="-10" dirty="0">
                <a:latin typeface="Calibri"/>
                <a:cs typeface="Calibri"/>
              </a:rPr>
              <a:t>blockchain</a:t>
            </a:r>
            <a:r>
              <a:rPr sz="2800" spc="-5" dirty="0">
                <a:latin typeface="Calibri"/>
                <a:cs typeface="Calibri"/>
              </a:rPr>
              <a:t> nodes</a:t>
            </a:r>
            <a:endParaRPr sz="2800">
              <a:latin typeface="Calibri"/>
              <a:cs typeface="Calibri"/>
            </a:endParaRPr>
          </a:p>
          <a:p>
            <a:pPr marL="241300" indent="-228600">
              <a:lnSpc>
                <a:spcPct val="100000"/>
              </a:lnSpc>
              <a:spcBef>
                <a:spcPts val="620"/>
              </a:spcBef>
              <a:buFont typeface="Arial MT"/>
              <a:buChar char="•"/>
              <a:tabLst>
                <a:tab pos="241300" algn="l"/>
              </a:tabLst>
            </a:pPr>
            <a:r>
              <a:rPr sz="2800" spc="-5" dirty="0">
                <a:latin typeface="Calibri"/>
                <a:cs typeface="Calibri"/>
              </a:rPr>
              <a:t>Connect</a:t>
            </a:r>
            <a:r>
              <a:rPr sz="2800" spc="5" dirty="0">
                <a:latin typeface="Calibri"/>
                <a:cs typeface="Calibri"/>
              </a:rPr>
              <a:t> </a:t>
            </a:r>
            <a:r>
              <a:rPr sz="2800" spc="-20" dirty="0">
                <a:latin typeface="Calibri"/>
                <a:cs typeface="Calibri"/>
              </a:rPr>
              <a:t>MyEtherWallet</a:t>
            </a:r>
            <a:r>
              <a:rPr sz="2800" spc="5" dirty="0">
                <a:latin typeface="Calibri"/>
                <a:cs typeface="Calibri"/>
              </a:rPr>
              <a:t> </a:t>
            </a:r>
            <a:r>
              <a:rPr sz="2800" spc="-15" dirty="0">
                <a:latin typeface="Calibri"/>
                <a:cs typeface="Calibri"/>
              </a:rPr>
              <a:t>to</a:t>
            </a:r>
            <a:r>
              <a:rPr sz="2800" spc="5" dirty="0">
                <a:latin typeface="Calibri"/>
                <a:cs typeface="Calibri"/>
              </a:rPr>
              <a:t> </a:t>
            </a:r>
            <a:r>
              <a:rPr sz="2800" spc="-15" dirty="0">
                <a:latin typeface="Calibri"/>
                <a:cs typeface="Calibri"/>
              </a:rPr>
              <a:t>your</a:t>
            </a:r>
            <a:r>
              <a:rPr sz="2800" spc="5" dirty="0">
                <a:latin typeface="Calibri"/>
                <a:cs typeface="Calibri"/>
              </a:rPr>
              <a:t> </a:t>
            </a:r>
            <a:r>
              <a:rPr sz="2800" spc="-10" dirty="0">
                <a:latin typeface="Calibri"/>
                <a:cs typeface="Calibri"/>
              </a:rPr>
              <a:t>blockchain</a:t>
            </a:r>
            <a:r>
              <a:rPr sz="2800" spc="10" dirty="0">
                <a:latin typeface="Calibri"/>
                <a:cs typeface="Calibri"/>
              </a:rPr>
              <a:t> </a:t>
            </a:r>
            <a:r>
              <a:rPr sz="2800" spc="-15" dirty="0">
                <a:latin typeface="Calibri"/>
                <a:cs typeface="Calibri"/>
              </a:rPr>
              <a:t>to</a:t>
            </a:r>
            <a:r>
              <a:rPr sz="2800" spc="5" dirty="0">
                <a:latin typeface="Calibri"/>
                <a:cs typeface="Calibri"/>
              </a:rPr>
              <a:t> </a:t>
            </a:r>
            <a:r>
              <a:rPr sz="2800" spc="-20" dirty="0">
                <a:latin typeface="Calibri"/>
                <a:cs typeface="Calibri"/>
              </a:rPr>
              <a:t>interact</a:t>
            </a:r>
            <a:r>
              <a:rPr sz="2800" spc="15" dirty="0">
                <a:latin typeface="Calibri"/>
                <a:cs typeface="Calibri"/>
              </a:rPr>
              <a:t> </a:t>
            </a:r>
            <a:r>
              <a:rPr sz="2800" spc="-5" dirty="0">
                <a:latin typeface="Calibri"/>
                <a:cs typeface="Calibri"/>
              </a:rPr>
              <a:t>with</a:t>
            </a:r>
            <a:r>
              <a:rPr sz="2800" spc="15" dirty="0">
                <a:latin typeface="Calibri"/>
                <a:cs typeface="Calibri"/>
              </a:rPr>
              <a:t> </a:t>
            </a:r>
            <a:r>
              <a:rPr sz="2800" spc="-5" dirty="0">
                <a:latin typeface="Calibri"/>
                <a:cs typeface="Calibri"/>
              </a:rPr>
              <a:t>it</a:t>
            </a:r>
            <a:endParaRPr sz="2800">
              <a:latin typeface="Calibri"/>
              <a:cs typeface="Calibri"/>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275845"/>
            <a:ext cx="2232660" cy="695960"/>
          </a:xfrm>
          <a:prstGeom prst="rect">
            <a:avLst/>
          </a:prstGeom>
        </p:spPr>
        <p:txBody>
          <a:bodyPr vert="horz" wrap="square" lIns="0" tIns="12700" rIns="0" bIns="0" rtlCol="0">
            <a:spAutoFit/>
          </a:bodyPr>
          <a:lstStyle/>
          <a:p>
            <a:pPr marL="12700">
              <a:lnSpc>
                <a:spcPct val="100000"/>
              </a:lnSpc>
              <a:spcBef>
                <a:spcPts val="100"/>
              </a:spcBef>
            </a:pPr>
            <a:r>
              <a:rPr spc="-5" dirty="0"/>
              <a:t>Geth</a:t>
            </a:r>
            <a:r>
              <a:rPr spc="-85" dirty="0"/>
              <a:t> </a:t>
            </a:r>
            <a:r>
              <a:rPr dirty="0"/>
              <a:t>help</a:t>
            </a:r>
          </a:p>
        </p:txBody>
      </p:sp>
      <p:pic>
        <p:nvPicPr>
          <p:cNvPr id="3" name="object 3"/>
          <p:cNvPicPr/>
          <p:nvPr/>
        </p:nvPicPr>
        <p:blipFill>
          <a:blip r:embed="rId2" cstate="print"/>
          <a:stretch>
            <a:fillRect/>
          </a:stretch>
        </p:blipFill>
        <p:spPr>
          <a:xfrm>
            <a:off x="3788664" y="0"/>
            <a:ext cx="7979664" cy="6858000"/>
          </a:xfrm>
          <a:prstGeom prst="rect">
            <a:avLst/>
          </a:prstGeom>
        </p:spPr>
      </p:pic>
      <p:sp>
        <p:nvSpPr>
          <p:cNvPr id="4" name="object 4"/>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42</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275845"/>
            <a:ext cx="3093720" cy="695960"/>
          </a:xfrm>
          <a:prstGeom prst="rect">
            <a:avLst/>
          </a:prstGeom>
        </p:spPr>
        <p:txBody>
          <a:bodyPr vert="horz" wrap="square" lIns="0" tIns="12700" rIns="0" bIns="0" rtlCol="0">
            <a:spAutoFit/>
          </a:bodyPr>
          <a:lstStyle/>
          <a:p>
            <a:pPr marL="12700">
              <a:lnSpc>
                <a:spcPct val="100000"/>
              </a:lnSpc>
              <a:spcBef>
                <a:spcPts val="100"/>
              </a:spcBef>
            </a:pPr>
            <a:r>
              <a:rPr spc="-5" dirty="0"/>
              <a:t>Genesis</a:t>
            </a:r>
            <a:r>
              <a:rPr spc="-60" dirty="0"/>
              <a:t> </a:t>
            </a:r>
            <a:r>
              <a:rPr dirty="0"/>
              <a:t>block</a:t>
            </a:r>
          </a:p>
        </p:txBody>
      </p:sp>
      <p:sp>
        <p:nvSpPr>
          <p:cNvPr id="3" name="object 3"/>
          <p:cNvSpPr txBox="1"/>
          <p:nvPr/>
        </p:nvSpPr>
        <p:spPr>
          <a:xfrm>
            <a:off x="916939" y="1082546"/>
            <a:ext cx="10328275" cy="833119"/>
          </a:xfrm>
          <a:prstGeom prst="rect">
            <a:avLst/>
          </a:prstGeom>
        </p:spPr>
        <p:txBody>
          <a:bodyPr vert="horz" wrap="square" lIns="0" tIns="63500" rIns="0" bIns="0" rtlCol="0">
            <a:spAutoFit/>
          </a:bodyPr>
          <a:lstStyle/>
          <a:p>
            <a:pPr marL="241300" marR="5080" indent="-228600">
              <a:lnSpc>
                <a:spcPts val="3000"/>
              </a:lnSpc>
              <a:spcBef>
                <a:spcPts val="500"/>
              </a:spcBef>
              <a:buFont typeface="Arial MT"/>
              <a:buChar char="•"/>
              <a:tabLst>
                <a:tab pos="241300" algn="l"/>
              </a:tabLst>
            </a:pPr>
            <a:r>
              <a:rPr sz="2800" spc="-5" dirty="0">
                <a:latin typeface="Calibri"/>
                <a:cs typeface="Calibri"/>
              </a:rPr>
              <a:t>The </a:t>
            </a:r>
            <a:r>
              <a:rPr sz="2800" spc="-20" dirty="0">
                <a:latin typeface="Calibri"/>
                <a:cs typeface="Calibri"/>
              </a:rPr>
              <a:t>first</a:t>
            </a:r>
            <a:r>
              <a:rPr sz="2800" dirty="0">
                <a:latin typeface="Calibri"/>
                <a:cs typeface="Calibri"/>
              </a:rPr>
              <a:t> </a:t>
            </a:r>
            <a:r>
              <a:rPr sz="2800" spc="-5" dirty="0">
                <a:latin typeface="Calibri"/>
                <a:cs typeface="Calibri"/>
              </a:rPr>
              <a:t>block</a:t>
            </a:r>
            <a:r>
              <a:rPr sz="2800" spc="5" dirty="0">
                <a:latin typeface="Calibri"/>
                <a:cs typeface="Calibri"/>
              </a:rPr>
              <a:t> </a:t>
            </a:r>
            <a:r>
              <a:rPr sz="2800" spc="-5" dirty="0">
                <a:latin typeface="Calibri"/>
                <a:cs typeface="Calibri"/>
              </a:rPr>
              <a:t>in</a:t>
            </a:r>
            <a:r>
              <a:rPr sz="2800" spc="5" dirty="0">
                <a:latin typeface="Calibri"/>
                <a:cs typeface="Calibri"/>
              </a:rPr>
              <a:t> </a:t>
            </a:r>
            <a:r>
              <a:rPr sz="2800" spc="-5" dirty="0">
                <a:latin typeface="Calibri"/>
                <a:cs typeface="Calibri"/>
              </a:rPr>
              <a:t>the chain</a:t>
            </a:r>
            <a:r>
              <a:rPr sz="2800" spc="5" dirty="0">
                <a:latin typeface="Calibri"/>
                <a:cs typeface="Calibri"/>
              </a:rPr>
              <a:t> </a:t>
            </a:r>
            <a:r>
              <a:rPr sz="2800" spc="-5" dirty="0">
                <a:latin typeface="Calibri"/>
                <a:cs typeface="Calibri"/>
              </a:rPr>
              <a:t>and</a:t>
            </a:r>
            <a:r>
              <a:rPr sz="2800" spc="5" dirty="0">
                <a:latin typeface="Calibri"/>
                <a:cs typeface="Calibri"/>
              </a:rPr>
              <a:t> </a:t>
            </a:r>
            <a:r>
              <a:rPr sz="2800" dirty="0">
                <a:latin typeface="Calibri"/>
                <a:cs typeface="Calibri"/>
              </a:rPr>
              <a:t>a</a:t>
            </a:r>
            <a:r>
              <a:rPr sz="2800" spc="5" dirty="0">
                <a:latin typeface="Calibri"/>
                <a:cs typeface="Calibri"/>
              </a:rPr>
              <a:t> </a:t>
            </a:r>
            <a:r>
              <a:rPr sz="2800" dirty="0">
                <a:latin typeface="Calibri"/>
                <a:cs typeface="Calibri"/>
              </a:rPr>
              <a:t>json</a:t>
            </a:r>
            <a:r>
              <a:rPr sz="2800" spc="5" dirty="0">
                <a:latin typeface="Calibri"/>
                <a:cs typeface="Calibri"/>
              </a:rPr>
              <a:t> </a:t>
            </a:r>
            <a:r>
              <a:rPr sz="2800" spc="-5" dirty="0">
                <a:latin typeface="Calibri"/>
                <a:cs typeface="Calibri"/>
              </a:rPr>
              <a:t>file </a:t>
            </a:r>
            <a:r>
              <a:rPr sz="2800" spc="-10" dirty="0">
                <a:latin typeface="Calibri"/>
                <a:cs typeface="Calibri"/>
              </a:rPr>
              <a:t>that</a:t>
            </a:r>
            <a:r>
              <a:rPr sz="2800" dirty="0">
                <a:latin typeface="Calibri"/>
                <a:cs typeface="Calibri"/>
              </a:rPr>
              <a:t> </a:t>
            </a:r>
            <a:r>
              <a:rPr sz="2800" spc="-20" dirty="0">
                <a:latin typeface="Calibri"/>
                <a:cs typeface="Calibri"/>
              </a:rPr>
              <a:t>stores</a:t>
            </a:r>
            <a:r>
              <a:rPr sz="2800" spc="5" dirty="0">
                <a:latin typeface="Calibri"/>
                <a:cs typeface="Calibri"/>
              </a:rPr>
              <a:t> </a:t>
            </a:r>
            <a:r>
              <a:rPr sz="2800" spc="-5" dirty="0">
                <a:latin typeface="Calibri"/>
                <a:cs typeface="Calibri"/>
              </a:rPr>
              <a:t>the </a:t>
            </a:r>
            <a:r>
              <a:rPr sz="2800" spc="-15" dirty="0">
                <a:latin typeface="Calibri"/>
                <a:cs typeface="Calibri"/>
              </a:rPr>
              <a:t>configuration </a:t>
            </a:r>
            <a:r>
              <a:rPr sz="2800" spc="-620" dirty="0">
                <a:latin typeface="Calibri"/>
                <a:cs typeface="Calibri"/>
              </a:rPr>
              <a:t> </a:t>
            </a:r>
            <a:r>
              <a:rPr sz="2800" spc="-5" dirty="0">
                <a:latin typeface="Calibri"/>
                <a:cs typeface="Calibri"/>
              </a:rPr>
              <a:t>of </a:t>
            </a:r>
            <a:r>
              <a:rPr sz="2800" dirty="0">
                <a:latin typeface="Calibri"/>
                <a:cs typeface="Calibri"/>
              </a:rPr>
              <a:t>the</a:t>
            </a:r>
            <a:r>
              <a:rPr sz="2800" spc="-5" dirty="0">
                <a:latin typeface="Calibri"/>
                <a:cs typeface="Calibri"/>
              </a:rPr>
              <a:t> chain</a:t>
            </a:r>
            <a:endParaRPr sz="2800">
              <a:latin typeface="Calibri"/>
              <a:cs typeface="Calibri"/>
            </a:endParaRPr>
          </a:p>
        </p:txBody>
      </p:sp>
      <p:sp>
        <p:nvSpPr>
          <p:cNvPr id="4" name="object 4"/>
          <p:cNvSpPr txBox="1"/>
          <p:nvPr/>
        </p:nvSpPr>
        <p:spPr>
          <a:xfrm>
            <a:off x="916939" y="5550915"/>
            <a:ext cx="5952490" cy="45212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800" spc="-25" dirty="0">
                <a:latin typeface="Calibri"/>
                <a:cs typeface="Calibri"/>
              </a:rPr>
              <a:t>Create</a:t>
            </a:r>
            <a:r>
              <a:rPr sz="2800" spc="-15" dirty="0">
                <a:latin typeface="Calibri"/>
                <a:cs typeface="Calibri"/>
              </a:rPr>
              <a:t> </a:t>
            </a:r>
            <a:r>
              <a:rPr sz="2800" dirty="0">
                <a:latin typeface="Calibri"/>
                <a:cs typeface="Calibri"/>
              </a:rPr>
              <a:t>and</a:t>
            </a:r>
            <a:r>
              <a:rPr sz="2800" spc="5" dirty="0">
                <a:latin typeface="Calibri"/>
                <a:cs typeface="Calibri"/>
              </a:rPr>
              <a:t> </a:t>
            </a:r>
            <a:r>
              <a:rPr sz="2800" spc="-25" dirty="0">
                <a:latin typeface="Calibri"/>
                <a:cs typeface="Calibri"/>
              </a:rPr>
              <a:t>store</a:t>
            </a:r>
            <a:r>
              <a:rPr sz="2800" spc="-15" dirty="0">
                <a:latin typeface="Calibri"/>
                <a:cs typeface="Calibri"/>
              </a:rPr>
              <a:t> </a:t>
            </a:r>
            <a:r>
              <a:rPr sz="2800" dirty="0">
                <a:latin typeface="Calibri"/>
                <a:cs typeface="Calibri"/>
              </a:rPr>
              <a:t>the</a:t>
            </a:r>
            <a:r>
              <a:rPr sz="2800" spc="-10" dirty="0">
                <a:latin typeface="Calibri"/>
                <a:cs typeface="Calibri"/>
              </a:rPr>
              <a:t> </a:t>
            </a:r>
            <a:r>
              <a:rPr sz="2800" spc="-5" dirty="0">
                <a:latin typeface="Calibri"/>
                <a:cs typeface="Calibri"/>
              </a:rPr>
              <a:t>file</a:t>
            </a:r>
            <a:r>
              <a:rPr sz="2800" spc="-15" dirty="0">
                <a:latin typeface="Calibri"/>
                <a:cs typeface="Calibri"/>
              </a:rPr>
              <a:t> </a:t>
            </a:r>
            <a:r>
              <a:rPr sz="2800" spc="-5" dirty="0">
                <a:latin typeface="Calibri"/>
                <a:cs typeface="Calibri"/>
              </a:rPr>
              <a:t>as</a:t>
            </a:r>
            <a:r>
              <a:rPr sz="2800" spc="-10" dirty="0">
                <a:latin typeface="Calibri"/>
                <a:cs typeface="Calibri"/>
              </a:rPr>
              <a:t> </a:t>
            </a:r>
            <a:r>
              <a:rPr sz="2800" spc="-5" dirty="0">
                <a:latin typeface="Calibri"/>
                <a:cs typeface="Calibri"/>
              </a:rPr>
              <a:t>genesis.json</a:t>
            </a:r>
            <a:endParaRPr sz="2800">
              <a:latin typeface="Calibri"/>
              <a:cs typeface="Calibri"/>
            </a:endParaRPr>
          </a:p>
        </p:txBody>
      </p:sp>
      <p:pic>
        <p:nvPicPr>
          <p:cNvPr id="5" name="object 5"/>
          <p:cNvPicPr/>
          <p:nvPr/>
        </p:nvPicPr>
        <p:blipFill>
          <a:blip r:embed="rId2" cstate="print"/>
          <a:stretch>
            <a:fillRect/>
          </a:stretch>
        </p:blipFill>
        <p:spPr>
          <a:xfrm>
            <a:off x="1572767" y="2060448"/>
            <a:ext cx="8881872" cy="2993135"/>
          </a:xfrm>
          <a:prstGeom prst="rect">
            <a:avLst/>
          </a:prstGeom>
        </p:spPr>
      </p:pic>
      <p:sp>
        <p:nvSpPr>
          <p:cNvPr id="6" name="object 6"/>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43</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275845"/>
            <a:ext cx="8135620" cy="695960"/>
          </a:xfrm>
          <a:prstGeom prst="rect">
            <a:avLst/>
          </a:prstGeom>
        </p:spPr>
        <p:txBody>
          <a:bodyPr vert="horz" wrap="square" lIns="0" tIns="12700" rIns="0" bIns="0" rtlCol="0">
            <a:spAutoFit/>
          </a:bodyPr>
          <a:lstStyle/>
          <a:p>
            <a:pPr marL="12700">
              <a:lnSpc>
                <a:spcPct val="100000"/>
              </a:lnSpc>
              <a:spcBef>
                <a:spcPts val="100"/>
              </a:spcBef>
            </a:pPr>
            <a:r>
              <a:rPr spc="-30" dirty="0"/>
              <a:t>Create</a:t>
            </a:r>
            <a:r>
              <a:rPr spc="-10" dirty="0"/>
              <a:t> </a:t>
            </a:r>
            <a:r>
              <a:rPr dirty="0"/>
              <a:t>the</a:t>
            </a:r>
            <a:r>
              <a:rPr spc="-10" dirty="0"/>
              <a:t> </a:t>
            </a:r>
            <a:r>
              <a:rPr spc="-35" dirty="0"/>
              <a:t>storage</a:t>
            </a:r>
            <a:r>
              <a:rPr spc="-10" dirty="0"/>
              <a:t> </a:t>
            </a:r>
            <a:r>
              <a:rPr dirty="0"/>
              <a:t>of</a:t>
            </a:r>
            <a:r>
              <a:rPr spc="-5" dirty="0"/>
              <a:t> </a:t>
            </a:r>
            <a:r>
              <a:rPr dirty="0"/>
              <a:t>the</a:t>
            </a:r>
            <a:r>
              <a:rPr spc="-10" dirty="0"/>
              <a:t> blockchain</a:t>
            </a:r>
          </a:p>
        </p:txBody>
      </p:sp>
      <p:sp>
        <p:nvSpPr>
          <p:cNvPr id="3" name="object 3"/>
          <p:cNvSpPr txBox="1"/>
          <p:nvPr/>
        </p:nvSpPr>
        <p:spPr>
          <a:xfrm>
            <a:off x="916939" y="1003300"/>
            <a:ext cx="6299835" cy="1546860"/>
          </a:xfrm>
          <a:prstGeom prst="rect">
            <a:avLst/>
          </a:prstGeom>
        </p:spPr>
        <p:txBody>
          <a:bodyPr vert="horz" wrap="square" lIns="0" tIns="91440" rIns="0" bIns="0" rtlCol="0">
            <a:spAutoFit/>
          </a:bodyPr>
          <a:lstStyle/>
          <a:p>
            <a:pPr marL="241300" indent="-228600">
              <a:lnSpc>
                <a:spcPct val="100000"/>
              </a:lnSpc>
              <a:spcBef>
                <a:spcPts val="720"/>
              </a:spcBef>
              <a:buFont typeface="Arial MT"/>
              <a:buChar char="•"/>
              <a:tabLst>
                <a:tab pos="241300" algn="l"/>
              </a:tabLst>
            </a:pPr>
            <a:r>
              <a:rPr sz="2800" spc="-5" dirty="0">
                <a:latin typeface="Calibri"/>
                <a:cs typeface="Calibri"/>
              </a:rPr>
              <a:t>Go</a:t>
            </a:r>
            <a:r>
              <a:rPr sz="2800" spc="-10" dirty="0">
                <a:latin typeface="Calibri"/>
                <a:cs typeface="Calibri"/>
              </a:rPr>
              <a:t> </a:t>
            </a:r>
            <a:r>
              <a:rPr sz="2800" spc="-15" dirty="0">
                <a:latin typeface="Calibri"/>
                <a:cs typeface="Calibri"/>
              </a:rPr>
              <a:t>to</a:t>
            </a:r>
            <a:r>
              <a:rPr sz="2800" spc="-10" dirty="0">
                <a:latin typeface="Calibri"/>
                <a:cs typeface="Calibri"/>
              </a:rPr>
              <a:t> </a:t>
            </a:r>
            <a:r>
              <a:rPr sz="2800" spc="-5" dirty="0">
                <a:latin typeface="Calibri"/>
                <a:cs typeface="Calibri"/>
              </a:rPr>
              <a:t>the</a:t>
            </a:r>
            <a:r>
              <a:rPr sz="2800" spc="-15" dirty="0">
                <a:latin typeface="Calibri"/>
                <a:cs typeface="Calibri"/>
              </a:rPr>
              <a:t> </a:t>
            </a:r>
            <a:r>
              <a:rPr sz="2800" spc="-10" dirty="0">
                <a:latin typeface="Calibri"/>
                <a:cs typeface="Calibri"/>
              </a:rPr>
              <a:t>directory</a:t>
            </a:r>
            <a:r>
              <a:rPr sz="2800" spc="-15" dirty="0">
                <a:latin typeface="Calibri"/>
                <a:cs typeface="Calibri"/>
              </a:rPr>
              <a:t> </a:t>
            </a:r>
            <a:r>
              <a:rPr sz="2800" spc="-5" dirty="0">
                <a:latin typeface="Calibri"/>
                <a:cs typeface="Calibri"/>
              </a:rPr>
              <a:t>of</a:t>
            </a:r>
            <a:r>
              <a:rPr sz="2800" spc="-10" dirty="0">
                <a:latin typeface="Calibri"/>
                <a:cs typeface="Calibri"/>
              </a:rPr>
              <a:t> </a:t>
            </a:r>
            <a:r>
              <a:rPr sz="2800" spc="-5" dirty="0">
                <a:latin typeface="Calibri"/>
                <a:cs typeface="Calibri"/>
              </a:rPr>
              <a:t>the</a:t>
            </a:r>
            <a:r>
              <a:rPr sz="2800" dirty="0">
                <a:latin typeface="Calibri"/>
                <a:cs typeface="Calibri"/>
              </a:rPr>
              <a:t> </a:t>
            </a:r>
            <a:r>
              <a:rPr sz="2800" spc="-5" dirty="0">
                <a:latin typeface="Calibri"/>
                <a:cs typeface="Calibri"/>
              </a:rPr>
              <a:t>genesis.json</a:t>
            </a:r>
            <a:r>
              <a:rPr sz="2800" dirty="0">
                <a:latin typeface="Calibri"/>
                <a:cs typeface="Calibri"/>
              </a:rPr>
              <a:t> </a:t>
            </a:r>
            <a:r>
              <a:rPr sz="2800" spc="-5" dirty="0">
                <a:latin typeface="Calibri"/>
                <a:cs typeface="Calibri"/>
              </a:rPr>
              <a:t>file</a:t>
            </a:r>
            <a:endParaRPr sz="2800">
              <a:latin typeface="Calibri"/>
              <a:cs typeface="Calibri"/>
            </a:endParaRPr>
          </a:p>
          <a:p>
            <a:pPr marL="241300" indent="-228600">
              <a:lnSpc>
                <a:spcPct val="100000"/>
              </a:lnSpc>
              <a:spcBef>
                <a:spcPts val="625"/>
              </a:spcBef>
              <a:buFont typeface="Arial MT"/>
              <a:buChar char="•"/>
              <a:tabLst>
                <a:tab pos="241300" algn="l"/>
              </a:tabLst>
            </a:pPr>
            <a:r>
              <a:rPr sz="2800" dirty="0">
                <a:latin typeface="Calibri"/>
                <a:cs typeface="Calibri"/>
              </a:rPr>
              <a:t>Specify</a:t>
            </a:r>
            <a:r>
              <a:rPr sz="2800" spc="-15" dirty="0">
                <a:latin typeface="Calibri"/>
                <a:cs typeface="Calibri"/>
              </a:rPr>
              <a:t> </a:t>
            </a:r>
            <a:r>
              <a:rPr sz="2800" spc="-10" dirty="0">
                <a:latin typeface="Calibri"/>
                <a:cs typeface="Calibri"/>
              </a:rPr>
              <a:t>directory</a:t>
            </a:r>
            <a:r>
              <a:rPr sz="2800" spc="-15" dirty="0">
                <a:latin typeface="Calibri"/>
                <a:cs typeface="Calibri"/>
              </a:rPr>
              <a:t> </a:t>
            </a:r>
            <a:r>
              <a:rPr sz="2800" spc="-5" dirty="0">
                <a:latin typeface="Calibri"/>
                <a:cs typeface="Calibri"/>
              </a:rPr>
              <a:t>of </a:t>
            </a:r>
            <a:r>
              <a:rPr sz="2800" spc="-15" dirty="0">
                <a:latin typeface="Calibri"/>
                <a:cs typeface="Calibri"/>
              </a:rPr>
              <a:t>your</a:t>
            </a:r>
            <a:r>
              <a:rPr sz="2800" spc="-10" dirty="0">
                <a:latin typeface="Calibri"/>
                <a:cs typeface="Calibri"/>
              </a:rPr>
              <a:t> blockchain</a:t>
            </a:r>
            <a:endParaRPr sz="2800">
              <a:latin typeface="Calibri"/>
              <a:cs typeface="Calibri"/>
            </a:endParaRPr>
          </a:p>
          <a:p>
            <a:pPr marL="241300" indent="-228600">
              <a:lnSpc>
                <a:spcPct val="100000"/>
              </a:lnSpc>
              <a:spcBef>
                <a:spcPts val="650"/>
              </a:spcBef>
              <a:buFont typeface="Arial MT"/>
              <a:buChar char="•"/>
              <a:tabLst>
                <a:tab pos="241300" algn="l"/>
              </a:tabLst>
            </a:pPr>
            <a:r>
              <a:rPr sz="2800" spc="-25" dirty="0">
                <a:latin typeface="Calibri"/>
                <a:cs typeface="Calibri"/>
              </a:rPr>
              <a:t>Create</a:t>
            </a:r>
            <a:r>
              <a:rPr sz="2800" spc="-5" dirty="0">
                <a:latin typeface="Calibri"/>
                <a:cs typeface="Calibri"/>
              </a:rPr>
              <a:t> </a:t>
            </a:r>
            <a:r>
              <a:rPr sz="2800" dirty="0">
                <a:latin typeface="Calibri"/>
                <a:cs typeface="Calibri"/>
              </a:rPr>
              <a:t>the</a:t>
            </a:r>
            <a:r>
              <a:rPr sz="2800" spc="-5" dirty="0">
                <a:latin typeface="Calibri"/>
                <a:cs typeface="Calibri"/>
              </a:rPr>
              <a:t> </a:t>
            </a:r>
            <a:r>
              <a:rPr sz="2800" spc="-25" dirty="0">
                <a:latin typeface="Calibri"/>
                <a:cs typeface="Calibri"/>
              </a:rPr>
              <a:t>storage</a:t>
            </a:r>
            <a:r>
              <a:rPr sz="2800" spc="-5" dirty="0">
                <a:latin typeface="Calibri"/>
                <a:cs typeface="Calibri"/>
              </a:rPr>
              <a:t> </a:t>
            </a:r>
            <a:r>
              <a:rPr sz="2800" spc="-20" dirty="0">
                <a:latin typeface="Calibri"/>
                <a:cs typeface="Calibri"/>
              </a:rPr>
              <a:t>from</a:t>
            </a:r>
            <a:r>
              <a:rPr sz="2800" spc="5" dirty="0">
                <a:latin typeface="Calibri"/>
                <a:cs typeface="Calibri"/>
              </a:rPr>
              <a:t> </a:t>
            </a:r>
            <a:r>
              <a:rPr sz="2800" dirty="0">
                <a:latin typeface="Calibri"/>
                <a:cs typeface="Calibri"/>
              </a:rPr>
              <a:t>the</a:t>
            </a:r>
            <a:r>
              <a:rPr sz="2800" spc="-5" dirty="0">
                <a:latin typeface="Calibri"/>
                <a:cs typeface="Calibri"/>
              </a:rPr>
              <a:t> </a:t>
            </a:r>
            <a:r>
              <a:rPr sz="2800" spc="-10" dirty="0">
                <a:latin typeface="Calibri"/>
                <a:cs typeface="Calibri"/>
              </a:rPr>
              <a:t>genesis</a:t>
            </a:r>
            <a:r>
              <a:rPr sz="2800" spc="10" dirty="0">
                <a:latin typeface="Calibri"/>
                <a:cs typeface="Calibri"/>
              </a:rPr>
              <a:t> </a:t>
            </a:r>
            <a:r>
              <a:rPr sz="2800" spc="-5" dirty="0">
                <a:latin typeface="Calibri"/>
                <a:cs typeface="Calibri"/>
              </a:rPr>
              <a:t>block</a:t>
            </a:r>
            <a:endParaRPr sz="2800">
              <a:latin typeface="Calibri"/>
              <a:cs typeface="Calibri"/>
            </a:endParaRPr>
          </a:p>
        </p:txBody>
      </p:sp>
      <p:grpSp>
        <p:nvGrpSpPr>
          <p:cNvPr id="4" name="object 4"/>
          <p:cNvGrpSpPr/>
          <p:nvPr/>
        </p:nvGrpSpPr>
        <p:grpSpPr>
          <a:xfrm>
            <a:off x="1194816" y="2895180"/>
            <a:ext cx="8726805" cy="596265"/>
            <a:chOff x="1194816" y="2895180"/>
            <a:chExt cx="8726805" cy="596265"/>
          </a:xfrm>
        </p:grpSpPr>
        <p:pic>
          <p:nvPicPr>
            <p:cNvPr id="5" name="object 5"/>
            <p:cNvPicPr/>
            <p:nvPr/>
          </p:nvPicPr>
          <p:blipFill>
            <a:blip r:embed="rId2" cstate="print"/>
            <a:stretch>
              <a:fillRect/>
            </a:stretch>
          </p:blipFill>
          <p:spPr>
            <a:xfrm>
              <a:off x="1194816" y="2901695"/>
              <a:ext cx="8726424" cy="484631"/>
            </a:xfrm>
            <a:prstGeom prst="rect">
              <a:avLst/>
            </a:prstGeom>
          </p:spPr>
        </p:pic>
        <p:sp>
          <p:nvSpPr>
            <p:cNvPr id="6" name="object 6"/>
            <p:cNvSpPr/>
            <p:nvPr/>
          </p:nvSpPr>
          <p:spPr>
            <a:xfrm>
              <a:off x="6947204" y="2904705"/>
              <a:ext cx="914400" cy="577215"/>
            </a:xfrm>
            <a:custGeom>
              <a:avLst/>
              <a:gdLst/>
              <a:ahLst/>
              <a:cxnLst/>
              <a:rect l="l" t="t" r="r" b="b"/>
              <a:pathLst>
                <a:path w="914400" h="577214">
                  <a:moveTo>
                    <a:pt x="0" y="288526"/>
                  </a:moveTo>
                  <a:lnTo>
                    <a:pt x="13963" y="217483"/>
                  </a:lnTo>
                  <a:lnTo>
                    <a:pt x="53568" y="152888"/>
                  </a:lnTo>
                  <a:lnTo>
                    <a:pt x="81914" y="123685"/>
                  </a:lnTo>
                  <a:lnTo>
                    <a:pt x="115386" y="96904"/>
                  </a:lnTo>
                  <a:lnTo>
                    <a:pt x="153555" y="72817"/>
                  </a:lnTo>
                  <a:lnTo>
                    <a:pt x="195991" y="51694"/>
                  </a:lnTo>
                  <a:lnTo>
                    <a:pt x="242267" y="33805"/>
                  </a:lnTo>
                  <a:lnTo>
                    <a:pt x="291955" y="19421"/>
                  </a:lnTo>
                  <a:lnTo>
                    <a:pt x="344625" y="8811"/>
                  </a:lnTo>
                  <a:lnTo>
                    <a:pt x="399849" y="2248"/>
                  </a:lnTo>
                  <a:lnTo>
                    <a:pt x="457200" y="0"/>
                  </a:lnTo>
                  <a:lnTo>
                    <a:pt x="514550" y="2248"/>
                  </a:lnTo>
                  <a:lnTo>
                    <a:pt x="569775" y="8811"/>
                  </a:lnTo>
                  <a:lnTo>
                    <a:pt x="622445" y="19421"/>
                  </a:lnTo>
                  <a:lnTo>
                    <a:pt x="672132" y="33805"/>
                  </a:lnTo>
                  <a:lnTo>
                    <a:pt x="718408" y="51694"/>
                  </a:lnTo>
                  <a:lnTo>
                    <a:pt x="760845" y="72817"/>
                  </a:lnTo>
                  <a:lnTo>
                    <a:pt x="799013" y="96904"/>
                  </a:lnTo>
                  <a:lnTo>
                    <a:pt x="832485" y="123685"/>
                  </a:lnTo>
                  <a:lnTo>
                    <a:pt x="860832" y="152888"/>
                  </a:lnTo>
                  <a:lnTo>
                    <a:pt x="883625" y="184245"/>
                  </a:lnTo>
                  <a:lnTo>
                    <a:pt x="910838" y="252334"/>
                  </a:lnTo>
                  <a:lnTo>
                    <a:pt x="914400" y="288526"/>
                  </a:lnTo>
                  <a:lnTo>
                    <a:pt x="910838" y="324718"/>
                  </a:lnTo>
                  <a:lnTo>
                    <a:pt x="883625" y="392807"/>
                  </a:lnTo>
                  <a:lnTo>
                    <a:pt x="860832" y="424164"/>
                  </a:lnTo>
                  <a:lnTo>
                    <a:pt x="832485" y="453367"/>
                  </a:lnTo>
                  <a:lnTo>
                    <a:pt x="799013" y="480148"/>
                  </a:lnTo>
                  <a:lnTo>
                    <a:pt x="760845" y="504235"/>
                  </a:lnTo>
                  <a:lnTo>
                    <a:pt x="718408" y="525358"/>
                  </a:lnTo>
                  <a:lnTo>
                    <a:pt x="672132" y="543247"/>
                  </a:lnTo>
                  <a:lnTo>
                    <a:pt x="622445" y="557632"/>
                  </a:lnTo>
                  <a:lnTo>
                    <a:pt x="569775" y="568241"/>
                  </a:lnTo>
                  <a:lnTo>
                    <a:pt x="514550" y="574805"/>
                  </a:lnTo>
                  <a:lnTo>
                    <a:pt x="457200" y="577053"/>
                  </a:lnTo>
                  <a:lnTo>
                    <a:pt x="399849" y="574805"/>
                  </a:lnTo>
                  <a:lnTo>
                    <a:pt x="344625" y="568241"/>
                  </a:lnTo>
                  <a:lnTo>
                    <a:pt x="291955" y="557632"/>
                  </a:lnTo>
                  <a:lnTo>
                    <a:pt x="242267" y="543247"/>
                  </a:lnTo>
                  <a:lnTo>
                    <a:pt x="195991" y="525358"/>
                  </a:lnTo>
                  <a:lnTo>
                    <a:pt x="153555" y="504235"/>
                  </a:lnTo>
                  <a:lnTo>
                    <a:pt x="115386" y="480148"/>
                  </a:lnTo>
                  <a:lnTo>
                    <a:pt x="81914" y="453367"/>
                  </a:lnTo>
                  <a:lnTo>
                    <a:pt x="53568" y="424164"/>
                  </a:lnTo>
                  <a:lnTo>
                    <a:pt x="30774" y="392807"/>
                  </a:lnTo>
                  <a:lnTo>
                    <a:pt x="3562" y="324718"/>
                  </a:lnTo>
                  <a:lnTo>
                    <a:pt x="0" y="288526"/>
                  </a:lnTo>
                  <a:close/>
                </a:path>
              </a:pathLst>
            </a:custGeom>
            <a:ln w="19050">
              <a:solidFill>
                <a:srgbClr val="00B0F0"/>
              </a:solidFill>
            </a:ln>
          </p:spPr>
          <p:txBody>
            <a:bodyPr wrap="square" lIns="0" tIns="0" rIns="0" bIns="0" rtlCol="0"/>
            <a:lstStyle/>
            <a:p>
              <a:endParaRPr/>
            </a:p>
          </p:txBody>
        </p:sp>
      </p:grpSp>
      <p:sp>
        <p:nvSpPr>
          <p:cNvPr id="7" name="object 7"/>
          <p:cNvSpPr txBox="1"/>
          <p:nvPr/>
        </p:nvSpPr>
        <p:spPr>
          <a:xfrm>
            <a:off x="6280568" y="4090911"/>
            <a:ext cx="2247900" cy="646430"/>
          </a:xfrm>
          <a:prstGeom prst="rect">
            <a:avLst/>
          </a:prstGeom>
          <a:ln w="28575">
            <a:solidFill>
              <a:srgbClr val="00B0F0"/>
            </a:solidFill>
          </a:ln>
        </p:spPr>
        <p:txBody>
          <a:bodyPr vert="horz" wrap="square" lIns="0" tIns="48895" rIns="0" bIns="0" rtlCol="0">
            <a:spAutoFit/>
          </a:bodyPr>
          <a:lstStyle/>
          <a:p>
            <a:pPr marL="629285" marR="172720" indent="-448309">
              <a:lnSpc>
                <a:spcPts val="2090"/>
              </a:lnSpc>
              <a:spcBef>
                <a:spcPts val="385"/>
              </a:spcBef>
            </a:pPr>
            <a:r>
              <a:rPr sz="1800" spc="-5" dirty="0">
                <a:latin typeface="Calibri"/>
                <a:cs typeface="Calibri"/>
              </a:rPr>
              <a:t>Folder</a:t>
            </a:r>
            <a:r>
              <a:rPr sz="1800" spc="-25" dirty="0">
                <a:latin typeface="Calibri"/>
                <a:cs typeface="Calibri"/>
              </a:rPr>
              <a:t> </a:t>
            </a:r>
            <a:r>
              <a:rPr sz="1800" spc="-5" dirty="0">
                <a:latin typeface="Calibri"/>
                <a:cs typeface="Calibri"/>
              </a:rPr>
              <a:t>name</a:t>
            </a:r>
            <a:r>
              <a:rPr sz="1800" spc="-10" dirty="0">
                <a:latin typeface="Calibri"/>
                <a:cs typeface="Calibri"/>
              </a:rPr>
              <a:t> </a:t>
            </a:r>
            <a:r>
              <a:rPr sz="1800" dirty="0">
                <a:latin typeface="Calibri"/>
                <a:cs typeface="Calibri"/>
              </a:rPr>
              <a:t>of</a:t>
            </a:r>
            <a:r>
              <a:rPr sz="1800" spc="-20" dirty="0">
                <a:latin typeface="Calibri"/>
                <a:cs typeface="Calibri"/>
              </a:rPr>
              <a:t> </a:t>
            </a:r>
            <a:r>
              <a:rPr sz="1800" spc="-10" dirty="0">
                <a:latin typeface="Calibri"/>
                <a:cs typeface="Calibri"/>
              </a:rPr>
              <a:t>your </a:t>
            </a:r>
            <a:r>
              <a:rPr sz="1800" spc="-390" dirty="0">
                <a:latin typeface="Calibri"/>
                <a:cs typeface="Calibri"/>
              </a:rPr>
              <a:t> </a:t>
            </a:r>
            <a:r>
              <a:rPr sz="1800" spc="-10" dirty="0">
                <a:latin typeface="Calibri"/>
                <a:cs typeface="Calibri"/>
              </a:rPr>
              <a:t>blockchain</a:t>
            </a:r>
            <a:endParaRPr sz="1800">
              <a:latin typeface="Calibri"/>
              <a:cs typeface="Calibri"/>
            </a:endParaRPr>
          </a:p>
        </p:txBody>
      </p:sp>
      <p:grpSp>
        <p:nvGrpSpPr>
          <p:cNvPr id="8" name="object 8"/>
          <p:cNvGrpSpPr/>
          <p:nvPr/>
        </p:nvGrpSpPr>
        <p:grpSpPr>
          <a:xfrm>
            <a:off x="1002791" y="3481755"/>
            <a:ext cx="6444615" cy="3376295"/>
            <a:chOff x="1002791" y="3481755"/>
            <a:chExt cx="6444615" cy="3376295"/>
          </a:xfrm>
        </p:grpSpPr>
        <p:sp>
          <p:nvSpPr>
            <p:cNvPr id="9" name="object 9"/>
            <p:cNvSpPr/>
            <p:nvPr/>
          </p:nvSpPr>
          <p:spPr>
            <a:xfrm>
              <a:off x="7361542" y="3481755"/>
              <a:ext cx="85725" cy="609600"/>
            </a:xfrm>
            <a:custGeom>
              <a:avLst/>
              <a:gdLst/>
              <a:ahLst/>
              <a:cxnLst/>
              <a:rect l="l" t="t" r="r" b="b"/>
              <a:pathLst>
                <a:path w="85725" h="609600">
                  <a:moveTo>
                    <a:pt x="57150" y="71437"/>
                  </a:moveTo>
                  <a:lnTo>
                    <a:pt x="28575" y="71437"/>
                  </a:lnTo>
                  <a:lnTo>
                    <a:pt x="28575" y="609155"/>
                  </a:lnTo>
                  <a:lnTo>
                    <a:pt x="57150" y="609155"/>
                  </a:lnTo>
                  <a:lnTo>
                    <a:pt x="57150" y="71437"/>
                  </a:lnTo>
                  <a:close/>
                </a:path>
                <a:path w="85725" h="609600">
                  <a:moveTo>
                    <a:pt x="42862" y="0"/>
                  </a:moveTo>
                  <a:lnTo>
                    <a:pt x="0" y="85725"/>
                  </a:lnTo>
                  <a:lnTo>
                    <a:pt x="28575" y="85725"/>
                  </a:lnTo>
                  <a:lnTo>
                    <a:pt x="28575" y="71437"/>
                  </a:lnTo>
                  <a:lnTo>
                    <a:pt x="78581" y="71437"/>
                  </a:lnTo>
                  <a:lnTo>
                    <a:pt x="42862" y="0"/>
                  </a:lnTo>
                  <a:close/>
                </a:path>
                <a:path w="85725" h="609600">
                  <a:moveTo>
                    <a:pt x="78581" y="71437"/>
                  </a:moveTo>
                  <a:lnTo>
                    <a:pt x="57150" y="71437"/>
                  </a:lnTo>
                  <a:lnTo>
                    <a:pt x="57150" y="85725"/>
                  </a:lnTo>
                  <a:lnTo>
                    <a:pt x="85725" y="85725"/>
                  </a:lnTo>
                  <a:lnTo>
                    <a:pt x="78581" y="71437"/>
                  </a:lnTo>
                  <a:close/>
                </a:path>
              </a:pathLst>
            </a:custGeom>
            <a:solidFill>
              <a:srgbClr val="4472C4"/>
            </a:solidFill>
          </p:spPr>
          <p:txBody>
            <a:bodyPr wrap="square" lIns="0" tIns="0" rIns="0" bIns="0" rtlCol="0"/>
            <a:lstStyle/>
            <a:p>
              <a:endParaRPr/>
            </a:p>
          </p:txBody>
        </p:sp>
        <p:pic>
          <p:nvPicPr>
            <p:cNvPr id="10" name="object 10"/>
            <p:cNvPicPr/>
            <p:nvPr/>
          </p:nvPicPr>
          <p:blipFill>
            <a:blip r:embed="rId3" cstate="print"/>
            <a:stretch>
              <a:fillRect/>
            </a:stretch>
          </p:blipFill>
          <p:spPr>
            <a:xfrm>
              <a:off x="1002791" y="3590543"/>
              <a:ext cx="4855464" cy="3267455"/>
            </a:xfrm>
            <a:prstGeom prst="rect">
              <a:avLst/>
            </a:prstGeom>
          </p:spPr>
        </p:pic>
        <p:pic>
          <p:nvPicPr>
            <p:cNvPr id="11" name="object 11"/>
            <p:cNvPicPr/>
            <p:nvPr/>
          </p:nvPicPr>
          <p:blipFill>
            <a:blip r:embed="rId4" cstate="print"/>
            <a:stretch>
              <a:fillRect/>
            </a:stretch>
          </p:blipFill>
          <p:spPr>
            <a:xfrm>
              <a:off x="1194815" y="3785615"/>
              <a:ext cx="4270248" cy="2834640"/>
            </a:xfrm>
            <a:prstGeom prst="rect">
              <a:avLst/>
            </a:prstGeom>
          </p:spPr>
        </p:pic>
      </p:grpSp>
      <p:sp>
        <p:nvSpPr>
          <p:cNvPr id="12" name="object 12"/>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44</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11124"/>
            <a:ext cx="6309995" cy="695960"/>
          </a:xfrm>
          <a:prstGeom prst="rect">
            <a:avLst/>
          </a:prstGeom>
        </p:spPr>
        <p:txBody>
          <a:bodyPr vert="horz" wrap="square" lIns="0" tIns="12700" rIns="0" bIns="0" rtlCol="0">
            <a:spAutoFit/>
          </a:bodyPr>
          <a:lstStyle/>
          <a:p>
            <a:pPr marL="12700">
              <a:lnSpc>
                <a:spcPct val="100000"/>
              </a:lnSpc>
              <a:spcBef>
                <a:spcPts val="100"/>
              </a:spcBef>
            </a:pPr>
            <a:r>
              <a:rPr spc="-5" dirty="0"/>
              <a:t>Inside</a:t>
            </a:r>
            <a:r>
              <a:rPr spc="-10" dirty="0"/>
              <a:t> </a:t>
            </a:r>
            <a:r>
              <a:rPr dirty="0"/>
              <a:t>the</a:t>
            </a:r>
            <a:r>
              <a:rPr spc="-5" dirty="0"/>
              <a:t> </a:t>
            </a:r>
            <a:r>
              <a:rPr spc="-10" dirty="0"/>
              <a:t>Blockchain</a:t>
            </a:r>
            <a:r>
              <a:rPr spc="-5" dirty="0"/>
              <a:t> </a:t>
            </a:r>
            <a:r>
              <a:rPr spc="-15" dirty="0"/>
              <a:t>Folder</a:t>
            </a:r>
          </a:p>
        </p:txBody>
      </p:sp>
      <p:sp>
        <p:nvSpPr>
          <p:cNvPr id="3" name="object 3"/>
          <p:cNvSpPr txBox="1"/>
          <p:nvPr/>
        </p:nvSpPr>
        <p:spPr>
          <a:xfrm>
            <a:off x="916939" y="1716532"/>
            <a:ext cx="6009640" cy="1037590"/>
          </a:xfrm>
          <a:prstGeom prst="rect">
            <a:avLst/>
          </a:prstGeom>
        </p:spPr>
        <p:txBody>
          <a:bodyPr vert="horz" wrap="square" lIns="0" tIns="91440" rIns="0" bIns="0" rtlCol="0">
            <a:spAutoFit/>
          </a:bodyPr>
          <a:lstStyle/>
          <a:p>
            <a:pPr marL="241300" indent="-228600">
              <a:lnSpc>
                <a:spcPct val="100000"/>
              </a:lnSpc>
              <a:spcBef>
                <a:spcPts val="720"/>
              </a:spcBef>
              <a:buFont typeface="Arial MT"/>
              <a:buChar char="•"/>
              <a:tabLst>
                <a:tab pos="241300" algn="l"/>
              </a:tabLst>
            </a:pPr>
            <a:r>
              <a:rPr sz="2800" spc="-15" dirty="0">
                <a:latin typeface="Calibri"/>
                <a:cs typeface="Calibri"/>
              </a:rPr>
              <a:t>geth</a:t>
            </a:r>
            <a:r>
              <a:rPr sz="2800" spc="-10" dirty="0">
                <a:latin typeface="Calibri"/>
                <a:cs typeface="Calibri"/>
              </a:rPr>
              <a:t> </a:t>
            </a:r>
            <a:r>
              <a:rPr sz="2800" spc="-15" dirty="0">
                <a:latin typeface="Calibri"/>
                <a:cs typeface="Calibri"/>
              </a:rPr>
              <a:t>folder: Store your </a:t>
            </a:r>
            <a:r>
              <a:rPr sz="2800" spc="-10" dirty="0">
                <a:latin typeface="Calibri"/>
                <a:cs typeface="Calibri"/>
              </a:rPr>
              <a:t>database</a:t>
            </a:r>
            <a:endParaRPr sz="2800">
              <a:latin typeface="Calibri"/>
              <a:cs typeface="Calibri"/>
            </a:endParaRPr>
          </a:p>
          <a:p>
            <a:pPr marL="241300" indent="-228600">
              <a:lnSpc>
                <a:spcPct val="100000"/>
              </a:lnSpc>
              <a:spcBef>
                <a:spcPts val="625"/>
              </a:spcBef>
              <a:buFont typeface="Arial MT"/>
              <a:buChar char="•"/>
              <a:tabLst>
                <a:tab pos="241300" algn="l"/>
              </a:tabLst>
            </a:pPr>
            <a:r>
              <a:rPr sz="2800" spc="-30" dirty="0">
                <a:latin typeface="Calibri"/>
                <a:cs typeface="Calibri"/>
              </a:rPr>
              <a:t>keystore:</a:t>
            </a:r>
            <a:r>
              <a:rPr sz="2800" dirty="0">
                <a:latin typeface="Calibri"/>
                <a:cs typeface="Calibri"/>
              </a:rPr>
              <a:t> </a:t>
            </a:r>
            <a:r>
              <a:rPr sz="2800" spc="-20" dirty="0">
                <a:latin typeface="Calibri"/>
                <a:cs typeface="Calibri"/>
              </a:rPr>
              <a:t>Store</a:t>
            </a:r>
            <a:r>
              <a:rPr sz="2800" spc="-5" dirty="0">
                <a:latin typeface="Calibri"/>
                <a:cs typeface="Calibri"/>
              </a:rPr>
              <a:t> </a:t>
            </a:r>
            <a:r>
              <a:rPr sz="2800" spc="-15" dirty="0">
                <a:latin typeface="Calibri"/>
                <a:cs typeface="Calibri"/>
              </a:rPr>
              <a:t>your</a:t>
            </a:r>
            <a:r>
              <a:rPr sz="2800" spc="-5" dirty="0">
                <a:latin typeface="Calibri"/>
                <a:cs typeface="Calibri"/>
              </a:rPr>
              <a:t> </a:t>
            </a:r>
            <a:r>
              <a:rPr sz="2800" spc="-15" dirty="0">
                <a:latin typeface="Calibri"/>
                <a:cs typeface="Calibri"/>
              </a:rPr>
              <a:t>Ethereum</a:t>
            </a:r>
            <a:r>
              <a:rPr sz="2800" spc="5" dirty="0">
                <a:latin typeface="Calibri"/>
                <a:cs typeface="Calibri"/>
              </a:rPr>
              <a:t> </a:t>
            </a:r>
            <a:r>
              <a:rPr sz="2800" spc="-10" dirty="0">
                <a:latin typeface="Calibri"/>
                <a:cs typeface="Calibri"/>
              </a:rPr>
              <a:t>accounts</a:t>
            </a:r>
            <a:endParaRPr sz="2800">
              <a:latin typeface="Calibri"/>
              <a:cs typeface="Calibri"/>
            </a:endParaRPr>
          </a:p>
        </p:txBody>
      </p:sp>
      <p:grpSp>
        <p:nvGrpSpPr>
          <p:cNvPr id="4" name="object 4"/>
          <p:cNvGrpSpPr/>
          <p:nvPr/>
        </p:nvGrpSpPr>
        <p:grpSpPr>
          <a:xfrm>
            <a:off x="5620511" y="2913888"/>
            <a:ext cx="5184775" cy="3456940"/>
            <a:chOff x="5620511" y="2913888"/>
            <a:chExt cx="5184775" cy="3456940"/>
          </a:xfrm>
        </p:grpSpPr>
        <p:pic>
          <p:nvPicPr>
            <p:cNvPr id="5" name="object 5"/>
            <p:cNvPicPr/>
            <p:nvPr/>
          </p:nvPicPr>
          <p:blipFill>
            <a:blip r:embed="rId2" cstate="print"/>
            <a:stretch>
              <a:fillRect/>
            </a:stretch>
          </p:blipFill>
          <p:spPr>
            <a:xfrm>
              <a:off x="5620511" y="2913888"/>
              <a:ext cx="5184647" cy="3456432"/>
            </a:xfrm>
            <a:prstGeom prst="rect">
              <a:avLst/>
            </a:prstGeom>
          </p:spPr>
        </p:pic>
        <p:pic>
          <p:nvPicPr>
            <p:cNvPr id="6" name="object 6"/>
            <p:cNvPicPr/>
            <p:nvPr/>
          </p:nvPicPr>
          <p:blipFill>
            <a:blip r:embed="rId3" cstate="print"/>
            <a:stretch>
              <a:fillRect/>
            </a:stretch>
          </p:blipFill>
          <p:spPr>
            <a:xfrm>
              <a:off x="5815583" y="3108960"/>
              <a:ext cx="4599432" cy="2871216"/>
            </a:xfrm>
            <a:prstGeom prst="rect">
              <a:avLst/>
            </a:prstGeom>
          </p:spPr>
        </p:pic>
      </p:grpSp>
      <p:sp>
        <p:nvSpPr>
          <p:cNvPr id="7" name="object 7"/>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45</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11124"/>
            <a:ext cx="6748780" cy="695960"/>
          </a:xfrm>
          <a:prstGeom prst="rect">
            <a:avLst/>
          </a:prstGeom>
        </p:spPr>
        <p:txBody>
          <a:bodyPr vert="horz" wrap="square" lIns="0" tIns="12700" rIns="0" bIns="0" rtlCol="0">
            <a:spAutoFit/>
          </a:bodyPr>
          <a:lstStyle/>
          <a:p>
            <a:pPr marL="12700">
              <a:lnSpc>
                <a:spcPct val="100000"/>
              </a:lnSpc>
              <a:spcBef>
                <a:spcPts val="100"/>
              </a:spcBef>
            </a:pPr>
            <a:r>
              <a:rPr spc="-15" dirty="0"/>
              <a:t>Start </a:t>
            </a:r>
            <a:r>
              <a:rPr dirty="0"/>
              <a:t>the</a:t>
            </a:r>
            <a:r>
              <a:rPr spc="-20" dirty="0"/>
              <a:t> </a:t>
            </a:r>
            <a:r>
              <a:rPr spc="-15" dirty="0"/>
              <a:t>Ethereum</a:t>
            </a:r>
            <a:r>
              <a:rPr spc="-20" dirty="0"/>
              <a:t> </a:t>
            </a:r>
            <a:r>
              <a:rPr dirty="0"/>
              <a:t>peer</a:t>
            </a:r>
            <a:r>
              <a:rPr spc="-25" dirty="0"/>
              <a:t> </a:t>
            </a:r>
            <a:r>
              <a:rPr dirty="0"/>
              <a:t>node</a:t>
            </a:r>
          </a:p>
        </p:txBody>
      </p:sp>
      <p:sp>
        <p:nvSpPr>
          <p:cNvPr id="3" name="object 3"/>
          <p:cNvSpPr txBox="1"/>
          <p:nvPr/>
        </p:nvSpPr>
        <p:spPr>
          <a:xfrm>
            <a:off x="916939" y="1795778"/>
            <a:ext cx="9501505" cy="198882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800" spc="-10" dirty="0">
                <a:latin typeface="Calibri"/>
                <a:cs typeface="Calibri"/>
              </a:rPr>
              <a:t>Start</a:t>
            </a:r>
            <a:r>
              <a:rPr sz="2800" spc="-25" dirty="0">
                <a:latin typeface="Calibri"/>
                <a:cs typeface="Calibri"/>
              </a:rPr>
              <a:t> </a:t>
            </a:r>
            <a:r>
              <a:rPr sz="2800" spc="-5" dirty="0">
                <a:latin typeface="Calibri"/>
                <a:cs typeface="Calibri"/>
              </a:rPr>
              <a:t>the</a:t>
            </a:r>
            <a:r>
              <a:rPr sz="2800" spc="-25" dirty="0">
                <a:latin typeface="Calibri"/>
                <a:cs typeface="Calibri"/>
              </a:rPr>
              <a:t> </a:t>
            </a:r>
            <a:r>
              <a:rPr sz="2800" spc="-10" dirty="0">
                <a:latin typeface="Calibri"/>
                <a:cs typeface="Calibri"/>
              </a:rPr>
              <a:t>blockchain</a:t>
            </a:r>
            <a:endParaRPr sz="2800">
              <a:latin typeface="Calibri"/>
              <a:cs typeface="Calibri"/>
            </a:endParaRPr>
          </a:p>
          <a:p>
            <a:pPr>
              <a:lnSpc>
                <a:spcPct val="100000"/>
              </a:lnSpc>
              <a:spcBef>
                <a:spcPts val="50"/>
              </a:spcBef>
              <a:buFont typeface="Arial MT"/>
              <a:buChar char="•"/>
            </a:pPr>
            <a:endParaRPr sz="3750">
              <a:latin typeface="Calibri"/>
              <a:cs typeface="Calibri"/>
            </a:endParaRPr>
          </a:p>
          <a:p>
            <a:pPr marL="241300" indent="-228600">
              <a:lnSpc>
                <a:spcPct val="100000"/>
              </a:lnSpc>
              <a:spcBef>
                <a:spcPts val="5"/>
              </a:spcBef>
              <a:buFont typeface="Arial MT"/>
              <a:buChar char="•"/>
              <a:tabLst>
                <a:tab pos="241300" algn="l"/>
              </a:tabLst>
            </a:pPr>
            <a:r>
              <a:rPr sz="2800" spc="-10" dirty="0">
                <a:latin typeface="Calibri"/>
                <a:cs typeface="Calibri"/>
              </a:rPr>
              <a:t>Networkid</a:t>
            </a:r>
            <a:r>
              <a:rPr sz="2800" spc="5" dirty="0">
                <a:latin typeface="Calibri"/>
                <a:cs typeface="Calibri"/>
              </a:rPr>
              <a:t> </a:t>
            </a:r>
            <a:r>
              <a:rPr sz="2800" spc="-15" dirty="0">
                <a:latin typeface="Calibri"/>
                <a:cs typeface="Calibri"/>
              </a:rPr>
              <a:t>provides</a:t>
            </a:r>
            <a:r>
              <a:rPr sz="2800" spc="10" dirty="0">
                <a:latin typeface="Calibri"/>
                <a:cs typeface="Calibri"/>
              </a:rPr>
              <a:t> </a:t>
            </a:r>
            <a:r>
              <a:rPr sz="2800" spc="-10" dirty="0">
                <a:latin typeface="Calibri"/>
                <a:cs typeface="Calibri"/>
              </a:rPr>
              <a:t>privacy</a:t>
            </a:r>
            <a:r>
              <a:rPr sz="2800" spc="-5" dirty="0">
                <a:latin typeface="Calibri"/>
                <a:cs typeface="Calibri"/>
              </a:rPr>
              <a:t> </a:t>
            </a:r>
            <a:r>
              <a:rPr sz="2800" spc="-25" dirty="0">
                <a:latin typeface="Calibri"/>
                <a:cs typeface="Calibri"/>
              </a:rPr>
              <a:t>for</a:t>
            </a:r>
            <a:r>
              <a:rPr sz="2800" spc="-5" dirty="0">
                <a:latin typeface="Calibri"/>
                <a:cs typeface="Calibri"/>
              </a:rPr>
              <a:t> </a:t>
            </a:r>
            <a:r>
              <a:rPr sz="2800" spc="-10" dirty="0">
                <a:latin typeface="Calibri"/>
                <a:cs typeface="Calibri"/>
              </a:rPr>
              <a:t>your</a:t>
            </a:r>
            <a:r>
              <a:rPr sz="2800" spc="-5" dirty="0">
                <a:latin typeface="Calibri"/>
                <a:cs typeface="Calibri"/>
              </a:rPr>
              <a:t> </a:t>
            </a:r>
            <a:r>
              <a:rPr sz="2800" spc="-10" dirty="0">
                <a:latin typeface="Calibri"/>
                <a:cs typeface="Calibri"/>
              </a:rPr>
              <a:t>network.</a:t>
            </a:r>
            <a:endParaRPr sz="2800">
              <a:latin typeface="Calibri"/>
              <a:cs typeface="Calibri"/>
            </a:endParaRPr>
          </a:p>
          <a:p>
            <a:pPr marL="241300" indent="-228600">
              <a:lnSpc>
                <a:spcPct val="100000"/>
              </a:lnSpc>
              <a:spcBef>
                <a:spcPts val="740"/>
              </a:spcBef>
              <a:buFont typeface="Arial MT"/>
              <a:buChar char="•"/>
              <a:tabLst>
                <a:tab pos="241300" algn="l"/>
              </a:tabLst>
            </a:pPr>
            <a:r>
              <a:rPr sz="2800" spc="-5" dirty="0">
                <a:latin typeface="Calibri"/>
                <a:cs typeface="Calibri"/>
              </a:rPr>
              <a:t>Other </a:t>
            </a:r>
            <a:r>
              <a:rPr sz="2800" spc="-15" dirty="0">
                <a:latin typeface="Calibri"/>
                <a:cs typeface="Calibri"/>
              </a:rPr>
              <a:t>peers</a:t>
            </a:r>
            <a:r>
              <a:rPr sz="2800" spc="10" dirty="0">
                <a:latin typeface="Calibri"/>
                <a:cs typeface="Calibri"/>
              </a:rPr>
              <a:t> </a:t>
            </a:r>
            <a:r>
              <a:rPr sz="2800" spc="-5" dirty="0">
                <a:latin typeface="Calibri"/>
                <a:cs typeface="Calibri"/>
              </a:rPr>
              <a:t>joining</a:t>
            </a:r>
            <a:r>
              <a:rPr sz="2800" spc="-10" dirty="0">
                <a:latin typeface="Calibri"/>
                <a:cs typeface="Calibri"/>
              </a:rPr>
              <a:t> your network</a:t>
            </a:r>
            <a:r>
              <a:rPr sz="2800" spc="10" dirty="0">
                <a:latin typeface="Calibri"/>
                <a:cs typeface="Calibri"/>
              </a:rPr>
              <a:t> </a:t>
            </a:r>
            <a:r>
              <a:rPr sz="2800" spc="-10" dirty="0">
                <a:latin typeface="Calibri"/>
                <a:cs typeface="Calibri"/>
              </a:rPr>
              <a:t>must</a:t>
            </a:r>
            <a:r>
              <a:rPr sz="2800" dirty="0">
                <a:latin typeface="Calibri"/>
                <a:cs typeface="Calibri"/>
              </a:rPr>
              <a:t> use</a:t>
            </a:r>
            <a:r>
              <a:rPr sz="2800" spc="-10" dirty="0">
                <a:latin typeface="Calibri"/>
                <a:cs typeface="Calibri"/>
              </a:rPr>
              <a:t> </a:t>
            </a:r>
            <a:r>
              <a:rPr sz="2800" dirty="0">
                <a:latin typeface="Calibri"/>
                <a:cs typeface="Calibri"/>
              </a:rPr>
              <a:t>the</a:t>
            </a:r>
            <a:r>
              <a:rPr sz="2800" spc="-5" dirty="0">
                <a:latin typeface="Calibri"/>
                <a:cs typeface="Calibri"/>
              </a:rPr>
              <a:t> </a:t>
            </a:r>
            <a:r>
              <a:rPr sz="2800" dirty="0">
                <a:latin typeface="Calibri"/>
                <a:cs typeface="Calibri"/>
              </a:rPr>
              <a:t>same</a:t>
            </a:r>
            <a:r>
              <a:rPr sz="2800" spc="-5" dirty="0">
                <a:latin typeface="Calibri"/>
                <a:cs typeface="Calibri"/>
              </a:rPr>
              <a:t> </a:t>
            </a:r>
            <a:r>
              <a:rPr sz="2800" spc="-10" dirty="0">
                <a:latin typeface="Calibri"/>
                <a:cs typeface="Calibri"/>
              </a:rPr>
              <a:t>networkid.</a:t>
            </a:r>
            <a:endParaRPr sz="2800">
              <a:latin typeface="Calibri"/>
              <a:cs typeface="Calibri"/>
            </a:endParaRPr>
          </a:p>
        </p:txBody>
      </p:sp>
      <p:pic>
        <p:nvPicPr>
          <p:cNvPr id="4" name="object 4"/>
          <p:cNvPicPr/>
          <p:nvPr/>
        </p:nvPicPr>
        <p:blipFill>
          <a:blip r:embed="rId2" cstate="print"/>
          <a:stretch>
            <a:fillRect/>
          </a:stretch>
        </p:blipFill>
        <p:spPr>
          <a:xfrm>
            <a:off x="838200" y="2417064"/>
            <a:ext cx="6937248" cy="298703"/>
          </a:xfrm>
          <a:prstGeom prst="rect">
            <a:avLst/>
          </a:prstGeom>
        </p:spPr>
      </p:pic>
      <p:sp>
        <p:nvSpPr>
          <p:cNvPr id="5" name="object 5"/>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46</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53341"/>
            <a:ext cx="4131310" cy="695960"/>
          </a:xfrm>
          <a:prstGeom prst="rect">
            <a:avLst/>
          </a:prstGeom>
        </p:spPr>
        <p:txBody>
          <a:bodyPr vert="horz" wrap="square" lIns="0" tIns="12700" rIns="0" bIns="0" rtlCol="0">
            <a:spAutoFit/>
          </a:bodyPr>
          <a:lstStyle/>
          <a:p>
            <a:pPr marL="12700">
              <a:lnSpc>
                <a:spcPct val="100000"/>
              </a:lnSpc>
              <a:spcBef>
                <a:spcPts val="100"/>
              </a:spcBef>
            </a:pPr>
            <a:r>
              <a:rPr spc="-10" dirty="0"/>
              <a:t>Blockchain</a:t>
            </a:r>
            <a:r>
              <a:rPr spc="-75" dirty="0"/>
              <a:t> </a:t>
            </a:r>
            <a:r>
              <a:rPr spc="-25" dirty="0"/>
              <a:t>started</a:t>
            </a:r>
          </a:p>
        </p:txBody>
      </p:sp>
      <p:sp>
        <p:nvSpPr>
          <p:cNvPr id="3" name="object 3"/>
          <p:cNvSpPr txBox="1"/>
          <p:nvPr/>
        </p:nvSpPr>
        <p:spPr>
          <a:xfrm>
            <a:off x="783127" y="1082546"/>
            <a:ext cx="2529205" cy="2369820"/>
          </a:xfrm>
          <a:prstGeom prst="rect">
            <a:avLst/>
          </a:prstGeom>
        </p:spPr>
        <p:txBody>
          <a:bodyPr vert="horz" wrap="square" lIns="0" tIns="55879" rIns="0" bIns="0" rtlCol="0">
            <a:spAutoFit/>
          </a:bodyPr>
          <a:lstStyle/>
          <a:p>
            <a:pPr marL="241300" marR="5080" indent="-228600">
              <a:lnSpc>
                <a:spcPct val="89900"/>
              </a:lnSpc>
              <a:spcBef>
                <a:spcPts val="439"/>
              </a:spcBef>
              <a:buFont typeface="Arial MT"/>
              <a:buChar char="•"/>
              <a:tabLst>
                <a:tab pos="241300" algn="l"/>
              </a:tabLst>
            </a:pPr>
            <a:r>
              <a:rPr sz="2800" spc="-35" dirty="0">
                <a:latin typeface="Calibri"/>
                <a:cs typeface="Calibri"/>
              </a:rPr>
              <a:t>Type </a:t>
            </a:r>
            <a:r>
              <a:rPr sz="2800" spc="-30" dirty="0">
                <a:latin typeface="Calibri"/>
                <a:cs typeface="Calibri"/>
              </a:rPr>
              <a:t> </a:t>
            </a:r>
            <a:r>
              <a:rPr sz="2800" i="1" spc="-5" dirty="0">
                <a:latin typeface="Calibri"/>
                <a:cs typeface="Calibri"/>
              </a:rPr>
              <a:t>admin</a:t>
            </a:r>
            <a:r>
              <a:rPr sz="2800" i="1" spc="5" dirty="0">
                <a:latin typeface="Calibri"/>
                <a:cs typeface="Calibri"/>
              </a:rPr>
              <a:t>.</a:t>
            </a:r>
            <a:r>
              <a:rPr sz="2800" i="1" spc="-5" dirty="0">
                <a:latin typeface="Calibri"/>
                <a:cs typeface="Calibri"/>
              </a:rPr>
              <a:t>n</a:t>
            </a:r>
            <a:r>
              <a:rPr sz="2800" i="1" dirty="0">
                <a:latin typeface="Calibri"/>
                <a:cs typeface="Calibri"/>
              </a:rPr>
              <a:t>o</a:t>
            </a:r>
            <a:r>
              <a:rPr sz="2800" i="1" spc="-5" dirty="0">
                <a:latin typeface="Calibri"/>
                <a:cs typeface="Calibri"/>
              </a:rPr>
              <a:t>deIn</a:t>
            </a:r>
            <a:r>
              <a:rPr sz="2800" i="1" spc="-40" dirty="0">
                <a:latin typeface="Calibri"/>
                <a:cs typeface="Calibri"/>
              </a:rPr>
              <a:t>f</a:t>
            </a:r>
            <a:r>
              <a:rPr sz="2800" i="1" dirty="0">
                <a:latin typeface="Calibri"/>
                <a:cs typeface="Calibri"/>
              </a:rPr>
              <a:t>o  </a:t>
            </a:r>
            <a:r>
              <a:rPr sz="2800" spc="-15" dirty="0">
                <a:latin typeface="Calibri"/>
                <a:cs typeface="Calibri"/>
              </a:rPr>
              <a:t>to</a:t>
            </a:r>
            <a:r>
              <a:rPr sz="2800" spc="-10" dirty="0">
                <a:latin typeface="Calibri"/>
                <a:cs typeface="Calibri"/>
              </a:rPr>
              <a:t> </a:t>
            </a:r>
            <a:r>
              <a:rPr sz="2800" spc="-20" dirty="0">
                <a:latin typeface="Calibri"/>
                <a:cs typeface="Calibri"/>
              </a:rPr>
              <a:t>get</a:t>
            </a:r>
            <a:r>
              <a:rPr sz="2800" dirty="0">
                <a:latin typeface="Calibri"/>
                <a:cs typeface="Calibri"/>
              </a:rPr>
              <a:t> the </a:t>
            </a:r>
            <a:r>
              <a:rPr sz="2800" spc="5" dirty="0">
                <a:latin typeface="Calibri"/>
                <a:cs typeface="Calibri"/>
              </a:rPr>
              <a:t> </a:t>
            </a:r>
            <a:r>
              <a:rPr sz="2800" spc="-15" dirty="0">
                <a:latin typeface="Calibri"/>
                <a:cs typeface="Calibri"/>
              </a:rPr>
              <a:t>information </a:t>
            </a:r>
            <a:r>
              <a:rPr sz="2800" spc="-10" dirty="0">
                <a:latin typeface="Calibri"/>
                <a:cs typeface="Calibri"/>
              </a:rPr>
              <a:t> </a:t>
            </a:r>
            <a:r>
              <a:rPr sz="2800" spc="-5" dirty="0">
                <a:latin typeface="Calibri"/>
                <a:cs typeface="Calibri"/>
              </a:rPr>
              <a:t>about </a:t>
            </a:r>
            <a:r>
              <a:rPr sz="2800" spc="-15" dirty="0">
                <a:latin typeface="Calibri"/>
                <a:cs typeface="Calibri"/>
              </a:rPr>
              <a:t>your </a:t>
            </a:r>
            <a:r>
              <a:rPr sz="2800" spc="-10" dirty="0">
                <a:latin typeface="Calibri"/>
                <a:cs typeface="Calibri"/>
              </a:rPr>
              <a:t> </a:t>
            </a:r>
            <a:r>
              <a:rPr sz="2800" spc="-15" dirty="0">
                <a:latin typeface="Calibri"/>
                <a:cs typeface="Calibri"/>
              </a:rPr>
              <a:t>current</a:t>
            </a:r>
            <a:r>
              <a:rPr sz="2800" spc="-5" dirty="0">
                <a:latin typeface="Calibri"/>
                <a:cs typeface="Calibri"/>
              </a:rPr>
              <a:t> node</a:t>
            </a:r>
            <a:endParaRPr sz="2800">
              <a:latin typeface="Calibri"/>
              <a:cs typeface="Calibri"/>
            </a:endParaRPr>
          </a:p>
        </p:txBody>
      </p:sp>
      <p:pic>
        <p:nvPicPr>
          <p:cNvPr id="4" name="object 4"/>
          <p:cNvPicPr/>
          <p:nvPr/>
        </p:nvPicPr>
        <p:blipFill>
          <a:blip r:embed="rId2" cstate="print"/>
          <a:stretch>
            <a:fillRect/>
          </a:stretch>
        </p:blipFill>
        <p:spPr>
          <a:xfrm>
            <a:off x="3596640" y="688848"/>
            <a:ext cx="8580119" cy="6169152"/>
          </a:xfrm>
          <a:prstGeom prst="rect">
            <a:avLst/>
          </a:prstGeom>
        </p:spPr>
      </p:pic>
      <p:sp>
        <p:nvSpPr>
          <p:cNvPr id="5" name="object 5"/>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47</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11124"/>
            <a:ext cx="4091304" cy="695960"/>
          </a:xfrm>
          <a:prstGeom prst="rect">
            <a:avLst/>
          </a:prstGeom>
        </p:spPr>
        <p:txBody>
          <a:bodyPr vert="horz" wrap="square" lIns="0" tIns="12700" rIns="0" bIns="0" rtlCol="0">
            <a:spAutoFit/>
          </a:bodyPr>
          <a:lstStyle/>
          <a:p>
            <a:pPr marL="12700">
              <a:lnSpc>
                <a:spcPct val="100000"/>
              </a:lnSpc>
              <a:spcBef>
                <a:spcPts val="100"/>
              </a:spcBef>
            </a:pPr>
            <a:r>
              <a:rPr spc="-30" dirty="0"/>
              <a:t>Create </a:t>
            </a:r>
            <a:r>
              <a:rPr dirty="0"/>
              <a:t>an</a:t>
            </a:r>
            <a:r>
              <a:rPr spc="-20" dirty="0"/>
              <a:t> </a:t>
            </a:r>
            <a:r>
              <a:rPr spc="-15" dirty="0"/>
              <a:t>account</a:t>
            </a:r>
          </a:p>
        </p:txBody>
      </p:sp>
      <p:sp>
        <p:nvSpPr>
          <p:cNvPr id="3" name="object 3"/>
          <p:cNvSpPr txBox="1"/>
          <p:nvPr/>
        </p:nvSpPr>
        <p:spPr>
          <a:xfrm>
            <a:off x="916939" y="1795778"/>
            <a:ext cx="9926320" cy="45212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800" spc="-35" dirty="0">
                <a:latin typeface="Calibri"/>
                <a:cs typeface="Calibri"/>
              </a:rPr>
              <a:t>Type</a:t>
            </a:r>
            <a:r>
              <a:rPr sz="2800" spc="-5" dirty="0">
                <a:latin typeface="Calibri"/>
                <a:cs typeface="Calibri"/>
              </a:rPr>
              <a:t> </a:t>
            </a:r>
            <a:r>
              <a:rPr sz="2800" i="1" spc="-10" dirty="0">
                <a:latin typeface="Calibri"/>
                <a:cs typeface="Calibri"/>
              </a:rPr>
              <a:t>personal.newAccount</a:t>
            </a:r>
            <a:r>
              <a:rPr sz="2800" i="1" spc="10" dirty="0">
                <a:latin typeface="Calibri"/>
                <a:cs typeface="Calibri"/>
              </a:rPr>
              <a:t> </a:t>
            </a:r>
            <a:r>
              <a:rPr sz="2800" spc="-15" dirty="0">
                <a:latin typeface="Calibri"/>
                <a:cs typeface="Calibri"/>
              </a:rPr>
              <a:t>to</a:t>
            </a:r>
            <a:r>
              <a:rPr sz="2800" dirty="0">
                <a:latin typeface="Calibri"/>
                <a:cs typeface="Calibri"/>
              </a:rPr>
              <a:t> </a:t>
            </a:r>
            <a:r>
              <a:rPr sz="2800" spc="-20" dirty="0">
                <a:latin typeface="Calibri"/>
                <a:cs typeface="Calibri"/>
              </a:rPr>
              <a:t>create</a:t>
            </a:r>
            <a:r>
              <a:rPr sz="2800" dirty="0">
                <a:latin typeface="Calibri"/>
                <a:cs typeface="Calibri"/>
              </a:rPr>
              <a:t> </a:t>
            </a:r>
            <a:r>
              <a:rPr sz="2800" spc="-5" dirty="0">
                <a:latin typeface="Calibri"/>
                <a:cs typeface="Calibri"/>
              </a:rPr>
              <a:t>as</a:t>
            </a:r>
            <a:r>
              <a:rPr sz="2800" spc="10" dirty="0">
                <a:latin typeface="Calibri"/>
                <a:cs typeface="Calibri"/>
              </a:rPr>
              <a:t> </a:t>
            </a:r>
            <a:r>
              <a:rPr sz="2800" spc="-15" dirty="0">
                <a:latin typeface="Calibri"/>
                <a:cs typeface="Calibri"/>
              </a:rPr>
              <a:t>many</a:t>
            </a:r>
            <a:r>
              <a:rPr sz="2800" dirty="0">
                <a:latin typeface="Calibri"/>
                <a:cs typeface="Calibri"/>
              </a:rPr>
              <a:t> </a:t>
            </a:r>
            <a:r>
              <a:rPr sz="2800" spc="-10" dirty="0">
                <a:latin typeface="Calibri"/>
                <a:cs typeface="Calibri"/>
              </a:rPr>
              <a:t>accounts</a:t>
            </a:r>
            <a:r>
              <a:rPr sz="2800" spc="10" dirty="0">
                <a:latin typeface="Calibri"/>
                <a:cs typeface="Calibri"/>
              </a:rPr>
              <a:t> </a:t>
            </a:r>
            <a:r>
              <a:rPr sz="2800" spc="-5" dirty="0">
                <a:latin typeface="Calibri"/>
                <a:cs typeface="Calibri"/>
              </a:rPr>
              <a:t>as</a:t>
            </a:r>
            <a:r>
              <a:rPr sz="2800" spc="10" dirty="0">
                <a:latin typeface="Calibri"/>
                <a:cs typeface="Calibri"/>
              </a:rPr>
              <a:t> </a:t>
            </a:r>
            <a:r>
              <a:rPr sz="2800" spc="-15" dirty="0">
                <a:latin typeface="Calibri"/>
                <a:cs typeface="Calibri"/>
              </a:rPr>
              <a:t>you</a:t>
            </a:r>
            <a:r>
              <a:rPr sz="2800" spc="10" dirty="0">
                <a:latin typeface="Calibri"/>
                <a:cs typeface="Calibri"/>
              </a:rPr>
              <a:t> </a:t>
            </a:r>
            <a:r>
              <a:rPr sz="2800" spc="-5" dirty="0">
                <a:latin typeface="Calibri"/>
                <a:cs typeface="Calibri"/>
              </a:rPr>
              <a:t>need</a:t>
            </a:r>
            <a:endParaRPr sz="2800">
              <a:latin typeface="Calibri"/>
              <a:cs typeface="Calibri"/>
            </a:endParaRPr>
          </a:p>
        </p:txBody>
      </p:sp>
      <p:sp>
        <p:nvSpPr>
          <p:cNvPr id="4" name="object 4"/>
          <p:cNvSpPr txBox="1"/>
          <p:nvPr/>
        </p:nvSpPr>
        <p:spPr>
          <a:xfrm>
            <a:off x="916939" y="4346954"/>
            <a:ext cx="4089400" cy="45212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800" spc="-5" dirty="0">
                <a:latin typeface="Calibri"/>
                <a:cs typeface="Calibri"/>
              </a:rPr>
              <a:t>See</a:t>
            </a:r>
            <a:r>
              <a:rPr sz="2800" spc="-15" dirty="0">
                <a:latin typeface="Calibri"/>
                <a:cs typeface="Calibri"/>
              </a:rPr>
              <a:t> </a:t>
            </a:r>
            <a:r>
              <a:rPr sz="2800" spc="-5" dirty="0">
                <a:latin typeface="Calibri"/>
                <a:cs typeface="Calibri"/>
              </a:rPr>
              <a:t>the</a:t>
            </a:r>
            <a:r>
              <a:rPr sz="2800" spc="-10" dirty="0">
                <a:latin typeface="Calibri"/>
                <a:cs typeface="Calibri"/>
              </a:rPr>
              <a:t> </a:t>
            </a:r>
            <a:r>
              <a:rPr sz="2800" spc="-20" dirty="0">
                <a:latin typeface="Calibri"/>
                <a:cs typeface="Calibri"/>
              </a:rPr>
              <a:t>created</a:t>
            </a:r>
            <a:r>
              <a:rPr sz="2800" dirty="0">
                <a:latin typeface="Calibri"/>
                <a:cs typeface="Calibri"/>
              </a:rPr>
              <a:t> </a:t>
            </a:r>
            <a:r>
              <a:rPr sz="2800" spc="-10" dirty="0">
                <a:latin typeface="Calibri"/>
                <a:cs typeface="Calibri"/>
              </a:rPr>
              <a:t>account(s)</a:t>
            </a:r>
            <a:endParaRPr sz="2800">
              <a:latin typeface="Calibri"/>
              <a:cs typeface="Calibri"/>
            </a:endParaRPr>
          </a:p>
        </p:txBody>
      </p:sp>
      <p:pic>
        <p:nvPicPr>
          <p:cNvPr id="5" name="object 5"/>
          <p:cNvPicPr/>
          <p:nvPr/>
        </p:nvPicPr>
        <p:blipFill>
          <a:blip r:embed="rId2" cstate="print"/>
          <a:stretch>
            <a:fillRect/>
          </a:stretch>
        </p:blipFill>
        <p:spPr>
          <a:xfrm>
            <a:off x="3322320" y="2807207"/>
            <a:ext cx="5550408" cy="774191"/>
          </a:xfrm>
          <a:prstGeom prst="rect">
            <a:avLst/>
          </a:prstGeom>
        </p:spPr>
      </p:pic>
      <p:pic>
        <p:nvPicPr>
          <p:cNvPr id="6" name="object 6"/>
          <p:cNvPicPr/>
          <p:nvPr/>
        </p:nvPicPr>
        <p:blipFill>
          <a:blip r:embed="rId3" cstate="print"/>
          <a:stretch>
            <a:fillRect/>
          </a:stretch>
        </p:blipFill>
        <p:spPr>
          <a:xfrm>
            <a:off x="697991" y="5257800"/>
            <a:ext cx="10796016" cy="704088"/>
          </a:xfrm>
          <a:prstGeom prst="rect">
            <a:avLst/>
          </a:prstGeom>
        </p:spPr>
      </p:pic>
      <p:sp>
        <p:nvSpPr>
          <p:cNvPr id="7" name="object 7"/>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48</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628313" y="1940915"/>
            <a:ext cx="6851015" cy="4632960"/>
            <a:chOff x="3628313" y="1940915"/>
            <a:chExt cx="6851015" cy="4632960"/>
          </a:xfrm>
        </p:grpSpPr>
        <p:pic>
          <p:nvPicPr>
            <p:cNvPr id="3" name="object 3"/>
            <p:cNvPicPr/>
            <p:nvPr/>
          </p:nvPicPr>
          <p:blipFill>
            <a:blip r:embed="rId2" cstate="print"/>
            <a:stretch>
              <a:fillRect/>
            </a:stretch>
          </p:blipFill>
          <p:spPr>
            <a:xfrm>
              <a:off x="7995437" y="5236209"/>
              <a:ext cx="1466062" cy="863129"/>
            </a:xfrm>
            <a:prstGeom prst="rect">
              <a:avLst/>
            </a:prstGeom>
          </p:spPr>
        </p:pic>
        <p:pic>
          <p:nvPicPr>
            <p:cNvPr id="4" name="object 4"/>
            <p:cNvPicPr/>
            <p:nvPr/>
          </p:nvPicPr>
          <p:blipFill>
            <a:blip r:embed="rId2" cstate="print"/>
            <a:stretch>
              <a:fillRect/>
            </a:stretch>
          </p:blipFill>
          <p:spPr>
            <a:xfrm>
              <a:off x="7995437" y="2356483"/>
              <a:ext cx="1466062" cy="863128"/>
            </a:xfrm>
            <a:prstGeom prst="rect">
              <a:avLst/>
            </a:prstGeom>
          </p:spPr>
        </p:pic>
        <p:pic>
          <p:nvPicPr>
            <p:cNvPr id="5" name="object 5"/>
            <p:cNvPicPr/>
            <p:nvPr/>
          </p:nvPicPr>
          <p:blipFill>
            <a:blip r:embed="rId3" cstate="print"/>
            <a:stretch>
              <a:fillRect/>
            </a:stretch>
          </p:blipFill>
          <p:spPr>
            <a:xfrm>
              <a:off x="9460991" y="2017776"/>
              <a:ext cx="725424" cy="725424"/>
            </a:xfrm>
            <a:prstGeom prst="rect">
              <a:avLst/>
            </a:prstGeom>
          </p:spPr>
        </p:pic>
        <p:pic>
          <p:nvPicPr>
            <p:cNvPr id="6" name="object 6"/>
            <p:cNvPicPr/>
            <p:nvPr/>
          </p:nvPicPr>
          <p:blipFill>
            <a:blip r:embed="rId2" cstate="print"/>
            <a:stretch>
              <a:fillRect/>
            </a:stretch>
          </p:blipFill>
          <p:spPr>
            <a:xfrm>
              <a:off x="7995437" y="3770148"/>
              <a:ext cx="1466062" cy="863136"/>
            </a:xfrm>
            <a:prstGeom prst="rect">
              <a:avLst/>
            </a:prstGeom>
          </p:spPr>
        </p:pic>
        <p:sp>
          <p:nvSpPr>
            <p:cNvPr id="7" name="object 7"/>
            <p:cNvSpPr/>
            <p:nvPr/>
          </p:nvSpPr>
          <p:spPr>
            <a:xfrm>
              <a:off x="6984200" y="1947265"/>
              <a:ext cx="3488690" cy="4620260"/>
            </a:xfrm>
            <a:custGeom>
              <a:avLst/>
              <a:gdLst/>
              <a:ahLst/>
              <a:cxnLst/>
              <a:rect l="l" t="t" r="r" b="b"/>
              <a:pathLst>
                <a:path w="3488690" h="4620259">
                  <a:moveTo>
                    <a:pt x="0" y="2310111"/>
                  </a:moveTo>
                  <a:lnTo>
                    <a:pt x="476" y="2255582"/>
                  </a:lnTo>
                  <a:lnTo>
                    <a:pt x="1898" y="2201363"/>
                  </a:lnTo>
                  <a:lnTo>
                    <a:pt x="4255" y="2147468"/>
                  </a:lnTo>
                  <a:lnTo>
                    <a:pt x="7538" y="2093910"/>
                  </a:lnTo>
                  <a:lnTo>
                    <a:pt x="11734" y="2040703"/>
                  </a:lnTo>
                  <a:lnTo>
                    <a:pt x="16835" y="1987861"/>
                  </a:lnTo>
                  <a:lnTo>
                    <a:pt x="22829" y="1935398"/>
                  </a:lnTo>
                  <a:lnTo>
                    <a:pt x="29706" y="1883329"/>
                  </a:lnTo>
                  <a:lnTo>
                    <a:pt x="37455" y="1831666"/>
                  </a:lnTo>
                  <a:lnTo>
                    <a:pt x="46067" y="1780423"/>
                  </a:lnTo>
                  <a:lnTo>
                    <a:pt x="55530" y="1729615"/>
                  </a:lnTo>
                  <a:lnTo>
                    <a:pt x="65834" y="1679255"/>
                  </a:lnTo>
                  <a:lnTo>
                    <a:pt x="76969" y="1629358"/>
                  </a:lnTo>
                  <a:lnTo>
                    <a:pt x="88923" y="1579936"/>
                  </a:lnTo>
                  <a:lnTo>
                    <a:pt x="101688" y="1531005"/>
                  </a:lnTo>
                  <a:lnTo>
                    <a:pt x="115252" y="1482577"/>
                  </a:lnTo>
                  <a:lnTo>
                    <a:pt x="129604" y="1434667"/>
                  </a:lnTo>
                  <a:lnTo>
                    <a:pt x="144735" y="1387289"/>
                  </a:lnTo>
                  <a:lnTo>
                    <a:pt x="160633" y="1340456"/>
                  </a:lnTo>
                  <a:lnTo>
                    <a:pt x="177289" y="1294182"/>
                  </a:lnTo>
                  <a:lnTo>
                    <a:pt x="194692" y="1248481"/>
                  </a:lnTo>
                  <a:lnTo>
                    <a:pt x="212831" y="1203367"/>
                  </a:lnTo>
                  <a:lnTo>
                    <a:pt x="231696" y="1158854"/>
                  </a:lnTo>
                  <a:lnTo>
                    <a:pt x="251276" y="1114956"/>
                  </a:lnTo>
                  <a:lnTo>
                    <a:pt x="271561" y="1071687"/>
                  </a:lnTo>
                  <a:lnTo>
                    <a:pt x="292541" y="1029060"/>
                  </a:lnTo>
                  <a:lnTo>
                    <a:pt x="314205" y="987089"/>
                  </a:lnTo>
                  <a:lnTo>
                    <a:pt x="336542" y="945788"/>
                  </a:lnTo>
                  <a:lnTo>
                    <a:pt x="359543" y="905172"/>
                  </a:lnTo>
                  <a:lnTo>
                    <a:pt x="383196" y="865253"/>
                  </a:lnTo>
                  <a:lnTo>
                    <a:pt x="407491" y="826047"/>
                  </a:lnTo>
                  <a:lnTo>
                    <a:pt x="432418" y="787566"/>
                  </a:lnTo>
                  <a:lnTo>
                    <a:pt x="457966" y="749824"/>
                  </a:lnTo>
                  <a:lnTo>
                    <a:pt x="484125" y="712836"/>
                  </a:lnTo>
                  <a:lnTo>
                    <a:pt x="510884" y="676615"/>
                  </a:lnTo>
                  <a:lnTo>
                    <a:pt x="538233" y="641175"/>
                  </a:lnTo>
                  <a:lnTo>
                    <a:pt x="566161" y="606530"/>
                  </a:lnTo>
                  <a:lnTo>
                    <a:pt x="594658" y="572694"/>
                  </a:lnTo>
                  <a:lnTo>
                    <a:pt x="623714" y="539681"/>
                  </a:lnTo>
                  <a:lnTo>
                    <a:pt x="653317" y="507505"/>
                  </a:lnTo>
                  <a:lnTo>
                    <a:pt x="683458" y="476178"/>
                  </a:lnTo>
                  <a:lnTo>
                    <a:pt x="714126" y="445717"/>
                  </a:lnTo>
                  <a:lnTo>
                    <a:pt x="745311" y="416133"/>
                  </a:lnTo>
                  <a:lnTo>
                    <a:pt x="777001" y="387441"/>
                  </a:lnTo>
                  <a:lnTo>
                    <a:pt x="809187" y="359656"/>
                  </a:lnTo>
                  <a:lnTo>
                    <a:pt x="841858" y="332790"/>
                  </a:lnTo>
                  <a:lnTo>
                    <a:pt x="875004" y="306858"/>
                  </a:lnTo>
                  <a:lnTo>
                    <a:pt x="908613" y="281873"/>
                  </a:lnTo>
                  <a:lnTo>
                    <a:pt x="942677" y="257850"/>
                  </a:lnTo>
                  <a:lnTo>
                    <a:pt x="977184" y="234802"/>
                  </a:lnTo>
                  <a:lnTo>
                    <a:pt x="1012123" y="212743"/>
                  </a:lnTo>
                  <a:lnTo>
                    <a:pt x="1047485" y="191687"/>
                  </a:lnTo>
                  <a:lnTo>
                    <a:pt x="1083259" y="171648"/>
                  </a:lnTo>
                  <a:lnTo>
                    <a:pt x="1119433" y="152639"/>
                  </a:lnTo>
                  <a:lnTo>
                    <a:pt x="1155999" y="134676"/>
                  </a:lnTo>
                  <a:lnTo>
                    <a:pt x="1192945" y="117770"/>
                  </a:lnTo>
                  <a:lnTo>
                    <a:pt x="1230262" y="101937"/>
                  </a:lnTo>
                  <a:lnTo>
                    <a:pt x="1267937" y="87191"/>
                  </a:lnTo>
                  <a:lnTo>
                    <a:pt x="1305962" y="73544"/>
                  </a:lnTo>
                  <a:lnTo>
                    <a:pt x="1344325" y="61011"/>
                  </a:lnTo>
                  <a:lnTo>
                    <a:pt x="1383016" y="49606"/>
                  </a:lnTo>
                  <a:lnTo>
                    <a:pt x="1422025" y="39343"/>
                  </a:lnTo>
                  <a:lnTo>
                    <a:pt x="1461340" y="30235"/>
                  </a:lnTo>
                  <a:lnTo>
                    <a:pt x="1500953" y="22296"/>
                  </a:lnTo>
                  <a:lnTo>
                    <a:pt x="1540851" y="15541"/>
                  </a:lnTo>
                  <a:lnTo>
                    <a:pt x="1581026" y="9983"/>
                  </a:lnTo>
                  <a:lnTo>
                    <a:pt x="1621465" y="5636"/>
                  </a:lnTo>
                  <a:lnTo>
                    <a:pt x="1662160" y="2514"/>
                  </a:lnTo>
                  <a:lnTo>
                    <a:pt x="1703098" y="630"/>
                  </a:lnTo>
                  <a:lnTo>
                    <a:pt x="1744270" y="0"/>
                  </a:lnTo>
                  <a:lnTo>
                    <a:pt x="1785443" y="630"/>
                  </a:lnTo>
                  <a:lnTo>
                    <a:pt x="1826381" y="2514"/>
                  </a:lnTo>
                  <a:lnTo>
                    <a:pt x="1867075" y="5636"/>
                  </a:lnTo>
                  <a:lnTo>
                    <a:pt x="1907514" y="9983"/>
                  </a:lnTo>
                  <a:lnTo>
                    <a:pt x="1947689" y="15541"/>
                  </a:lnTo>
                  <a:lnTo>
                    <a:pt x="1987587" y="22296"/>
                  </a:lnTo>
                  <a:lnTo>
                    <a:pt x="2027199" y="30235"/>
                  </a:lnTo>
                  <a:lnTo>
                    <a:pt x="2066515" y="39343"/>
                  </a:lnTo>
                  <a:lnTo>
                    <a:pt x="2105523" y="49606"/>
                  </a:lnTo>
                  <a:lnTo>
                    <a:pt x="2144214" y="61011"/>
                  </a:lnTo>
                  <a:lnTo>
                    <a:pt x="2182577" y="73544"/>
                  </a:lnTo>
                  <a:lnTo>
                    <a:pt x="2220601" y="87191"/>
                  </a:lnTo>
                  <a:lnTo>
                    <a:pt x="2258277" y="101937"/>
                  </a:lnTo>
                  <a:lnTo>
                    <a:pt x="2295593" y="117770"/>
                  </a:lnTo>
                  <a:lnTo>
                    <a:pt x="2332539" y="134676"/>
                  </a:lnTo>
                  <a:lnTo>
                    <a:pt x="2369104" y="152639"/>
                  </a:lnTo>
                  <a:lnTo>
                    <a:pt x="2405279" y="171648"/>
                  </a:lnTo>
                  <a:lnTo>
                    <a:pt x="2441052" y="191687"/>
                  </a:lnTo>
                  <a:lnTo>
                    <a:pt x="2476414" y="212743"/>
                  </a:lnTo>
                  <a:lnTo>
                    <a:pt x="2511353" y="234802"/>
                  </a:lnTo>
                  <a:lnTo>
                    <a:pt x="2545860" y="257850"/>
                  </a:lnTo>
                  <a:lnTo>
                    <a:pt x="2579923" y="281873"/>
                  </a:lnTo>
                  <a:lnTo>
                    <a:pt x="2613533" y="306858"/>
                  </a:lnTo>
                  <a:lnTo>
                    <a:pt x="2646678" y="332790"/>
                  </a:lnTo>
                  <a:lnTo>
                    <a:pt x="2679349" y="359656"/>
                  </a:lnTo>
                  <a:lnTo>
                    <a:pt x="2711535" y="387441"/>
                  </a:lnTo>
                  <a:lnTo>
                    <a:pt x="2743225" y="416133"/>
                  </a:lnTo>
                  <a:lnTo>
                    <a:pt x="2774409" y="445717"/>
                  </a:lnTo>
                  <a:lnTo>
                    <a:pt x="2805077" y="476178"/>
                  </a:lnTo>
                  <a:lnTo>
                    <a:pt x="2835218" y="507505"/>
                  </a:lnTo>
                  <a:lnTo>
                    <a:pt x="2864821" y="539681"/>
                  </a:lnTo>
                  <a:lnTo>
                    <a:pt x="2893876" y="572694"/>
                  </a:lnTo>
                  <a:lnTo>
                    <a:pt x="2922373" y="606530"/>
                  </a:lnTo>
                  <a:lnTo>
                    <a:pt x="2950301" y="641175"/>
                  </a:lnTo>
                  <a:lnTo>
                    <a:pt x="2977650" y="676615"/>
                  </a:lnTo>
                  <a:lnTo>
                    <a:pt x="3004409" y="712836"/>
                  </a:lnTo>
                  <a:lnTo>
                    <a:pt x="3030568" y="749824"/>
                  </a:lnTo>
                  <a:lnTo>
                    <a:pt x="3056116" y="787566"/>
                  </a:lnTo>
                  <a:lnTo>
                    <a:pt x="3081042" y="826047"/>
                  </a:lnTo>
                  <a:lnTo>
                    <a:pt x="3105338" y="865253"/>
                  </a:lnTo>
                  <a:lnTo>
                    <a:pt x="3128990" y="905172"/>
                  </a:lnTo>
                  <a:lnTo>
                    <a:pt x="3151991" y="945788"/>
                  </a:lnTo>
                  <a:lnTo>
                    <a:pt x="3174328" y="987089"/>
                  </a:lnTo>
                  <a:lnTo>
                    <a:pt x="3195992" y="1029060"/>
                  </a:lnTo>
                  <a:lnTo>
                    <a:pt x="3216971" y="1071687"/>
                  </a:lnTo>
                  <a:lnTo>
                    <a:pt x="3237257" y="1114956"/>
                  </a:lnTo>
                  <a:lnTo>
                    <a:pt x="3256837" y="1158854"/>
                  </a:lnTo>
                  <a:lnTo>
                    <a:pt x="3275702" y="1203367"/>
                  </a:lnTo>
                  <a:lnTo>
                    <a:pt x="3293841" y="1248481"/>
                  </a:lnTo>
                  <a:lnTo>
                    <a:pt x="3311243" y="1294182"/>
                  </a:lnTo>
                  <a:lnTo>
                    <a:pt x="3327899" y="1340456"/>
                  </a:lnTo>
                  <a:lnTo>
                    <a:pt x="3343797" y="1387289"/>
                  </a:lnTo>
                  <a:lnTo>
                    <a:pt x="3358928" y="1434667"/>
                  </a:lnTo>
                  <a:lnTo>
                    <a:pt x="3373280" y="1482577"/>
                  </a:lnTo>
                  <a:lnTo>
                    <a:pt x="3386844" y="1531005"/>
                  </a:lnTo>
                  <a:lnTo>
                    <a:pt x="3399608" y="1579936"/>
                  </a:lnTo>
                  <a:lnTo>
                    <a:pt x="3411563" y="1629358"/>
                  </a:lnTo>
                  <a:lnTo>
                    <a:pt x="3422697" y="1679255"/>
                  </a:lnTo>
                  <a:lnTo>
                    <a:pt x="3433001" y="1729615"/>
                  </a:lnTo>
                  <a:lnTo>
                    <a:pt x="3442464" y="1780423"/>
                  </a:lnTo>
                  <a:lnTo>
                    <a:pt x="3451076" y="1831666"/>
                  </a:lnTo>
                  <a:lnTo>
                    <a:pt x="3458825" y="1883329"/>
                  </a:lnTo>
                  <a:lnTo>
                    <a:pt x="3465702" y="1935398"/>
                  </a:lnTo>
                  <a:lnTo>
                    <a:pt x="3471696" y="1987861"/>
                  </a:lnTo>
                  <a:lnTo>
                    <a:pt x="3476797" y="2040703"/>
                  </a:lnTo>
                  <a:lnTo>
                    <a:pt x="3480993" y="2093910"/>
                  </a:lnTo>
                  <a:lnTo>
                    <a:pt x="3484276" y="2147468"/>
                  </a:lnTo>
                  <a:lnTo>
                    <a:pt x="3486633" y="2201363"/>
                  </a:lnTo>
                  <a:lnTo>
                    <a:pt x="3488055" y="2255582"/>
                  </a:lnTo>
                  <a:lnTo>
                    <a:pt x="3488531" y="2310111"/>
                  </a:lnTo>
                  <a:lnTo>
                    <a:pt x="3488055" y="2364639"/>
                  </a:lnTo>
                  <a:lnTo>
                    <a:pt x="3486633" y="2418859"/>
                  </a:lnTo>
                  <a:lnTo>
                    <a:pt x="3484276" y="2472754"/>
                  </a:lnTo>
                  <a:lnTo>
                    <a:pt x="3480993" y="2526312"/>
                  </a:lnTo>
                  <a:lnTo>
                    <a:pt x="3476797" y="2579519"/>
                  </a:lnTo>
                  <a:lnTo>
                    <a:pt x="3471696" y="2632361"/>
                  </a:lnTo>
                  <a:lnTo>
                    <a:pt x="3465702" y="2684823"/>
                  </a:lnTo>
                  <a:lnTo>
                    <a:pt x="3458825" y="2736893"/>
                  </a:lnTo>
                  <a:lnTo>
                    <a:pt x="3451076" y="2788556"/>
                  </a:lnTo>
                  <a:lnTo>
                    <a:pt x="3442464" y="2839799"/>
                  </a:lnTo>
                  <a:lnTo>
                    <a:pt x="3433001" y="2890607"/>
                  </a:lnTo>
                  <a:lnTo>
                    <a:pt x="3422697" y="2940966"/>
                  </a:lnTo>
                  <a:lnTo>
                    <a:pt x="3411563" y="2990864"/>
                  </a:lnTo>
                  <a:lnTo>
                    <a:pt x="3399608" y="3040285"/>
                  </a:lnTo>
                  <a:lnTo>
                    <a:pt x="3386844" y="3089217"/>
                  </a:lnTo>
                  <a:lnTo>
                    <a:pt x="3373280" y="3137644"/>
                  </a:lnTo>
                  <a:lnTo>
                    <a:pt x="3358928" y="3185554"/>
                  </a:lnTo>
                  <a:lnTo>
                    <a:pt x="3343797" y="3232933"/>
                  </a:lnTo>
                  <a:lnTo>
                    <a:pt x="3327899" y="3279766"/>
                  </a:lnTo>
                  <a:lnTo>
                    <a:pt x="3311243" y="3326040"/>
                  </a:lnTo>
                  <a:lnTo>
                    <a:pt x="3293841" y="3371741"/>
                  </a:lnTo>
                  <a:lnTo>
                    <a:pt x="3275702" y="3416854"/>
                  </a:lnTo>
                  <a:lnTo>
                    <a:pt x="3256837" y="3461367"/>
                  </a:lnTo>
                  <a:lnTo>
                    <a:pt x="3237257" y="3505265"/>
                  </a:lnTo>
                  <a:lnTo>
                    <a:pt x="3216971" y="3548535"/>
                  </a:lnTo>
                  <a:lnTo>
                    <a:pt x="3195992" y="3591162"/>
                  </a:lnTo>
                  <a:lnTo>
                    <a:pt x="3174328" y="3633133"/>
                  </a:lnTo>
                  <a:lnTo>
                    <a:pt x="3151991" y="3674433"/>
                  </a:lnTo>
                  <a:lnTo>
                    <a:pt x="3128990" y="3715050"/>
                  </a:lnTo>
                  <a:lnTo>
                    <a:pt x="3105338" y="3754968"/>
                  </a:lnTo>
                  <a:lnTo>
                    <a:pt x="3081042" y="3794175"/>
                  </a:lnTo>
                  <a:lnTo>
                    <a:pt x="3056116" y="3832656"/>
                  </a:lnTo>
                  <a:lnTo>
                    <a:pt x="3030568" y="3870398"/>
                  </a:lnTo>
                  <a:lnTo>
                    <a:pt x="3004409" y="3907386"/>
                  </a:lnTo>
                  <a:lnTo>
                    <a:pt x="2977650" y="3943607"/>
                  </a:lnTo>
                  <a:lnTo>
                    <a:pt x="2950301" y="3979047"/>
                  </a:lnTo>
                  <a:lnTo>
                    <a:pt x="2922373" y="4013691"/>
                  </a:lnTo>
                  <a:lnTo>
                    <a:pt x="2893876" y="4047527"/>
                  </a:lnTo>
                  <a:lnTo>
                    <a:pt x="2864821" y="4080540"/>
                  </a:lnTo>
                  <a:lnTo>
                    <a:pt x="2835218" y="4112717"/>
                  </a:lnTo>
                  <a:lnTo>
                    <a:pt x="2805077" y="4144043"/>
                  </a:lnTo>
                  <a:lnTo>
                    <a:pt x="2774409" y="4174505"/>
                  </a:lnTo>
                  <a:lnTo>
                    <a:pt x="2743225" y="4204089"/>
                  </a:lnTo>
                  <a:lnTo>
                    <a:pt x="2711535" y="4232780"/>
                  </a:lnTo>
                  <a:lnTo>
                    <a:pt x="2679349" y="4260566"/>
                  </a:lnTo>
                  <a:lnTo>
                    <a:pt x="2646678" y="4287432"/>
                  </a:lnTo>
                  <a:lnTo>
                    <a:pt x="2613533" y="4313364"/>
                  </a:lnTo>
                  <a:lnTo>
                    <a:pt x="2579923" y="4338349"/>
                  </a:lnTo>
                  <a:lnTo>
                    <a:pt x="2545860" y="4362372"/>
                  </a:lnTo>
                  <a:lnTo>
                    <a:pt x="2511353" y="4385420"/>
                  </a:lnTo>
                  <a:lnTo>
                    <a:pt x="2476414" y="4407479"/>
                  </a:lnTo>
                  <a:lnTo>
                    <a:pt x="2441052" y="4428535"/>
                  </a:lnTo>
                  <a:lnTo>
                    <a:pt x="2405279" y="4448574"/>
                  </a:lnTo>
                  <a:lnTo>
                    <a:pt x="2369104" y="4467582"/>
                  </a:lnTo>
                  <a:lnTo>
                    <a:pt x="2332539" y="4485546"/>
                  </a:lnTo>
                  <a:lnTo>
                    <a:pt x="2295593" y="4502451"/>
                  </a:lnTo>
                  <a:lnTo>
                    <a:pt x="2258277" y="4518284"/>
                  </a:lnTo>
                  <a:lnTo>
                    <a:pt x="2220601" y="4533031"/>
                  </a:lnTo>
                  <a:lnTo>
                    <a:pt x="2182577" y="4546678"/>
                  </a:lnTo>
                  <a:lnTo>
                    <a:pt x="2144214" y="4559211"/>
                  </a:lnTo>
                  <a:lnTo>
                    <a:pt x="2105523" y="4570616"/>
                  </a:lnTo>
                  <a:lnTo>
                    <a:pt x="2066515" y="4580879"/>
                  </a:lnTo>
                  <a:lnTo>
                    <a:pt x="2027199" y="4589987"/>
                  </a:lnTo>
                  <a:lnTo>
                    <a:pt x="1987587" y="4597925"/>
                  </a:lnTo>
                  <a:lnTo>
                    <a:pt x="1947689" y="4604680"/>
                  </a:lnTo>
                  <a:lnTo>
                    <a:pt x="1907514" y="4610238"/>
                  </a:lnTo>
                  <a:lnTo>
                    <a:pt x="1867075" y="4614585"/>
                  </a:lnTo>
                  <a:lnTo>
                    <a:pt x="1826381" y="4617708"/>
                  </a:lnTo>
                  <a:lnTo>
                    <a:pt x="1785443" y="4619591"/>
                  </a:lnTo>
                  <a:lnTo>
                    <a:pt x="1744270" y="4620222"/>
                  </a:lnTo>
                  <a:lnTo>
                    <a:pt x="1703098" y="4619591"/>
                  </a:lnTo>
                  <a:lnTo>
                    <a:pt x="1662160" y="4617708"/>
                  </a:lnTo>
                  <a:lnTo>
                    <a:pt x="1621465" y="4614585"/>
                  </a:lnTo>
                  <a:lnTo>
                    <a:pt x="1581026" y="4610238"/>
                  </a:lnTo>
                  <a:lnTo>
                    <a:pt x="1540851" y="4604680"/>
                  </a:lnTo>
                  <a:lnTo>
                    <a:pt x="1500953" y="4597925"/>
                  </a:lnTo>
                  <a:lnTo>
                    <a:pt x="1461340" y="4589987"/>
                  </a:lnTo>
                  <a:lnTo>
                    <a:pt x="1422025" y="4580879"/>
                  </a:lnTo>
                  <a:lnTo>
                    <a:pt x="1383016" y="4570616"/>
                  </a:lnTo>
                  <a:lnTo>
                    <a:pt x="1344325" y="4559211"/>
                  </a:lnTo>
                  <a:lnTo>
                    <a:pt x="1305962" y="4546678"/>
                  </a:lnTo>
                  <a:lnTo>
                    <a:pt x="1267937" y="4533031"/>
                  </a:lnTo>
                  <a:lnTo>
                    <a:pt x="1230262" y="4518284"/>
                  </a:lnTo>
                  <a:lnTo>
                    <a:pt x="1192945" y="4502451"/>
                  </a:lnTo>
                  <a:lnTo>
                    <a:pt x="1155999" y="4485546"/>
                  </a:lnTo>
                  <a:lnTo>
                    <a:pt x="1119433" y="4467582"/>
                  </a:lnTo>
                  <a:lnTo>
                    <a:pt x="1083259" y="4448574"/>
                  </a:lnTo>
                  <a:lnTo>
                    <a:pt x="1047485" y="4428535"/>
                  </a:lnTo>
                  <a:lnTo>
                    <a:pt x="1012123" y="4407479"/>
                  </a:lnTo>
                  <a:lnTo>
                    <a:pt x="977184" y="4385420"/>
                  </a:lnTo>
                  <a:lnTo>
                    <a:pt x="942677" y="4362372"/>
                  </a:lnTo>
                  <a:lnTo>
                    <a:pt x="908613" y="4338349"/>
                  </a:lnTo>
                  <a:lnTo>
                    <a:pt x="875004" y="4313364"/>
                  </a:lnTo>
                  <a:lnTo>
                    <a:pt x="841858" y="4287432"/>
                  </a:lnTo>
                  <a:lnTo>
                    <a:pt x="809187" y="4260566"/>
                  </a:lnTo>
                  <a:lnTo>
                    <a:pt x="777001" y="4232780"/>
                  </a:lnTo>
                  <a:lnTo>
                    <a:pt x="745311" y="4204089"/>
                  </a:lnTo>
                  <a:lnTo>
                    <a:pt x="714126" y="4174505"/>
                  </a:lnTo>
                  <a:lnTo>
                    <a:pt x="683458" y="4144043"/>
                  </a:lnTo>
                  <a:lnTo>
                    <a:pt x="653317" y="4112717"/>
                  </a:lnTo>
                  <a:lnTo>
                    <a:pt x="623714" y="4080540"/>
                  </a:lnTo>
                  <a:lnTo>
                    <a:pt x="594658" y="4047527"/>
                  </a:lnTo>
                  <a:lnTo>
                    <a:pt x="566161" y="4013691"/>
                  </a:lnTo>
                  <a:lnTo>
                    <a:pt x="538233" y="3979047"/>
                  </a:lnTo>
                  <a:lnTo>
                    <a:pt x="510884" y="3943607"/>
                  </a:lnTo>
                  <a:lnTo>
                    <a:pt x="484125" y="3907386"/>
                  </a:lnTo>
                  <a:lnTo>
                    <a:pt x="457966" y="3870398"/>
                  </a:lnTo>
                  <a:lnTo>
                    <a:pt x="432418" y="3832656"/>
                  </a:lnTo>
                  <a:lnTo>
                    <a:pt x="407491" y="3794175"/>
                  </a:lnTo>
                  <a:lnTo>
                    <a:pt x="383196" y="3754968"/>
                  </a:lnTo>
                  <a:lnTo>
                    <a:pt x="359543" y="3715050"/>
                  </a:lnTo>
                  <a:lnTo>
                    <a:pt x="336542" y="3674433"/>
                  </a:lnTo>
                  <a:lnTo>
                    <a:pt x="314205" y="3633133"/>
                  </a:lnTo>
                  <a:lnTo>
                    <a:pt x="292541" y="3591162"/>
                  </a:lnTo>
                  <a:lnTo>
                    <a:pt x="271561" y="3548535"/>
                  </a:lnTo>
                  <a:lnTo>
                    <a:pt x="251276" y="3505265"/>
                  </a:lnTo>
                  <a:lnTo>
                    <a:pt x="231696" y="3461367"/>
                  </a:lnTo>
                  <a:lnTo>
                    <a:pt x="212831" y="3416854"/>
                  </a:lnTo>
                  <a:lnTo>
                    <a:pt x="194692" y="3371741"/>
                  </a:lnTo>
                  <a:lnTo>
                    <a:pt x="177289" y="3326040"/>
                  </a:lnTo>
                  <a:lnTo>
                    <a:pt x="160633" y="3279766"/>
                  </a:lnTo>
                  <a:lnTo>
                    <a:pt x="144735" y="3232933"/>
                  </a:lnTo>
                  <a:lnTo>
                    <a:pt x="129604" y="3185554"/>
                  </a:lnTo>
                  <a:lnTo>
                    <a:pt x="115252" y="3137644"/>
                  </a:lnTo>
                  <a:lnTo>
                    <a:pt x="101688" y="3089217"/>
                  </a:lnTo>
                  <a:lnTo>
                    <a:pt x="88923" y="3040285"/>
                  </a:lnTo>
                  <a:lnTo>
                    <a:pt x="76969" y="2990864"/>
                  </a:lnTo>
                  <a:lnTo>
                    <a:pt x="65834" y="2940966"/>
                  </a:lnTo>
                  <a:lnTo>
                    <a:pt x="55530" y="2890607"/>
                  </a:lnTo>
                  <a:lnTo>
                    <a:pt x="46067" y="2839799"/>
                  </a:lnTo>
                  <a:lnTo>
                    <a:pt x="37455" y="2788556"/>
                  </a:lnTo>
                  <a:lnTo>
                    <a:pt x="29706" y="2736893"/>
                  </a:lnTo>
                  <a:lnTo>
                    <a:pt x="22829" y="2684823"/>
                  </a:lnTo>
                  <a:lnTo>
                    <a:pt x="16835" y="2632361"/>
                  </a:lnTo>
                  <a:lnTo>
                    <a:pt x="11734" y="2579519"/>
                  </a:lnTo>
                  <a:lnTo>
                    <a:pt x="7538" y="2526312"/>
                  </a:lnTo>
                  <a:lnTo>
                    <a:pt x="4255" y="2472754"/>
                  </a:lnTo>
                  <a:lnTo>
                    <a:pt x="1898" y="2418859"/>
                  </a:lnTo>
                  <a:lnTo>
                    <a:pt x="476" y="2364639"/>
                  </a:lnTo>
                  <a:lnTo>
                    <a:pt x="0" y="2310111"/>
                  </a:lnTo>
                  <a:close/>
                </a:path>
              </a:pathLst>
            </a:custGeom>
            <a:ln w="12700">
              <a:solidFill>
                <a:srgbClr val="000000"/>
              </a:solidFill>
            </a:ln>
          </p:spPr>
          <p:txBody>
            <a:bodyPr wrap="square" lIns="0" tIns="0" rIns="0" bIns="0" rtlCol="0"/>
            <a:lstStyle/>
            <a:p>
              <a:endParaRPr/>
            </a:p>
          </p:txBody>
        </p:sp>
        <p:sp>
          <p:nvSpPr>
            <p:cNvPr id="8" name="object 8"/>
            <p:cNvSpPr/>
            <p:nvPr/>
          </p:nvSpPr>
          <p:spPr>
            <a:xfrm>
              <a:off x="3628313" y="4125417"/>
              <a:ext cx="4093845" cy="703580"/>
            </a:xfrm>
            <a:custGeom>
              <a:avLst/>
              <a:gdLst/>
              <a:ahLst/>
              <a:cxnLst/>
              <a:rect l="l" t="t" r="r" b="b"/>
              <a:pathLst>
                <a:path w="4093845" h="703579">
                  <a:moveTo>
                    <a:pt x="3919491" y="56518"/>
                  </a:moveTo>
                  <a:lnTo>
                    <a:pt x="0" y="646925"/>
                  </a:lnTo>
                  <a:lnTo>
                    <a:pt x="8521" y="703440"/>
                  </a:lnTo>
                  <a:lnTo>
                    <a:pt x="3928004" y="113032"/>
                  </a:lnTo>
                  <a:lnTo>
                    <a:pt x="3919491" y="56518"/>
                  </a:lnTo>
                  <a:close/>
                </a:path>
                <a:path w="4093845" h="703579">
                  <a:moveTo>
                    <a:pt x="4071826" y="52260"/>
                  </a:moveTo>
                  <a:lnTo>
                    <a:pt x="3947756" y="52260"/>
                  </a:lnTo>
                  <a:lnTo>
                    <a:pt x="3956265" y="108775"/>
                  </a:lnTo>
                  <a:lnTo>
                    <a:pt x="3928004" y="113032"/>
                  </a:lnTo>
                  <a:lnTo>
                    <a:pt x="3936517" y="169544"/>
                  </a:lnTo>
                  <a:lnTo>
                    <a:pt x="4093286" y="59232"/>
                  </a:lnTo>
                  <a:lnTo>
                    <a:pt x="4071826" y="52260"/>
                  </a:lnTo>
                  <a:close/>
                </a:path>
                <a:path w="4093845" h="703579">
                  <a:moveTo>
                    <a:pt x="3947756" y="52260"/>
                  </a:moveTo>
                  <a:lnTo>
                    <a:pt x="3919491" y="56518"/>
                  </a:lnTo>
                  <a:lnTo>
                    <a:pt x="3928004" y="113032"/>
                  </a:lnTo>
                  <a:lnTo>
                    <a:pt x="3956265" y="108775"/>
                  </a:lnTo>
                  <a:lnTo>
                    <a:pt x="3947756" y="52260"/>
                  </a:lnTo>
                  <a:close/>
                </a:path>
                <a:path w="4093845" h="703579">
                  <a:moveTo>
                    <a:pt x="3910977" y="0"/>
                  </a:moveTo>
                  <a:lnTo>
                    <a:pt x="3919491" y="56518"/>
                  </a:lnTo>
                  <a:lnTo>
                    <a:pt x="3947756" y="52260"/>
                  </a:lnTo>
                  <a:lnTo>
                    <a:pt x="4071826" y="52260"/>
                  </a:lnTo>
                  <a:lnTo>
                    <a:pt x="3910977" y="0"/>
                  </a:lnTo>
                  <a:close/>
                </a:path>
              </a:pathLst>
            </a:custGeom>
            <a:solidFill>
              <a:srgbClr val="FF0000"/>
            </a:solidFill>
          </p:spPr>
          <p:txBody>
            <a:bodyPr wrap="square" lIns="0" tIns="0" rIns="0" bIns="0" rtlCol="0"/>
            <a:lstStyle/>
            <a:p>
              <a:endParaRPr/>
            </a:p>
          </p:txBody>
        </p:sp>
      </p:grpSp>
      <p:sp>
        <p:nvSpPr>
          <p:cNvPr id="9" name="object 9"/>
          <p:cNvSpPr txBox="1">
            <a:spLocks noGrp="1"/>
          </p:cNvSpPr>
          <p:nvPr>
            <p:ph type="title"/>
          </p:nvPr>
        </p:nvSpPr>
        <p:spPr>
          <a:xfrm>
            <a:off x="916939" y="611124"/>
            <a:ext cx="6875780" cy="695960"/>
          </a:xfrm>
          <a:prstGeom prst="rect">
            <a:avLst/>
          </a:prstGeom>
        </p:spPr>
        <p:txBody>
          <a:bodyPr vert="horz" wrap="square" lIns="0" tIns="12700" rIns="0" bIns="0" rtlCol="0">
            <a:spAutoFit/>
          </a:bodyPr>
          <a:lstStyle/>
          <a:p>
            <a:pPr marL="12700">
              <a:lnSpc>
                <a:spcPct val="100000"/>
              </a:lnSpc>
              <a:spcBef>
                <a:spcPts val="100"/>
              </a:spcBef>
            </a:pPr>
            <a:r>
              <a:rPr spc="-5" dirty="0"/>
              <a:t>Smart</a:t>
            </a:r>
            <a:r>
              <a:rPr dirty="0"/>
              <a:t> </a:t>
            </a:r>
            <a:r>
              <a:rPr spc="-20" dirty="0"/>
              <a:t>Contracts</a:t>
            </a:r>
            <a:r>
              <a:rPr dirty="0"/>
              <a:t> </a:t>
            </a:r>
            <a:r>
              <a:rPr spc="-20" dirty="0"/>
              <a:t>Example</a:t>
            </a:r>
            <a:r>
              <a:rPr dirty="0"/>
              <a:t> </a:t>
            </a:r>
            <a:r>
              <a:rPr spc="-5" dirty="0"/>
              <a:t>(2/3)</a:t>
            </a:r>
          </a:p>
        </p:txBody>
      </p:sp>
      <p:pic>
        <p:nvPicPr>
          <p:cNvPr id="10" name="object 10"/>
          <p:cNvPicPr/>
          <p:nvPr/>
        </p:nvPicPr>
        <p:blipFill>
          <a:blip r:embed="rId4" cstate="print"/>
          <a:stretch>
            <a:fillRect/>
          </a:stretch>
        </p:blipFill>
        <p:spPr>
          <a:xfrm>
            <a:off x="2834639" y="2996183"/>
            <a:ext cx="612648" cy="612647"/>
          </a:xfrm>
          <a:prstGeom prst="rect">
            <a:avLst/>
          </a:prstGeom>
        </p:spPr>
      </p:pic>
      <p:pic>
        <p:nvPicPr>
          <p:cNvPr id="11" name="object 11"/>
          <p:cNvPicPr/>
          <p:nvPr/>
        </p:nvPicPr>
        <p:blipFill>
          <a:blip r:embed="rId5" cstate="print"/>
          <a:stretch>
            <a:fillRect/>
          </a:stretch>
        </p:blipFill>
        <p:spPr>
          <a:xfrm>
            <a:off x="2834639" y="4392167"/>
            <a:ext cx="612648" cy="612648"/>
          </a:xfrm>
          <a:prstGeom prst="rect">
            <a:avLst/>
          </a:prstGeom>
        </p:spPr>
      </p:pic>
      <p:sp>
        <p:nvSpPr>
          <p:cNvPr id="12" name="object 12"/>
          <p:cNvSpPr txBox="1"/>
          <p:nvPr/>
        </p:nvSpPr>
        <p:spPr>
          <a:xfrm>
            <a:off x="8214232" y="1499108"/>
            <a:ext cx="1017269"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Blockchain</a:t>
            </a:r>
            <a:endParaRPr sz="1800">
              <a:latin typeface="Calibri"/>
              <a:cs typeface="Calibri"/>
            </a:endParaRPr>
          </a:p>
        </p:txBody>
      </p:sp>
      <p:sp>
        <p:nvSpPr>
          <p:cNvPr id="13" name="object 13"/>
          <p:cNvSpPr txBox="1"/>
          <p:nvPr/>
        </p:nvSpPr>
        <p:spPr>
          <a:xfrm>
            <a:off x="2802089" y="4105147"/>
            <a:ext cx="655955" cy="299720"/>
          </a:xfrm>
          <a:prstGeom prst="rect">
            <a:avLst/>
          </a:prstGeom>
        </p:spPr>
        <p:txBody>
          <a:bodyPr vert="horz" wrap="square" lIns="0" tIns="12700" rIns="0" bIns="0" rtlCol="0">
            <a:spAutoFit/>
          </a:bodyPr>
          <a:lstStyle/>
          <a:p>
            <a:pPr marL="12700">
              <a:lnSpc>
                <a:spcPct val="100000"/>
              </a:lnSpc>
              <a:spcBef>
                <a:spcPts val="100"/>
              </a:spcBef>
            </a:pPr>
            <a:r>
              <a:rPr sz="1800" spc="-165" dirty="0">
                <a:latin typeface="Calibri"/>
                <a:cs typeface="Calibri"/>
              </a:rPr>
              <a:t>T</a:t>
            </a:r>
            <a:r>
              <a:rPr sz="1800" dirty="0">
                <a:latin typeface="Calibri"/>
                <a:cs typeface="Calibri"/>
              </a:rPr>
              <a:t>e</a:t>
            </a:r>
            <a:r>
              <a:rPr sz="1800" spc="5" dirty="0">
                <a:latin typeface="Calibri"/>
                <a:cs typeface="Calibri"/>
              </a:rPr>
              <a:t>n</a:t>
            </a:r>
            <a:r>
              <a:rPr sz="1800" dirty="0">
                <a:latin typeface="Calibri"/>
                <a:cs typeface="Calibri"/>
              </a:rPr>
              <a:t>a</a:t>
            </a:r>
            <a:r>
              <a:rPr sz="1800" spc="-15" dirty="0">
                <a:latin typeface="Calibri"/>
                <a:cs typeface="Calibri"/>
              </a:rPr>
              <a:t>n</a:t>
            </a:r>
            <a:r>
              <a:rPr sz="1800" dirty="0">
                <a:latin typeface="Calibri"/>
                <a:cs typeface="Calibri"/>
              </a:rPr>
              <a:t>t</a:t>
            </a:r>
            <a:endParaRPr sz="1800">
              <a:latin typeface="Calibri"/>
              <a:cs typeface="Calibri"/>
            </a:endParaRPr>
          </a:p>
        </p:txBody>
      </p:sp>
      <p:sp>
        <p:nvSpPr>
          <p:cNvPr id="14" name="object 14"/>
          <p:cNvSpPr txBox="1"/>
          <p:nvPr/>
        </p:nvSpPr>
        <p:spPr>
          <a:xfrm rot="21000000">
            <a:off x="3952154" y="4400724"/>
            <a:ext cx="751269" cy="228600"/>
          </a:xfrm>
          <a:prstGeom prst="rect">
            <a:avLst/>
          </a:prstGeom>
        </p:spPr>
        <p:txBody>
          <a:bodyPr vert="horz" wrap="square" lIns="0" tIns="0" rIns="0" bIns="0" rtlCol="0">
            <a:spAutoFit/>
          </a:bodyPr>
          <a:lstStyle/>
          <a:p>
            <a:pPr>
              <a:lnSpc>
                <a:spcPts val="1800"/>
              </a:lnSpc>
            </a:pPr>
            <a:r>
              <a:rPr sz="1800" spc="5" dirty="0">
                <a:latin typeface="Calibri"/>
                <a:cs typeface="Calibri"/>
              </a:rPr>
              <a:t>D</a:t>
            </a:r>
            <a:r>
              <a:rPr sz="1800" dirty="0">
                <a:latin typeface="Calibri"/>
                <a:cs typeface="Calibri"/>
              </a:rPr>
              <a:t>ep</a:t>
            </a:r>
            <a:r>
              <a:rPr sz="1800" spc="-5" dirty="0">
                <a:latin typeface="Calibri"/>
                <a:cs typeface="Calibri"/>
              </a:rPr>
              <a:t>o</a:t>
            </a:r>
            <a:r>
              <a:rPr sz="1800" spc="-10" dirty="0">
                <a:latin typeface="Calibri"/>
                <a:cs typeface="Calibri"/>
              </a:rPr>
              <a:t>s</a:t>
            </a:r>
            <a:r>
              <a:rPr sz="1800" spc="-5" dirty="0">
                <a:latin typeface="Calibri"/>
                <a:cs typeface="Calibri"/>
              </a:rPr>
              <a:t>i</a:t>
            </a:r>
            <a:r>
              <a:rPr sz="1800" dirty="0">
                <a:latin typeface="Calibri"/>
                <a:cs typeface="Calibri"/>
              </a:rPr>
              <a:t>t</a:t>
            </a:r>
            <a:endParaRPr sz="1800">
              <a:latin typeface="Calibri"/>
              <a:cs typeface="Calibri"/>
            </a:endParaRPr>
          </a:p>
        </p:txBody>
      </p:sp>
      <p:sp>
        <p:nvSpPr>
          <p:cNvPr id="15" name="object 15"/>
          <p:cNvSpPr txBox="1"/>
          <p:nvPr/>
        </p:nvSpPr>
        <p:spPr>
          <a:xfrm>
            <a:off x="916939" y="1433068"/>
            <a:ext cx="6175375" cy="1551940"/>
          </a:xfrm>
          <a:prstGeom prst="rect">
            <a:avLst/>
          </a:prstGeom>
        </p:spPr>
        <p:txBody>
          <a:bodyPr vert="horz" wrap="square" lIns="0" tIns="94615" rIns="0" bIns="0" rtlCol="0">
            <a:spAutoFit/>
          </a:bodyPr>
          <a:lstStyle/>
          <a:p>
            <a:pPr marL="241300" indent="-228600">
              <a:lnSpc>
                <a:spcPct val="100000"/>
              </a:lnSpc>
              <a:spcBef>
                <a:spcPts val="745"/>
              </a:spcBef>
              <a:buFont typeface="Arial MT"/>
              <a:buChar char="•"/>
              <a:tabLst>
                <a:tab pos="241300" algn="l"/>
              </a:tabLst>
            </a:pPr>
            <a:r>
              <a:rPr sz="2800" spc="-50" dirty="0">
                <a:latin typeface="Calibri"/>
                <a:cs typeface="Calibri"/>
              </a:rPr>
              <a:t>Tenant</a:t>
            </a:r>
            <a:r>
              <a:rPr sz="2800" spc="-15" dirty="0">
                <a:latin typeface="Calibri"/>
                <a:cs typeface="Calibri"/>
              </a:rPr>
              <a:t> </a:t>
            </a:r>
            <a:r>
              <a:rPr sz="2800" spc="-5" dirty="0">
                <a:latin typeface="Calibri"/>
                <a:cs typeface="Calibri"/>
              </a:rPr>
              <a:t>deposits</a:t>
            </a:r>
            <a:r>
              <a:rPr sz="2800" spc="-10" dirty="0">
                <a:latin typeface="Calibri"/>
                <a:cs typeface="Calibri"/>
              </a:rPr>
              <a:t> </a:t>
            </a:r>
            <a:r>
              <a:rPr sz="2800" spc="-15" dirty="0">
                <a:latin typeface="Calibri"/>
                <a:cs typeface="Calibri"/>
              </a:rPr>
              <a:t>to</a:t>
            </a:r>
            <a:r>
              <a:rPr sz="2800" spc="-10" dirty="0">
                <a:latin typeface="Calibri"/>
                <a:cs typeface="Calibri"/>
              </a:rPr>
              <a:t> </a:t>
            </a:r>
            <a:r>
              <a:rPr sz="2800" spc="-5" dirty="0">
                <a:latin typeface="Calibri"/>
                <a:cs typeface="Calibri"/>
              </a:rPr>
              <a:t>the</a:t>
            </a:r>
            <a:r>
              <a:rPr sz="2800" spc="-20" dirty="0">
                <a:latin typeface="Calibri"/>
                <a:cs typeface="Calibri"/>
              </a:rPr>
              <a:t> </a:t>
            </a:r>
            <a:r>
              <a:rPr sz="2800" spc="-15" dirty="0">
                <a:latin typeface="Calibri"/>
                <a:cs typeface="Calibri"/>
              </a:rPr>
              <a:t>contract</a:t>
            </a:r>
            <a:endParaRPr sz="2800">
              <a:latin typeface="Calibri"/>
              <a:cs typeface="Calibri"/>
            </a:endParaRPr>
          </a:p>
          <a:p>
            <a:pPr marL="241300" indent="-228600">
              <a:lnSpc>
                <a:spcPct val="100000"/>
              </a:lnSpc>
              <a:spcBef>
                <a:spcPts val="650"/>
              </a:spcBef>
              <a:buFont typeface="Arial MT"/>
              <a:buChar char="•"/>
              <a:tabLst>
                <a:tab pos="241300" algn="l"/>
              </a:tabLst>
            </a:pPr>
            <a:r>
              <a:rPr sz="2800" spc="-20" dirty="0">
                <a:latin typeface="Calibri"/>
                <a:cs typeface="Calibri"/>
              </a:rPr>
              <a:t>Contract’s</a:t>
            </a:r>
            <a:r>
              <a:rPr sz="2800" spc="5" dirty="0">
                <a:latin typeface="Calibri"/>
                <a:cs typeface="Calibri"/>
              </a:rPr>
              <a:t> </a:t>
            </a:r>
            <a:r>
              <a:rPr sz="2800" spc="-25" dirty="0">
                <a:latin typeface="Calibri"/>
                <a:cs typeface="Calibri"/>
              </a:rPr>
              <a:t>State</a:t>
            </a:r>
            <a:r>
              <a:rPr sz="2800" spc="-10" dirty="0">
                <a:latin typeface="Calibri"/>
                <a:cs typeface="Calibri"/>
              </a:rPr>
              <a:t> </a:t>
            </a:r>
            <a:r>
              <a:rPr sz="2800" spc="-5" dirty="0">
                <a:latin typeface="Calibri"/>
                <a:cs typeface="Calibri"/>
              </a:rPr>
              <a:t>changes</a:t>
            </a:r>
            <a:r>
              <a:rPr sz="2800" spc="5" dirty="0">
                <a:latin typeface="Calibri"/>
                <a:cs typeface="Calibri"/>
              </a:rPr>
              <a:t> </a:t>
            </a:r>
            <a:r>
              <a:rPr sz="2800" spc="-5" dirty="0">
                <a:latin typeface="Calibri"/>
                <a:cs typeface="Calibri"/>
              </a:rPr>
              <a:t>on</a:t>
            </a:r>
            <a:r>
              <a:rPr sz="2800" spc="5" dirty="0">
                <a:latin typeface="Calibri"/>
                <a:cs typeface="Calibri"/>
              </a:rPr>
              <a:t> </a:t>
            </a:r>
            <a:r>
              <a:rPr sz="2800" spc="-5" dirty="0">
                <a:latin typeface="Calibri"/>
                <a:cs typeface="Calibri"/>
              </a:rPr>
              <a:t>all</a:t>
            </a:r>
            <a:r>
              <a:rPr sz="2800" dirty="0">
                <a:latin typeface="Calibri"/>
                <a:cs typeface="Calibri"/>
              </a:rPr>
              <a:t> the</a:t>
            </a:r>
            <a:r>
              <a:rPr sz="2800" spc="-10" dirty="0">
                <a:latin typeface="Calibri"/>
                <a:cs typeface="Calibri"/>
              </a:rPr>
              <a:t> </a:t>
            </a:r>
            <a:r>
              <a:rPr sz="2800" spc="-5" dirty="0">
                <a:latin typeface="Calibri"/>
                <a:cs typeface="Calibri"/>
              </a:rPr>
              <a:t>nodes</a:t>
            </a:r>
            <a:endParaRPr sz="2800">
              <a:latin typeface="Calibri"/>
              <a:cs typeface="Calibri"/>
            </a:endParaRPr>
          </a:p>
          <a:p>
            <a:pPr marL="1905000">
              <a:lnSpc>
                <a:spcPct val="100000"/>
              </a:lnSpc>
              <a:spcBef>
                <a:spcPts val="1839"/>
              </a:spcBef>
            </a:pPr>
            <a:r>
              <a:rPr sz="1800" spc="-5" dirty="0">
                <a:latin typeface="Calibri"/>
                <a:cs typeface="Calibri"/>
              </a:rPr>
              <a:t>Owner</a:t>
            </a:r>
            <a:endParaRPr sz="1800">
              <a:latin typeface="Calibri"/>
              <a:cs typeface="Calibri"/>
            </a:endParaRPr>
          </a:p>
        </p:txBody>
      </p:sp>
      <p:grpSp>
        <p:nvGrpSpPr>
          <p:cNvPr id="16" name="object 16"/>
          <p:cNvGrpSpPr/>
          <p:nvPr/>
        </p:nvGrpSpPr>
        <p:grpSpPr>
          <a:xfrm>
            <a:off x="8004568" y="1557527"/>
            <a:ext cx="2181860" cy="4053840"/>
            <a:chOff x="8004568" y="1557527"/>
            <a:chExt cx="2181860" cy="4053840"/>
          </a:xfrm>
        </p:grpSpPr>
        <p:pic>
          <p:nvPicPr>
            <p:cNvPr id="17" name="object 17"/>
            <p:cNvPicPr/>
            <p:nvPr/>
          </p:nvPicPr>
          <p:blipFill>
            <a:blip r:embed="rId6" cstate="print"/>
            <a:stretch>
              <a:fillRect/>
            </a:stretch>
          </p:blipFill>
          <p:spPr>
            <a:xfrm>
              <a:off x="9555480" y="1557527"/>
              <a:ext cx="518159" cy="518160"/>
            </a:xfrm>
            <a:prstGeom prst="rect">
              <a:avLst/>
            </a:prstGeom>
          </p:spPr>
        </p:pic>
        <p:pic>
          <p:nvPicPr>
            <p:cNvPr id="18" name="object 18"/>
            <p:cNvPicPr/>
            <p:nvPr/>
          </p:nvPicPr>
          <p:blipFill>
            <a:blip r:embed="rId7" cstate="print"/>
            <a:stretch>
              <a:fillRect/>
            </a:stretch>
          </p:blipFill>
          <p:spPr>
            <a:xfrm>
              <a:off x="9448800" y="3459479"/>
              <a:ext cx="725424" cy="725423"/>
            </a:xfrm>
            <a:prstGeom prst="rect">
              <a:avLst/>
            </a:prstGeom>
          </p:spPr>
        </p:pic>
        <p:pic>
          <p:nvPicPr>
            <p:cNvPr id="19" name="object 19"/>
            <p:cNvPicPr/>
            <p:nvPr/>
          </p:nvPicPr>
          <p:blipFill>
            <a:blip r:embed="rId8" cstate="print"/>
            <a:stretch>
              <a:fillRect/>
            </a:stretch>
          </p:blipFill>
          <p:spPr>
            <a:xfrm>
              <a:off x="9543288" y="2999231"/>
              <a:ext cx="518159" cy="518160"/>
            </a:xfrm>
            <a:prstGeom prst="rect">
              <a:avLst/>
            </a:prstGeom>
          </p:spPr>
        </p:pic>
        <p:pic>
          <p:nvPicPr>
            <p:cNvPr id="20" name="object 20"/>
            <p:cNvPicPr/>
            <p:nvPr/>
          </p:nvPicPr>
          <p:blipFill>
            <a:blip r:embed="rId9" cstate="print"/>
            <a:stretch>
              <a:fillRect/>
            </a:stretch>
          </p:blipFill>
          <p:spPr>
            <a:xfrm>
              <a:off x="9460992" y="4882895"/>
              <a:ext cx="725424" cy="728471"/>
            </a:xfrm>
            <a:prstGeom prst="rect">
              <a:avLst/>
            </a:prstGeom>
          </p:spPr>
        </p:pic>
        <p:pic>
          <p:nvPicPr>
            <p:cNvPr id="21" name="object 21"/>
            <p:cNvPicPr/>
            <p:nvPr/>
          </p:nvPicPr>
          <p:blipFill>
            <a:blip r:embed="rId10" cstate="print"/>
            <a:stretch>
              <a:fillRect/>
            </a:stretch>
          </p:blipFill>
          <p:spPr>
            <a:xfrm>
              <a:off x="9555480" y="4425695"/>
              <a:ext cx="518159" cy="515112"/>
            </a:xfrm>
            <a:prstGeom prst="rect">
              <a:avLst/>
            </a:prstGeom>
          </p:spPr>
        </p:pic>
        <p:sp>
          <p:nvSpPr>
            <p:cNvPr id="22" name="object 22"/>
            <p:cNvSpPr/>
            <p:nvPr/>
          </p:nvSpPr>
          <p:spPr>
            <a:xfrm>
              <a:off x="8064868" y="4659286"/>
              <a:ext cx="318135" cy="479425"/>
            </a:xfrm>
            <a:custGeom>
              <a:avLst/>
              <a:gdLst/>
              <a:ahLst/>
              <a:cxnLst/>
              <a:rect l="l" t="t" r="r" b="b"/>
              <a:pathLst>
                <a:path w="318134" h="479425">
                  <a:moveTo>
                    <a:pt x="317525" y="0"/>
                  </a:moveTo>
                  <a:lnTo>
                    <a:pt x="265722" y="2451"/>
                  </a:lnTo>
                  <a:lnTo>
                    <a:pt x="187617" y="15976"/>
                  </a:lnTo>
                  <a:lnTo>
                    <a:pt x="133451" y="33845"/>
                  </a:lnTo>
                  <a:lnTo>
                    <a:pt x="87147" y="57061"/>
                  </a:lnTo>
                  <a:lnTo>
                    <a:pt x="49682" y="84759"/>
                  </a:lnTo>
                  <a:lnTo>
                    <a:pt x="22021" y="116052"/>
                  </a:lnTo>
                  <a:lnTo>
                    <a:pt x="7124" y="146075"/>
                  </a:lnTo>
                  <a:lnTo>
                    <a:pt x="7124" y="220586"/>
                  </a:lnTo>
                  <a:lnTo>
                    <a:pt x="5854" y="218071"/>
                  </a:lnTo>
                  <a:lnTo>
                    <a:pt x="2616" y="198691"/>
                  </a:lnTo>
                  <a:lnTo>
                    <a:pt x="7124" y="220586"/>
                  </a:lnTo>
                  <a:lnTo>
                    <a:pt x="7124" y="146075"/>
                  </a:lnTo>
                  <a:lnTo>
                    <a:pt x="5143" y="150063"/>
                  </a:lnTo>
                  <a:lnTo>
                    <a:pt x="228" y="184315"/>
                  </a:lnTo>
                  <a:lnTo>
                    <a:pt x="25" y="183057"/>
                  </a:lnTo>
                  <a:lnTo>
                    <a:pt x="25" y="185762"/>
                  </a:lnTo>
                  <a:lnTo>
                    <a:pt x="0" y="185928"/>
                  </a:lnTo>
                  <a:lnTo>
                    <a:pt x="25" y="186055"/>
                  </a:lnTo>
                  <a:lnTo>
                    <a:pt x="25" y="262432"/>
                  </a:lnTo>
                  <a:lnTo>
                    <a:pt x="5854" y="297446"/>
                  </a:lnTo>
                  <a:lnTo>
                    <a:pt x="49606" y="360667"/>
                  </a:lnTo>
                  <a:lnTo>
                    <a:pt x="85572" y="387438"/>
                  </a:lnTo>
                  <a:lnTo>
                    <a:pt x="129628" y="410019"/>
                  </a:lnTo>
                  <a:lnTo>
                    <a:pt x="180809" y="427672"/>
                  </a:lnTo>
                  <a:lnTo>
                    <a:pt x="238150" y="439674"/>
                  </a:lnTo>
                  <a:lnTo>
                    <a:pt x="238150" y="479361"/>
                  </a:lnTo>
                  <a:lnTo>
                    <a:pt x="317525" y="405803"/>
                  </a:lnTo>
                  <a:lnTo>
                    <a:pt x="238150" y="320611"/>
                  </a:lnTo>
                  <a:lnTo>
                    <a:pt x="238150" y="360299"/>
                  </a:lnTo>
                  <a:lnTo>
                    <a:pt x="180809" y="348297"/>
                  </a:lnTo>
                  <a:lnTo>
                    <a:pt x="129628" y="330644"/>
                  </a:lnTo>
                  <a:lnTo>
                    <a:pt x="85572" y="308063"/>
                  </a:lnTo>
                  <a:lnTo>
                    <a:pt x="49606" y="281305"/>
                  </a:lnTo>
                  <a:lnTo>
                    <a:pt x="22707" y="251053"/>
                  </a:lnTo>
                  <a:lnTo>
                    <a:pt x="7924" y="222135"/>
                  </a:lnTo>
                  <a:lnTo>
                    <a:pt x="27101" y="188429"/>
                  </a:lnTo>
                  <a:lnTo>
                    <a:pt x="57099" y="157695"/>
                  </a:lnTo>
                  <a:lnTo>
                    <a:pt x="96253" y="131152"/>
                  </a:lnTo>
                  <a:lnTo>
                    <a:pt x="143217" y="109435"/>
                  </a:lnTo>
                  <a:lnTo>
                    <a:pt x="196634" y="93154"/>
                  </a:lnTo>
                  <a:lnTo>
                    <a:pt x="255181" y="82931"/>
                  </a:lnTo>
                  <a:lnTo>
                    <a:pt x="317525" y="79375"/>
                  </a:lnTo>
                  <a:lnTo>
                    <a:pt x="317525" y="0"/>
                  </a:lnTo>
                  <a:close/>
                </a:path>
              </a:pathLst>
            </a:custGeom>
            <a:solidFill>
              <a:srgbClr val="000000"/>
            </a:solidFill>
          </p:spPr>
          <p:txBody>
            <a:bodyPr wrap="square" lIns="0" tIns="0" rIns="0" bIns="0" rtlCol="0"/>
            <a:lstStyle/>
            <a:p>
              <a:endParaRPr/>
            </a:p>
          </p:txBody>
        </p:sp>
        <p:sp>
          <p:nvSpPr>
            <p:cNvPr id="23" name="object 23"/>
            <p:cNvSpPr/>
            <p:nvPr/>
          </p:nvSpPr>
          <p:spPr>
            <a:xfrm>
              <a:off x="8064893" y="4659287"/>
              <a:ext cx="317500" cy="479425"/>
            </a:xfrm>
            <a:custGeom>
              <a:avLst/>
              <a:gdLst/>
              <a:ahLst/>
              <a:cxnLst/>
              <a:rect l="l" t="t" r="r" b="b"/>
              <a:pathLst>
                <a:path w="317500" h="479425">
                  <a:moveTo>
                    <a:pt x="0" y="183059"/>
                  </a:moveTo>
                  <a:lnTo>
                    <a:pt x="22686" y="251052"/>
                  </a:lnTo>
                  <a:lnTo>
                    <a:pt x="49583" y="281294"/>
                  </a:lnTo>
                  <a:lnTo>
                    <a:pt x="85550" y="308065"/>
                  </a:lnTo>
                  <a:lnTo>
                    <a:pt x="129612" y="330641"/>
                  </a:lnTo>
                  <a:lnTo>
                    <a:pt x="180795" y="348296"/>
                  </a:lnTo>
                  <a:lnTo>
                    <a:pt x="238125" y="360305"/>
                  </a:lnTo>
                  <a:lnTo>
                    <a:pt x="238125" y="320617"/>
                  </a:lnTo>
                  <a:lnTo>
                    <a:pt x="317500" y="405805"/>
                  </a:lnTo>
                  <a:lnTo>
                    <a:pt x="238125" y="479367"/>
                  </a:lnTo>
                  <a:lnTo>
                    <a:pt x="238125" y="439679"/>
                  </a:lnTo>
                  <a:lnTo>
                    <a:pt x="180795" y="427670"/>
                  </a:lnTo>
                  <a:lnTo>
                    <a:pt x="129612" y="410016"/>
                  </a:lnTo>
                  <a:lnTo>
                    <a:pt x="85550" y="387440"/>
                  </a:lnTo>
                  <a:lnTo>
                    <a:pt x="49583" y="360668"/>
                  </a:lnTo>
                  <a:lnTo>
                    <a:pt x="22686" y="330427"/>
                  </a:lnTo>
                  <a:lnTo>
                    <a:pt x="0" y="262433"/>
                  </a:lnTo>
                  <a:lnTo>
                    <a:pt x="0" y="183059"/>
                  </a:lnTo>
                  <a:lnTo>
                    <a:pt x="5115" y="150153"/>
                  </a:lnTo>
                  <a:lnTo>
                    <a:pt x="43348" y="90665"/>
                  </a:lnTo>
                  <a:lnTo>
                    <a:pt x="74672" y="65116"/>
                  </a:lnTo>
                  <a:lnTo>
                    <a:pt x="112939" y="43053"/>
                  </a:lnTo>
                  <a:lnTo>
                    <a:pt x="157251" y="24992"/>
                  </a:lnTo>
                  <a:lnTo>
                    <a:pt x="206714" y="11452"/>
                  </a:lnTo>
                  <a:lnTo>
                    <a:pt x="260429" y="2949"/>
                  </a:lnTo>
                  <a:lnTo>
                    <a:pt x="317500" y="0"/>
                  </a:lnTo>
                  <a:lnTo>
                    <a:pt x="317500" y="79375"/>
                  </a:lnTo>
                  <a:lnTo>
                    <a:pt x="255163" y="82920"/>
                  </a:lnTo>
                  <a:lnTo>
                    <a:pt x="196612" y="93145"/>
                  </a:lnTo>
                  <a:lnTo>
                    <a:pt x="143187" y="109428"/>
                  </a:lnTo>
                  <a:lnTo>
                    <a:pt x="96228" y="131149"/>
                  </a:lnTo>
                  <a:lnTo>
                    <a:pt x="57075" y="157689"/>
                  </a:lnTo>
                  <a:lnTo>
                    <a:pt x="27070" y="188428"/>
                  </a:lnTo>
                  <a:lnTo>
                    <a:pt x="7551" y="222746"/>
                  </a:lnTo>
                </a:path>
              </a:pathLst>
            </a:custGeom>
            <a:ln w="12700">
              <a:solidFill>
                <a:srgbClr val="2F528F"/>
              </a:solidFill>
            </a:ln>
          </p:spPr>
          <p:txBody>
            <a:bodyPr wrap="square" lIns="0" tIns="0" rIns="0" bIns="0" rtlCol="0"/>
            <a:lstStyle/>
            <a:p>
              <a:endParaRPr/>
            </a:p>
          </p:txBody>
        </p:sp>
        <p:sp>
          <p:nvSpPr>
            <p:cNvPr id="24" name="object 24"/>
            <p:cNvSpPr/>
            <p:nvPr/>
          </p:nvSpPr>
          <p:spPr>
            <a:xfrm>
              <a:off x="8010881" y="3262109"/>
              <a:ext cx="318135" cy="479425"/>
            </a:xfrm>
            <a:custGeom>
              <a:avLst/>
              <a:gdLst/>
              <a:ahLst/>
              <a:cxnLst/>
              <a:rect l="l" t="t" r="r" b="b"/>
              <a:pathLst>
                <a:path w="318134" h="479425">
                  <a:moveTo>
                    <a:pt x="317538" y="0"/>
                  </a:moveTo>
                  <a:lnTo>
                    <a:pt x="265734" y="2463"/>
                  </a:lnTo>
                  <a:lnTo>
                    <a:pt x="187629" y="15989"/>
                  </a:lnTo>
                  <a:lnTo>
                    <a:pt x="133464" y="33858"/>
                  </a:lnTo>
                  <a:lnTo>
                    <a:pt x="87160" y="57073"/>
                  </a:lnTo>
                  <a:lnTo>
                    <a:pt x="49695" y="84772"/>
                  </a:lnTo>
                  <a:lnTo>
                    <a:pt x="22021" y="116065"/>
                  </a:lnTo>
                  <a:lnTo>
                    <a:pt x="7124" y="146088"/>
                  </a:lnTo>
                  <a:lnTo>
                    <a:pt x="7124" y="220548"/>
                  </a:lnTo>
                  <a:lnTo>
                    <a:pt x="5867" y="218071"/>
                  </a:lnTo>
                  <a:lnTo>
                    <a:pt x="2692" y="199009"/>
                  </a:lnTo>
                  <a:lnTo>
                    <a:pt x="7124" y="220548"/>
                  </a:lnTo>
                  <a:lnTo>
                    <a:pt x="7124" y="146088"/>
                  </a:lnTo>
                  <a:lnTo>
                    <a:pt x="5143" y="150075"/>
                  </a:lnTo>
                  <a:lnTo>
                    <a:pt x="228" y="184264"/>
                  </a:lnTo>
                  <a:lnTo>
                    <a:pt x="38" y="183057"/>
                  </a:lnTo>
                  <a:lnTo>
                    <a:pt x="38" y="185674"/>
                  </a:lnTo>
                  <a:lnTo>
                    <a:pt x="0" y="185928"/>
                  </a:lnTo>
                  <a:lnTo>
                    <a:pt x="38" y="186118"/>
                  </a:lnTo>
                  <a:lnTo>
                    <a:pt x="38" y="262432"/>
                  </a:lnTo>
                  <a:lnTo>
                    <a:pt x="5867" y="297446"/>
                  </a:lnTo>
                  <a:lnTo>
                    <a:pt x="49618" y="360680"/>
                  </a:lnTo>
                  <a:lnTo>
                    <a:pt x="85585" y="387451"/>
                  </a:lnTo>
                  <a:lnTo>
                    <a:pt x="129641" y="410032"/>
                  </a:lnTo>
                  <a:lnTo>
                    <a:pt x="180822" y="427685"/>
                  </a:lnTo>
                  <a:lnTo>
                    <a:pt x="238163" y="439686"/>
                  </a:lnTo>
                  <a:lnTo>
                    <a:pt x="238163" y="479374"/>
                  </a:lnTo>
                  <a:lnTo>
                    <a:pt x="317538" y="405815"/>
                  </a:lnTo>
                  <a:lnTo>
                    <a:pt x="238163" y="320636"/>
                  </a:lnTo>
                  <a:lnTo>
                    <a:pt x="238163" y="360311"/>
                  </a:lnTo>
                  <a:lnTo>
                    <a:pt x="180822" y="348310"/>
                  </a:lnTo>
                  <a:lnTo>
                    <a:pt x="129641" y="330657"/>
                  </a:lnTo>
                  <a:lnTo>
                    <a:pt x="85585" y="308076"/>
                  </a:lnTo>
                  <a:lnTo>
                    <a:pt x="49618" y="281305"/>
                  </a:lnTo>
                  <a:lnTo>
                    <a:pt x="22720" y="251066"/>
                  </a:lnTo>
                  <a:lnTo>
                    <a:pt x="7924" y="222123"/>
                  </a:lnTo>
                  <a:lnTo>
                    <a:pt x="27101" y="188442"/>
                  </a:lnTo>
                  <a:lnTo>
                    <a:pt x="57099" y="157695"/>
                  </a:lnTo>
                  <a:lnTo>
                    <a:pt x="96253" y="131165"/>
                  </a:lnTo>
                  <a:lnTo>
                    <a:pt x="143217" y="109435"/>
                  </a:lnTo>
                  <a:lnTo>
                    <a:pt x="196646" y="93154"/>
                  </a:lnTo>
                  <a:lnTo>
                    <a:pt x="255193" y="82931"/>
                  </a:lnTo>
                  <a:lnTo>
                    <a:pt x="317538" y="79375"/>
                  </a:lnTo>
                  <a:lnTo>
                    <a:pt x="317538" y="0"/>
                  </a:lnTo>
                  <a:close/>
                </a:path>
              </a:pathLst>
            </a:custGeom>
            <a:solidFill>
              <a:srgbClr val="000000"/>
            </a:solidFill>
          </p:spPr>
          <p:txBody>
            <a:bodyPr wrap="square" lIns="0" tIns="0" rIns="0" bIns="0" rtlCol="0"/>
            <a:lstStyle/>
            <a:p>
              <a:endParaRPr/>
            </a:p>
          </p:txBody>
        </p:sp>
        <p:sp>
          <p:nvSpPr>
            <p:cNvPr id="25" name="object 25"/>
            <p:cNvSpPr/>
            <p:nvPr/>
          </p:nvSpPr>
          <p:spPr>
            <a:xfrm>
              <a:off x="8010918" y="3262109"/>
              <a:ext cx="317500" cy="479425"/>
            </a:xfrm>
            <a:custGeom>
              <a:avLst/>
              <a:gdLst/>
              <a:ahLst/>
              <a:cxnLst/>
              <a:rect l="l" t="t" r="r" b="b"/>
              <a:pathLst>
                <a:path w="317500" h="479425">
                  <a:moveTo>
                    <a:pt x="0" y="183059"/>
                  </a:moveTo>
                  <a:lnTo>
                    <a:pt x="22686" y="251052"/>
                  </a:lnTo>
                  <a:lnTo>
                    <a:pt x="49583" y="281294"/>
                  </a:lnTo>
                  <a:lnTo>
                    <a:pt x="85550" y="308065"/>
                  </a:lnTo>
                  <a:lnTo>
                    <a:pt x="129612" y="330641"/>
                  </a:lnTo>
                  <a:lnTo>
                    <a:pt x="180795" y="348296"/>
                  </a:lnTo>
                  <a:lnTo>
                    <a:pt x="238125" y="360305"/>
                  </a:lnTo>
                  <a:lnTo>
                    <a:pt x="238125" y="320617"/>
                  </a:lnTo>
                  <a:lnTo>
                    <a:pt x="317500" y="405805"/>
                  </a:lnTo>
                  <a:lnTo>
                    <a:pt x="238125" y="479367"/>
                  </a:lnTo>
                  <a:lnTo>
                    <a:pt x="238125" y="439679"/>
                  </a:lnTo>
                  <a:lnTo>
                    <a:pt x="180795" y="427670"/>
                  </a:lnTo>
                  <a:lnTo>
                    <a:pt x="129612" y="410016"/>
                  </a:lnTo>
                  <a:lnTo>
                    <a:pt x="85550" y="387440"/>
                  </a:lnTo>
                  <a:lnTo>
                    <a:pt x="49583" y="360668"/>
                  </a:lnTo>
                  <a:lnTo>
                    <a:pt x="22686" y="330427"/>
                  </a:lnTo>
                  <a:lnTo>
                    <a:pt x="0" y="262433"/>
                  </a:lnTo>
                  <a:lnTo>
                    <a:pt x="0" y="183059"/>
                  </a:lnTo>
                  <a:lnTo>
                    <a:pt x="5115" y="150153"/>
                  </a:lnTo>
                  <a:lnTo>
                    <a:pt x="43348" y="90665"/>
                  </a:lnTo>
                  <a:lnTo>
                    <a:pt x="74672" y="65116"/>
                  </a:lnTo>
                  <a:lnTo>
                    <a:pt x="112939" y="43053"/>
                  </a:lnTo>
                  <a:lnTo>
                    <a:pt x="157251" y="24992"/>
                  </a:lnTo>
                  <a:lnTo>
                    <a:pt x="206714" y="11452"/>
                  </a:lnTo>
                  <a:lnTo>
                    <a:pt x="260429" y="2949"/>
                  </a:lnTo>
                  <a:lnTo>
                    <a:pt x="317500" y="0"/>
                  </a:lnTo>
                  <a:lnTo>
                    <a:pt x="317500" y="79375"/>
                  </a:lnTo>
                  <a:lnTo>
                    <a:pt x="255163" y="82920"/>
                  </a:lnTo>
                  <a:lnTo>
                    <a:pt x="196612" y="93145"/>
                  </a:lnTo>
                  <a:lnTo>
                    <a:pt x="143187" y="109428"/>
                  </a:lnTo>
                  <a:lnTo>
                    <a:pt x="96228" y="131149"/>
                  </a:lnTo>
                  <a:lnTo>
                    <a:pt x="57075" y="157689"/>
                  </a:lnTo>
                  <a:lnTo>
                    <a:pt x="27070" y="188428"/>
                  </a:lnTo>
                  <a:lnTo>
                    <a:pt x="7551" y="222746"/>
                  </a:lnTo>
                </a:path>
              </a:pathLst>
            </a:custGeom>
            <a:ln w="12700">
              <a:solidFill>
                <a:srgbClr val="2F528F"/>
              </a:solidFill>
            </a:ln>
          </p:spPr>
          <p:txBody>
            <a:bodyPr wrap="square" lIns="0" tIns="0" rIns="0" bIns="0" rtlCol="0"/>
            <a:lstStyle/>
            <a:p>
              <a:endParaRPr/>
            </a:p>
          </p:txBody>
        </p:sp>
        <p:sp>
          <p:nvSpPr>
            <p:cNvPr id="26" name="object 26"/>
            <p:cNvSpPr/>
            <p:nvPr/>
          </p:nvSpPr>
          <p:spPr>
            <a:xfrm>
              <a:off x="8529129" y="4664112"/>
              <a:ext cx="332105" cy="483870"/>
            </a:xfrm>
            <a:custGeom>
              <a:avLst/>
              <a:gdLst/>
              <a:ahLst/>
              <a:cxnLst/>
              <a:rect l="l" t="t" r="r" b="b"/>
              <a:pathLst>
                <a:path w="332104" h="483870">
                  <a:moveTo>
                    <a:pt x="331520" y="279933"/>
                  </a:moveTo>
                  <a:lnTo>
                    <a:pt x="331330" y="277164"/>
                  </a:lnTo>
                  <a:lnTo>
                    <a:pt x="331317" y="277025"/>
                  </a:lnTo>
                  <a:lnTo>
                    <a:pt x="327901" y="225336"/>
                  </a:lnTo>
                  <a:lnTo>
                    <a:pt x="327901" y="264617"/>
                  </a:lnTo>
                  <a:lnTo>
                    <a:pt x="321957" y="243027"/>
                  </a:lnTo>
                  <a:lnTo>
                    <a:pt x="323380" y="245389"/>
                  </a:lnTo>
                  <a:lnTo>
                    <a:pt x="327901" y="264617"/>
                  </a:lnTo>
                  <a:lnTo>
                    <a:pt x="327901" y="225336"/>
                  </a:lnTo>
                  <a:lnTo>
                    <a:pt x="318135" y="166192"/>
                  </a:lnTo>
                  <a:lnTo>
                    <a:pt x="270306" y="105981"/>
                  </a:lnTo>
                  <a:lnTo>
                    <a:pt x="232651" y="81648"/>
                  </a:lnTo>
                  <a:lnTo>
                    <a:pt x="187198" y="62026"/>
                  </a:lnTo>
                  <a:lnTo>
                    <a:pt x="134962" y="47802"/>
                  </a:lnTo>
                  <a:lnTo>
                    <a:pt x="76974" y="39598"/>
                  </a:lnTo>
                  <a:lnTo>
                    <a:pt x="74345" y="0"/>
                  </a:lnTo>
                  <a:lnTo>
                    <a:pt x="0" y="78638"/>
                  </a:lnTo>
                  <a:lnTo>
                    <a:pt x="84836" y="158394"/>
                  </a:lnTo>
                  <a:lnTo>
                    <a:pt x="82207" y="118795"/>
                  </a:lnTo>
                  <a:lnTo>
                    <a:pt x="140195" y="127000"/>
                  </a:lnTo>
                  <a:lnTo>
                    <a:pt x="192443" y="141236"/>
                  </a:lnTo>
                  <a:lnTo>
                    <a:pt x="237896" y="160858"/>
                  </a:lnTo>
                  <a:lnTo>
                    <a:pt x="275551" y="185191"/>
                  </a:lnTo>
                  <a:lnTo>
                    <a:pt x="304393" y="213588"/>
                  </a:lnTo>
                  <a:lnTo>
                    <a:pt x="321043" y="241490"/>
                  </a:lnTo>
                  <a:lnTo>
                    <a:pt x="304152" y="276364"/>
                  </a:lnTo>
                  <a:lnTo>
                    <a:pt x="276237" y="309016"/>
                  </a:lnTo>
                  <a:lnTo>
                    <a:pt x="238925" y="338086"/>
                  </a:lnTo>
                  <a:lnTo>
                    <a:pt x="193509" y="362864"/>
                  </a:lnTo>
                  <a:lnTo>
                    <a:pt x="141274" y="382638"/>
                  </a:lnTo>
                  <a:lnTo>
                    <a:pt x="83527" y="396709"/>
                  </a:lnTo>
                  <a:lnTo>
                    <a:pt x="21564" y="404355"/>
                  </a:lnTo>
                  <a:lnTo>
                    <a:pt x="26809" y="483552"/>
                  </a:lnTo>
                  <a:lnTo>
                    <a:pt x="78320" y="477697"/>
                  </a:lnTo>
                  <a:lnTo>
                    <a:pt x="155359" y="459028"/>
                  </a:lnTo>
                  <a:lnTo>
                    <a:pt x="208229" y="437629"/>
                  </a:lnTo>
                  <a:lnTo>
                    <a:pt x="252907" y="411403"/>
                  </a:lnTo>
                  <a:lnTo>
                    <a:pt x="288455" y="381292"/>
                  </a:lnTo>
                  <a:lnTo>
                    <a:pt x="313994" y="348246"/>
                  </a:lnTo>
                  <a:lnTo>
                    <a:pt x="331216" y="278676"/>
                  </a:lnTo>
                  <a:lnTo>
                    <a:pt x="331520" y="279933"/>
                  </a:lnTo>
                  <a:close/>
                </a:path>
              </a:pathLst>
            </a:custGeom>
            <a:solidFill>
              <a:srgbClr val="000000"/>
            </a:solidFill>
          </p:spPr>
          <p:txBody>
            <a:bodyPr wrap="square" lIns="0" tIns="0" rIns="0" bIns="0" rtlCol="0"/>
            <a:lstStyle/>
            <a:p>
              <a:endParaRPr/>
            </a:p>
          </p:txBody>
        </p:sp>
        <p:sp>
          <p:nvSpPr>
            <p:cNvPr id="27" name="object 27"/>
            <p:cNvSpPr/>
            <p:nvPr/>
          </p:nvSpPr>
          <p:spPr>
            <a:xfrm>
              <a:off x="8529132" y="4664105"/>
              <a:ext cx="332105" cy="483870"/>
            </a:xfrm>
            <a:custGeom>
              <a:avLst/>
              <a:gdLst/>
              <a:ahLst/>
              <a:cxnLst/>
              <a:rect l="l" t="t" r="r" b="b"/>
              <a:pathLst>
                <a:path w="332104" h="483870">
                  <a:moveTo>
                    <a:pt x="331518" y="279933"/>
                  </a:moveTo>
                  <a:lnTo>
                    <a:pt x="304390" y="213587"/>
                  </a:lnTo>
                  <a:lnTo>
                    <a:pt x="275554" y="185187"/>
                  </a:lnTo>
                  <a:lnTo>
                    <a:pt x="237898" y="160850"/>
                  </a:lnTo>
                  <a:lnTo>
                    <a:pt x="192441" y="141234"/>
                  </a:lnTo>
                  <a:lnTo>
                    <a:pt x="140204" y="126998"/>
                  </a:lnTo>
                  <a:lnTo>
                    <a:pt x="82206" y="118801"/>
                  </a:lnTo>
                  <a:lnTo>
                    <a:pt x="84827" y="158403"/>
                  </a:lnTo>
                  <a:lnTo>
                    <a:pt x="0" y="78643"/>
                  </a:lnTo>
                  <a:lnTo>
                    <a:pt x="74343" y="0"/>
                  </a:lnTo>
                  <a:lnTo>
                    <a:pt x="76964" y="39601"/>
                  </a:lnTo>
                  <a:lnTo>
                    <a:pt x="134961" y="47797"/>
                  </a:lnTo>
                  <a:lnTo>
                    <a:pt x="187199" y="62032"/>
                  </a:lnTo>
                  <a:lnTo>
                    <a:pt x="232655" y="81649"/>
                  </a:lnTo>
                  <a:lnTo>
                    <a:pt x="270312" y="105986"/>
                  </a:lnTo>
                  <a:lnTo>
                    <a:pt x="299147" y="134386"/>
                  </a:lnTo>
                  <a:lnTo>
                    <a:pt x="326275" y="200733"/>
                  </a:lnTo>
                  <a:lnTo>
                    <a:pt x="331518" y="279933"/>
                  </a:lnTo>
                  <a:lnTo>
                    <a:pt x="328587" y="313104"/>
                  </a:lnTo>
                  <a:lnTo>
                    <a:pt x="294366" y="374988"/>
                  </a:lnTo>
                  <a:lnTo>
                    <a:pt x="264798" y="402550"/>
                  </a:lnTo>
                  <a:lnTo>
                    <a:pt x="228072" y="427092"/>
                  </a:lnTo>
                  <a:lnTo>
                    <a:pt x="185049" y="448040"/>
                  </a:lnTo>
                  <a:lnTo>
                    <a:pt x="136589" y="464817"/>
                  </a:lnTo>
                  <a:lnTo>
                    <a:pt x="83553" y="476850"/>
                  </a:lnTo>
                  <a:lnTo>
                    <a:pt x="26801" y="483562"/>
                  </a:lnTo>
                  <a:lnTo>
                    <a:pt x="21559" y="404360"/>
                  </a:lnTo>
                  <a:lnTo>
                    <a:pt x="83525" y="396705"/>
                  </a:lnTo>
                  <a:lnTo>
                    <a:pt x="141273" y="382636"/>
                  </a:lnTo>
                  <a:lnTo>
                    <a:pt x="193506" y="362860"/>
                  </a:lnTo>
                  <a:lnTo>
                    <a:pt x="238928" y="338085"/>
                  </a:lnTo>
                  <a:lnTo>
                    <a:pt x="276242" y="309017"/>
                  </a:lnTo>
                  <a:lnTo>
                    <a:pt x="304152" y="276363"/>
                  </a:lnTo>
                  <a:lnTo>
                    <a:pt x="321361" y="240832"/>
                  </a:lnTo>
                </a:path>
              </a:pathLst>
            </a:custGeom>
            <a:ln w="12699">
              <a:solidFill>
                <a:srgbClr val="2F528F"/>
              </a:solidFill>
            </a:ln>
          </p:spPr>
          <p:txBody>
            <a:bodyPr wrap="square" lIns="0" tIns="0" rIns="0" bIns="0" rtlCol="0"/>
            <a:lstStyle/>
            <a:p>
              <a:endParaRPr/>
            </a:p>
          </p:txBody>
        </p:sp>
        <p:sp>
          <p:nvSpPr>
            <p:cNvPr id="28" name="object 28"/>
            <p:cNvSpPr/>
            <p:nvPr/>
          </p:nvSpPr>
          <p:spPr>
            <a:xfrm>
              <a:off x="8515223" y="3238703"/>
              <a:ext cx="332105" cy="483870"/>
            </a:xfrm>
            <a:custGeom>
              <a:avLst/>
              <a:gdLst/>
              <a:ahLst/>
              <a:cxnLst/>
              <a:rect l="l" t="t" r="r" b="b"/>
              <a:pathLst>
                <a:path w="332104" h="483870">
                  <a:moveTo>
                    <a:pt x="331520" y="279933"/>
                  </a:moveTo>
                  <a:lnTo>
                    <a:pt x="331330" y="277253"/>
                  </a:lnTo>
                  <a:lnTo>
                    <a:pt x="331355" y="277075"/>
                  </a:lnTo>
                  <a:lnTo>
                    <a:pt x="327825" y="224155"/>
                  </a:lnTo>
                  <a:lnTo>
                    <a:pt x="327825" y="264287"/>
                  </a:lnTo>
                  <a:lnTo>
                    <a:pt x="321983" y="243065"/>
                  </a:lnTo>
                  <a:lnTo>
                    <a:pt x="323380" y="245389"/>
                  </a:lnTo>
                  <a:lnTo>
                    <a:pt x="327825" y="264287"/>
                  </a:lnTo>
                  <a:lnTo>
                    <a:pt x="327825" y="224155"/>
                  </a:lnTo>
                  <a:lnTo>
                    <a:pt x="318135" y="166192"/>
                  </a:lnTo>
                  <a:lnTo>
                    <a:pt x="270306" y="105994"/>
                  </a:lnTo>
                  <a:lnTo>
                    <a:pt x="232651" y="81648"/>
                  </a:lnTo>
                  <a:lnTo>
                    <a:pt x="187198" y="62039"/>
                  </a:lnTo>
                  <a:lnTo>
                    <a:pt x="134962" y="47802"/>
                  </a:lnTo>
                  <a:lnTo>
                    <a:pt x="76974" y="39598"/>
                  </a:lnTo>
                  <a:lnTo>
                    <a:pt x="74345" y="0"/>
                  </a:lnTo>
                  <a:lnTo>
                    <a:pt x="0" y="78638"/>
                  </a:lnTo>
                  <a:lnTo>
                    <a:pt x="84836" y="158394"/>
                  </a:lnTo>
                  <a:lnTo>
                    <a:pt x="82207" y="118795"/>
                  </a:lnTo>
                  <a:lnTo>
                    <a:pt x="140195" y="127000"/>
                  </a:lnTo>
                  <a:lnTo>
                    <a:pt x="192443" y="141236"/>
                  </a:lnTo>
                  <a:lnTo>
                    <a:pt x="237896" y="160858"/>
                  </a:lnTo>
                  <a:lnTo>
                    <a:pt x="275551" y="185191"/>
                  </a:lnTo>
                  <a:lnTo>
                    <a:pt x="304393" y="213588"/>
                  </a:lnTo>
                  <a:lnTo>
                    <a:pt x="321043" y="241503"/>
                  </a:lnTo>
                  <a:lnTo>
                    <a:pt x="304152" y="276364"/>
                  </a:lnTo>
                  <a:lnTo>
                    <a:pt x="276237" y="309016"/>
                  </a:lnTo>
                  <a:lnTo>
                    <a:pt x="238925" y="338086"/>
                  </a:lnTo>
                  <a:lnTo>
                    <a:pt x="193509" y="362864"/>
                  </a:lnTo>
                  <a:lnTo>
                    <a:pt x="141274" y="382638"/>
                  </a:lnTo>
                  <a:lnTo>
                    <a:pt x="83527" y="396709"/>
                  </a:lnTo>
                  <a:lnTo>
                    <a:pt x="21564" y="404355"/>
                  </a:lnTo>
                  <a:lnTo>
                    <a:pt x="26809" y="483552"/>
                  </a:lnTo>
                  <a:lnTo>
                    <a:pt x="78320" y="477697"/>
                  </a:lnTo>
                  <a:lnTo>
                    <a:pt x="155359" y="459041"/>
                  </a:lnTo>
                  <a:lnTo>
                    <a:pt x="208229" y="437642"/>
                  </a:lnTo>
                  <a:lnTo>
                    <a:pt x="252907" y="411416"/>
                  </a:lnTo>
                  <a:lnTo>
                    <a:pt x="288467" y="381304"/>
                  </a:lnTo>
                  <a:lnTo>
                    <a:pt x="313994" y="348246"/>
                  </a:lnTo>
                  <a:lnTo>
                    <a:pt x="331228" y="278714"/>
                  </a:lnTo>
                  <a:lnTo>
                    <a:pt x="331520" y="279933"/>
                  </a:lnTo>
                  <a:close/>
                </a:path>
              </a:pathLst>
            </a:custGeom>
            <a:solidFill>
              <a:srgbClr val="000000"/>
            </a:solidFill>
          </p:spPr>
          <p:txBody>
            <a:bodyPr wrap="square" lIns="0" tIns="0" rIns="0" bIns="0" rtlCol="0"/>
            <a:lstStyle/>
            <a:p>
              <a:endParaRPr/>
            </a:p>
          </p:txBody>
        </p:sp>
        <p:sp>
          <p:nvSpPr>
            <p:cNvPr id="29" name="object 29"/>
            <p:cNvSpPr/>
            <p:nvPr/>
          </p:nvSpPr>
          <p:spPr>
            <a:xfrm>
              <a:off x="8515225" y="3238695"/>
              <a:ext cx="332105" cy="483870"/>
            </a:xfrm>
            <a:custGeom>
              <a:avLst/>
              <a:gdLst/>
              <a:ahLst/>
              <a:cxnLst/>
              <a:rect l="l" t="t" r="r" b="b"/>
              <a:pathLst>
                <a:path w="332104" h="483870">
                  <a:moveTo>
                    <a:pt x="331518" y="279933"/>
                  </a:moveTo>
                  <a:lnTo>
                    <a:pt x="304390" y="213587"/>
                  </a:lnTo>
                  <a:lnTo>
                    <a:pt x="275554" y="185187"/>
                  </a:lnTo>
                  <a:lnTo>
                    <a:pt x="237898" y="160850"/>
                  </a:lnTo>
                  <a:lnTo>
                    <a:pt x="192441" y="141234"/>
                  </a:lnTo>
                  <a:lnTo>
                    <a:pt x="140204" y="126998"/>
                  </a:lnTo>
                  <a:lnTo>
                    <a:pt x="82206" y="118801"/>
                  </a:lnTo>
                  <a:lnTo>
                    <a:pt x="84827" y="158403"/>
                  </a:lnTo>
                  <a:lnTo>
                    <a:pt x="0" y="78643"/>
                  </a:lnTo>
                  <a:lnTo>
                    <a:pt x="74343" y="0"/>
                  </a:lnTo>
                  <a:lnTo>
                    <a:pt x="76964" y="39601"/>
                  </a:lnTo>
                  <a:lnTo>
                    <a:pt x="134961" y="47797"/>
                  </a:lnTo>
                  <a:lnTo>
                    <a:pt x="187199" y="62032"/>
                  </a:lnTo>
                  <a:lnTo>
                    <a:pt x="232655" y="81649"/>
                  </a:lnTo>
                  <a:lnTo>
                    <a:pt x="270312" y="105986"/>
                  </a:lnTo>
                  <a:lnTo>
                    <a:pt x="299147" y="134386"/>
                  </a:lnTo>
                  <a:lnTo>
                    <a:pt x="326275" y="200733"/>
                  </a:lnTo>
                  <a:lnTo>
                    <a:pt x="331518" y="279933"/>
                  </a:lnTo>
                  <a:lnTo>
                    <a:pt x="328587" y="313104"/>
                  </a:lnTo>
                  <a:lnTo>
                    <a:pt x="294366" y="374988"/>
                  </a:lnTo>
                  <a:lnTo>
                    <a:pt x="264798" y="402550"/>
                  </a:lnTo>
                  <a:lnTo>
                    <a:pt x="228072" y="427092"/>
                  </a:lnTo>
                  <a:lnTo>
                    <a:pt x="185049" y="448040"/>
                  </a:lnTo>
                  <a:lnTo>
                    <a:pt x="136589" y="464817"/>
                  </a:lnTo>
                  <a:lnTo>
                    <a:pt x="83553" y="476850"/>
                  </a:lnTo>
                  <a:lnTo>
                    <a:pt x="26801" y="483562"/>
                  </a:lnTo>
                  <a:lnTo>
                    <a:pt x="21559" y="404360"/>
                  </a:lnTo>
                  <a:lnTo>
                    <a:pt x="83525" y="396705"/>
                  </a:lnTo>
                  <a:lnTo>
                    <a:pt x="141273" y="382636"/>
                  </a:lnTo>
                  <a:lnTo>
                    <a:pt x="193506" y="362860"/>
                  </a:lnTo>
                  <a:lnTo>
                    <a:pt x="238928" y="338085"/>
                  </a:lnTo>
                  <a:lnTo>
                    <a:pt x="276242" y="309017"/>
                  </a:lnTo>
                  <a:lnTo>
                    <a:pt x="304152" y="276363"/>
                  </a:lnTo>
                  <a:lnTo>
                    <a:pt x="321361" y="240832"/>
                  </a:lnTo>
                </a:path>
              </a:pathLst>
            </a:custGeom>
            <a:ln w="12699">
              <a:solidFill>
                <a:srgbClr val="2F528F"/>
              </a:solidFill>
            </a:ln>
          </p:spPr>
          <p:txBody>
            <a:bodyPr wrap="square" lIns="0" tIns="0" rIns="0" bIns="0" rtlCol="0"/>
            <a:lstStyle/>
            <a:p>
              <a:endParaRPr/>
            </a:p>
          </p:txBody>
        </p:sp>
      </p:grpSp>
      <p:sp>
        <p:nvSpPr>
          <p:cNvPr id="30" name="object 30"/>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6</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11124"/>
            <a:ext cx="1588135" cy="695960"/>
          </a:xfrm>
          <a:prstGeom prst="rect">
            <a:avLst/>
          </a:prstGeom>
        </p:spPr>
        <p:txBody>
          <a:bodyPr vert="horz" wrap="square" lIns="0" tIns="12700" rIns="0" bIns="0" rtlCol="0">
            <a:spAutoFit/>
          </a:bodyPr>
          <a:lstStyle/>
          <a:p>
            <a:pPr marL="12700">
              <a:lnSpc>
                <a:spcPct val="100000"/>
              </a:lnSpc>
              <a:spcBef>
                <a:spcPts val="100"/>
              </a:spcBef>
            </a:pPr>
            <a:r>
              <a:rPr spc="-5" dirty="0"/>
              <a:t>Mining</a:t>
            </a:r>
          </a:p>
        </p:txBody>
      </p:sp>
      <p:sp>
        <p:nvSpPr>
          <p:cNvPr id="3" name="object 3"/>
          <p:cNvSpPr txBox="1"/>
          <p:nvPr/>
        </p:nvSpPr>
        <p:spPr>
          <a:xfrm>
            <a:off x="916939" y="1756155"/>
            <a:ext cx="4999990" cy="45212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800" spc="-35" dirty="0">
                <a:latin typeface="Calibri"/>
                <a:cs typeface="Calibri"/>
              </a:rPr>
              <a:t>Type</a:t>
            </a:r>
            <a:r>
              <a:rPr sz="2800" spc="-10" dirty="0">
                <a:latin typeface="Calibri"/>
                <a:cs typeface="Calibri"/>
              </a:rPr>
              <a:t> </a:t>
            </a:r>
            <a:r>
              <a:rPr sz="2800" i="1" spc="-30" dirty="0">
                <a:latin typeface="Calibri"/>
                <a:cs typeface="Calibri"/>
              </a:rPr>
              <a:t>miner.start()</a:t>
            </a:r>
            <a:r>
              <a:rPr sz="2800" i="1" dirty="0">
                <a:latin typeface="Calibri"/>
                <a:cs typeface="Calibri"/>
              </a:rPr>
              <a:t> </a:t>
            </a:r>
            <a:r>
              <a:rPr sz="2800" spc="-15" dirty="0">
                <a:latin typeface="Calibri"/>
                <a:cs typeface="Calibri"/>
              </a:rPr>
              <a:t>to</a:t>
            </a:r>
            <a:r>
              <a:rPr sz="2800" spc="-5" dirty="0">
                <a:latin typeface="Calibri"/>
                <a:cs typeface="Calibri"/>
              </a:rPr>
              <a:t> </a:t>
            </a:r>
            <a:r>
              <a:rPr sz="2800" spc="-15" dirty="0">
                <a:latin typeface="Calibri"/>
                <a:cs typeface="Calibri"/>
              </a:rPr>
              <a:t>start</a:t>
            </a:r>
            <a:r>
              <a:rPr sz="2800" dirty="0">
                <a:latin typeface="Calibri"/>
                <a:cs typeface="Calibri"/>
              </a:rPr>
              <a:t> </a:t>
            </a:r>
            <a:r>
              <a:rPr sz="2800" spc="-5" dirty="0">
                <a:latin typeface="Calibri"/>
                <a:cs typeface="Calibri"/>
              </a:rPr>
              <a:t>mining</a:t>
            </a:r>
            <a:endParaRPr sz="2800">
              <a:latin typeface="Calibri"/>
              <a:cs typeface="Calibri"/>
            </a:endParaRPr>
          </a:p>
        </p:txBody>
      </p:sp>
      <p:sp>
        <p:nvSpPr>
          <p:cNvPr id="4" name="object 4"/>
          <p:cNvSpPr txBox="1"/>
          <p:nvPr/>
        </p:nvSpPr>
        <p:spPr>
          <a:xfrm>
            <a:off x="916939" y="5502147"/>
            <a:ext cx="4904740" cy="45212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800" spc="-35" dirty="0">
                <a:latin typeface="Calibri"/>
                <a:cs typeface="Calibri"/>
              </a:rPr>
              <a:t>Type</a:t>
            </a:r>
            <a:r>
              <a:rPr sz="2800" spc="-15" dirty="0">
                <a:latin typeface="Calibri"/>
                <a:cs typeface="Calibri"/>
              </a:rPr>
              <a:t> </a:t>
            </a:r>
            <a:r>
              <a:rPr sz="2800" i="1" spc="-30" dirty="0">
                <a:latin typeface="Calibri"/>
                <a:cs typeface="Calibri"/>
              </a:rPr>
              <a:t>miner.stop()</a:t>
            </a:r>
            <a:r>
              <a:rPr sz="2800" i="1" dirty="0">
                <a:latin typeface="Calibri"/>
                <a:cs typeface="Calibri"/>
              </a:rPr>
              <a:t> </a:t>
            </a:r>
            <a:r>
              <a:rPr sz="2800" spc="-15" dirty="0">
                <a:latin typeface="Calibri"/>
                <a:cs typeface="Calibri"/>
              </a:rPr>
              <a:t>to</a:t>
            </a:r>
            <a:r>
              <a:rPr sz="2800" spc="-10" dirty="0">
                <a:latin typeface="Calibri"/>
                <a:cs typeface="Calibri"/>
              </a:rPr>
              <a:t> </a:t>
            </a:r>
            <a:r>
              <a:rPr sz="2800" spc="-20" dirty="0">
                <a:latin typeface="Calibri"/>
                <a:cs typeface="Calibri"/>
              </a:rPr>
              <a:t>stop</a:t>
            </a:r>
            <a:r>
              <a:rPr sz="2800" spc="5" dirty="0">
                <a:latin typeface="Calibri"/>
                <a:cs typeface="Calibri"/>
              </a:rPr>
              <a:t> </a:t>
            </a:r>
            <a:r>
              <a:rPr sz="2800" spc="-5" dirty="0">
                <a:latin typeface="Calibri"/>
                <a:cs typeface="Calibri"/>
              </a:rPr>
              <a:t>mining</a:t>
            </a:r>
            <a:endParaRPr sz="2800">
              <a:latin typeface="Calibri"/>
              <a:cs typeface="Calibri"/>
            </a:endParaRPr>
          </a:p>
        </p:txBody>
      </p:sp>
      <p:pic>
        <p:nvPicPr>
          <p:cNvPr id="5" name="object 5"/>
          <p:cNvPicPr/>
          <p:nvPr/>
        </p:nvPicPr>
        <p:blipFill>
          <a:blip r:embed="rId2" cstate="print"/>
          <a:stretch>
            <a:fillRect/>
          </a:stretch>
        </p:blipFill>
        <p:spPr>
          <a:xfrm>
            <a:off x="3578352" y="2215895"/>
            <a:ext cx="6973824" cy="3279648"/>
          </a:xfrm>
          <a:prstGeom prst="rect">
            <a:avLst/>
          </a:prstGeom>
        </p:spPr>
      </p:pic>
      <p:sp>
        <p:nvSpPr>
          <p:cNvPr id="6" name="object 6"/>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49</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11124"/>
            <a:ext cx="6875780" cy="695960"/>
          </a:xfrm>
          <a:prstGeom prst="rect">
            <a:avLst/>
          </a:prstGeom>
        </p:spPr>
        <p:txBody>
          <a:bodyPr vert="horz" wrap="square" lIns="0" tIns="12700" rIns="0" bIns="0" rtlCol="0">
            <a:spAutoFit/>
          </a:bodyPr>
          <a:lstStyle/>
          <a:p>
            <a:pPr marL="12700">
              <a:lnSpc>
                <a:spcPct val="100000"/>
              </a:lnSpc>
              <a:spcBef>
                <a:spcPts val="100"/>
              </a:spcBef>
            </a:pPr>
            <a:r>
              <a:rPr spc="-5" dirty="0"/>
              <a:t>Smart</a:t>
            </a:r>
            <a:r>
              <a:rPr dirty="0"/>
              <a:t> </a:t>
            </a:r>
            <a:r>
              <a:rPr spc="-20" dirty="0"/>
              <a:t>Contracts</a:t>
            </a:r>
            <a:r>
              <a:rPr dirty="0"/>
              <a:t> </a:t>
            </a:r>
            <a:r>
              <a:rPr spc="-20" dirty="0"/>
              <a:t>Example</a:t>
            </a:r>
            <a:r>
              <a:rPr dirty="0"/>
              <a:t> </a:t>
            </a:r>
            <a:r>
              <a:rPr spc="-5" dirty="0"/>
              <a:t>(3/3)</a:t>
            </a:r>
          </a:p>
        </p:txBody>
      </p:sp>
      <p:grpSp>
        <p:nvGrpSpPr>
          <p:cNvPr id="3" name="object 3"/>
          <p:cNvGrpSpPr/>
          <p:nvPr/>
        </p:nvGrpSpPr>
        <p:grpSpPr>
          <a:xfrm>
            <a:off x="3627716" y="1940915"/>
            <a:ext cx="6851650" cy="4632960"/>
            <a:chOff x="3627716" y="1940915"/>
            <a:chExt cx="6851650" cy="4632960"/>
          </a:xfrm>
        </p:grpSpPr>
        <p:pic>
          <p:nvPicPr>
            <p:cNvPr id="4" name="object 4"/>
            <p:cNvPicPr/>
            <p:nvPr/>
          </p:nvPicPr>
          <p:blipFill>
            <a:blip r:embed="rId2" cstate="print"/>
            <a:stretch>
              <a:fillRect/>
            </a:stretch>
          </p:blipFill>
          <p:spPr>
            <a:xfrm>
              <a:off x="7995437" y="2356483"/>
              <a:ext cx="1466062" cy="863128"/>
            </a:xfrm>
            <a:prstGeom prst="rect">
              <a:avLst/>
            </a:prstGeom>
          </p:spPr>
        </p:pic>
        <p:pic>
          <p:nvPicPr>
            <p:cNvPr id="5" name="object 5"/>
            <p:cNvPicPr/>
            <p:nvPr/>
          </p:nvPicPr>
          <p:blipFill>
            <a:blip r:embed="rId3" cstate="print"/>
            <a:stretch>
              <a:fillRect/>
            </a:stretch>
          </p:blipFill>
          <p:spPr>
            <a:xfrm>
              <a:off x="7995437" y="3465512"/>
              <a:ext cx="1466062" cy="2932113"/>
            </a:xfrm>
            <a:prstGeom prst="rect">
              <a:avLst/>
            </a:prstGeom>
          </p:spPr>
        </p:pic>
        <p:pic>
          <p:nvPicPr>
            <p:cNvPr id="6" name="object 6"/>
            <p:cNvPicPr/>
            <p:nvPr/>
          </p:nvPicPr>
          <p:blipFill>
            <a:blip r:embed="rId4" cstate="print"/>
            <a:stretch>
              <a:fillRect/>
            </a:stretch>
          </p:blipFill>
          <p:spPr>
            <a:xfrm>
              <a:off x="9448800" y="3471672"/>
              <a:ext cx="725424" cy="725423"/>
            </a:xfrm>
            <a:prstGeom prst="rect">
              <a:avLst/>
            </a:prstGeom>
          </p:spPr>
        </p:pic>
        <p:sp>
          <p:nvSpPr>
            <p:cNvPr id="7" name="object 7"/>
            <p:cNvSpPr/>
            <p:nvPr/>
          </p:nvSpPr>
          <p:spPr>
            <a:xfrm>
              <a:off x="6984200" y="1947265"/>
              <a:ext cx="3488690" cy="4620260"/>
            </a:xfrm>
            <a:custGeom>
              <a:avLst/>
              <a:gdLst/>
              <a:ahLst/>
              <a:cxnLst/>
              <a:rect l="l" t="t" r="r" b="b"/>
              <a:pathLst>
                <a:path w="3488690" h="4620259">
                  <a:moveTo>
                    <a:pt x="0" y="2310111"/>
                  </a:moveTo>
                  <a:lnTo>
                    <a:pt x="476" y="2255582"/>
                  </a:lnTo>
                  <a:lnTo>
                    <a:pt x="1898" y="2201363"/>
                  </a:lnTo>
                  <a:lnTo>
                    <a:pt x="4255" y="2147468"/>
                  </a:lnTo>
                  <a:lnTo>
                    <a:pt x="7538" y="2093910"/>
                  </a:lnTo>
                  <a:lnTo>
                    <a:pt x="11734" y="2040703"/>
                  </a:lnTo>
                  <a:lnTo>
                    <a:pt x="16835" y="1987861"/>
                  </a:lnTo>
                  <a:lnTo>
                    <a:pt x="22829" y="1935398"/>
                  </a:lnTo>
                  <a:lnTo>
                    <a:pt x="29706" y="1883329"/>
                  </a:lnTo>
                  <a:lnTo>
                    <a:pt x="37455" y="1831666"/>
                  </a:lnTo>
                  <a:lnTo>
                    <a:pt x="46067" y="1780423"/>
                  </a:lnTo>
                  <a:lnTo>
                    <a:pt x="55530" y="1729615"/>
                  </a:lnTo>
                  <a:lnTo>
                    <a:pt x="65834" y="1679255"/>
                  </a:lnTo>
                  <a:lnTo>
                    <a:pt x="76969" y="1629358"/>
                  </a:lnTo>
                  <a:lnTo>
                    <a:pt x="88923" y="1579936"/>
                  </a:lnTo>
                  <a:lnTo>
                    <a:pt x="101688" y="1531005"/>
                  </a:lnTo>
                  <a:lnTo>
                    <a:pt x="115252" y="1482577"/>
                  </a:lnTo>
                  <a:lnTo>
                    <a:pt x="129604" y="1434667"/>
                  </a:lnTo>
                  <a:lnTo>
                    <a:pt x="144735" y="1387289"/>
                  </a:lnTo>
                  <a:lnTo>
                    <a:pt x="160633" y="1340456"/>
                  </a:lnTo>
                  <a:lnTo>
                    <a:pt x="177289" y="1294182"/>
                  </a:lnTo>
                  <a:lnTo>
                    <a:pt x="194692" y="1248481"/>
                  </a:lnTo>
                  <a:lnTo>
                    <a:pt x="212831" y="1203367"/>
                  </a:lnTo>
                  <a:lnTo>
                    <a:pt x="231696" y="1158854"/>
                  </a:lnTo>
                  <a:lnTo>
                    <a:pt x="251276" y="1114956"/>
                  </a:lnTo>
                  <a:lnTo>
                    <a:pt x="271561" y="1071687"/>
                  </a:lnTo>
                  <a:lnTo>
                    <a:pt x="292541" y="1029060"/>
                  </a:lnTo>
                  <a:lnTo>
                    <a:pt x="314205" y="987089"/>
                  </a:lnTo>
                  <a:lnTo>
                    <a:pt x="336542" y="945788"/>
                  </a:lnTo>
                  <a:lnTo>
                    <a:pt x="359543" y="905172"/>
                  </a:lnTo>
                  <a:lnTo>
                    <a:pt x="383196" y="865253"/>
                  </a:lnTo>
                  <a:lnTo>
                    <a:pt x="407491" y="826047"/>
                  </a:lnTo>
                  <a:lnTo>
                    <a:pt x="432418" y="787566"/>
                  </a:lnTo>
                  <a:lnTo>
                    <a:pt x="457966" y="749824"/>
                  </a:lnTo>
                  <a:lnTo>
                    <a:pt x="484125" y="712836"/>
                  </a:lnTo>
                  <a:lnTo>
                    <a:pt x="510884" y="676615"/>
                  </a:lnTo>
                  <a:lnTo>
                    <a:pt x="538233" y="641175"/>
                  </a:lnTo>
                  <a:lnTo>
                    <a:pt x="566161" y="606530"/>
                  </a:lnTo>
                  <a:lnTo>
                    <a:pt x="594658" y="572694"/>
                  </a:lnTo>
                  <a:lnTo>
                    <a:pt x="623714" y="539681"/>
                  </a:lnTo>
                  <a:lnTo>
                    <a:pt x="653317" y="507505"/>
                  </a:lnTo>
                  <a:lnTo>
                    <a:pt x="683458" y="476178"/>
                  </a:lnTo>
                  <a:lnTo>
                    <a:pt x="714126" y="445717"/>
                  </a:lnTo>
                  <a:lnTo>
                    <a:pt x="745311" y="416133"/>
                  </a:lnTo>
                  <a:lnTo>
                    <a:pt x="777001" y="387441"/>
                  </a:lnTo>
                  <a:lnTo>
                    <a:pt x="809187" y="359656"/>
                  </a:lnTo>
                  <a:lnTo>
                    <a:pt x="841858" y="332790"/>
                  </a:lnTo>
                  <a:lnTo>
                    <a:pt x="875004" y="306858"/>
                  </a:lnTo>
                  <a:lnTo>
                    <a:pt x="908613" y="281873"/>
                  </a:lnTo>
                  <a:lnTo>
                    <a:pt x="942677" y="257850"/>
                  </a:lnTo>
                  <a:lnTo>
                    <a:pt x="977184" y="234802"/>
                  </a:lnTo>
                  <a:lnTo>
                    <a:pt x="1012123" y="212743"/>
                  </a:lnTo>
                  <a:lnTo>
                    <a:pt x="1047485" y="191687"/>
                  </a:lnTo>
                  <a:lnTo>
                    <a:pt x="1083259" y="171648"/>
                  </a:lnTo>
                  <a:lnTo>
                    <a:pt x="1119433" y="152639"/>
                  </a:lnTo>
                  <a:lnTo>
                    <a:pt x="1155999" y="134676"/>
                  </a:lnTo>
                  <a:lnTo>
                    <a:pt x="1192945" y="117770"/>
                  </a:lnTo>
                  <a:lnTo>
                    <a:pt x="1230262" y="101937"/>
                  </a:lnTo>
                  <a:lnTo>
                    <a:pt x="1267937" y="87191"/>
                  </a:lnTo>
                  <a:lnTo>
                    <a:pt x="1305962" y="73544"/>
                  </a:lnTo>
                  <a:lnTo>
                    <a:pt x="1344325" y="61011"/>
                  </a:lnTo>
                  <a:lnTo>
                    <a:pt x="1383016" y="49606"/>
                  </a:lnTo>
                  <a:lnTo>
                    <a:pt x="1422025" y="39343"/>
                  </a:lnTo>
                  <a:lnTo>
                    <a:pt x="1461340" y="30235"/>
                  </a:lnTo>
                  <a:lnTo>
                    <a:pt x="1500953" y="22296"/>
                  </a:lnTo>
                  <a:lnTo>
                    <a:pt x="1540851" y="15541"/>
                  </a:lnTo>
                  <a:lnTo>
                    <a:pt x="1581026" y="9983"/>
                  </a:lnTo>
                  <a:lnTo>
                    <a:pt x="1621465" y="5636"/>
                  </a:lnTo>
                  <a:lnTo>
                    <a:pt x="1662160" y="2514"/>
                  </a:lnTo>
                  <a:lnTo>
                    <a:pt x="1703098" y="630"/>
                  </a:lnTo>
                  <a:lnTo>
                    <a:pt x="1744270" y="0"/>
                  </a:lnTo>
                  <a:lnTo>
                    <a:pt x="1785443" y="630"/>
                  </a:lnTo>
                  <a:lnTo>
                    <a:pt x="1826381" y="2514"/>
                  </a:lnTo>
                  <a:lnTo>
                    <a:pt x="1867075" y="5636"/>
                  </a:lnTo>
                  <a:lnTo>
                    <a:pt x="1907514" y="9983"/>
                  </a:lnTo>
                  <a:lnTo>
                    <a:pt x="1947689" y="15541"/>
                  </a:lnTo>
                  <a:lnTo>
                    <a:pt x="1987587" y="22296"/>
                  </a:lnTo>
                  <a:lnTo>
                    <a:pt x="2027199" y="30235"/>
                  </a:lnTo>
                  <a:lnTo>
                    <a:pt x="2066515" y="39343"/>
                  </a:lnTo>
                  <a:lnTo>
                    <a:pt x="2105523" y="49606"/>
                  </a:lnTo>
                  <a:lnTo>
                    <a:pt x="2144214" y="61011"/>
                  </a:lnTo>
                  <a:lnTo>
                    <a:pt x="2182577" y="73544"/>
                  </a:lnTo>
                  <a:lnTo>
                    <a:pt x="2220601" y="87191"/>
                  </a:lnTo>
                  <a:lnTo>
                    <a:pt x="2258277" y="101937"/>
                  </a:lnTo>
                  <a:lnTo>
                    <a:pt x="2295593" y="117770"/>
                  </a:lnTo>
                  <a:lnTo>
                    <a:pt x="2332539" y="134676"/>
                  </a:lnTo>
                  <a:lnTo>
                    <a:pt x="2369104" y="152639"/>
                  </a:lnTo>
                  <a:lnTo>
                    <a:pt x="2405279" y="171648"/>
                  </a:lnTo>
                  <a:lnTo>
                    <a:pt x="2441052" y="191687"/>
                  </a:lnTo>
                  <a:lnTo>
                    <a:pt x="2476414" y="212743"/>
                  </a:lnTo>
                  <a:lnTo>
                    <a:pt x="2511353" y="234802"/>
                  </a:lnTo>
                  <a:lnTo>
                    <a:pt x="2545860" y="257850"/>
                  </a:lnTo>
                  <a:lnTo>
                    <a:pt x="2579923" y="281873"/>
                  </a:lnTo>
                  <a:lnTo>
                    <a:pt x="2613533" y="306858"/>
                  </a:lnTo>
                  <a:lnTo>
                    <a:pt x="2646678" y="332790"/>
                  </a:lnTo>
                  <a:lnTo>
                    <a:pt x="2679349" y="359656"/>
                  </a:lnTo>
                  <a:lnTo>
                    <a:pt x="2711535" y="387441"/>
                  </a:lnTo>
                  <a:lnTo>
                    <a:pt x="2743225" y="416133"/>
                  </a:lnTo>
                  <a:lnTo>
                    <a:pt x="2774409" y="445717"/>
                  </a:lnTo>
                  <a:lnTo>
                    <a:pt x="2805077" y="476178"/>
                  </a:lnTo>
                  <a:lnTo>
                    <a:pt x="2835218" y="507505"/>
                  </a:lnTo>
                  <a:lnTo>
                    <a:pt x="2864821" y="539681"/>
                  </a:lnTo>
                  <a:lnTo>
                    <a:pt x="2893876" y="572694"/>
                  </a:lnTo>
                  <a:lnTo>
                    <a:pt x="2922373" y="606530"/>
                  </a:lnTo>
                  <a:lnTo>
                    <a:pt x="2950301" y="641175"/>
                  </a:lnTo>
                  <a:lnTo>
                    <a:pt x="2977650" y="676615"/>
                  </a:lnTo>
                  <a:lnTo>
                    <a:pt x="3004409" y="712836"/>
                  </a:lnTo>
                  <a:lnTo>
                    <a:pt x="3030568" y="749824"/>
                  </a:lnTo>
                  <a:lnTo>
                    <a:pt x="3056116" y="787566"/>
                  </a:lnTo>
                  <a:lnTo>
                    <a:pt x="3081042" y="826047"/>
                  </a:lnTo>
                  <a:lnTo>
                    <a:pt x="3105338" y="865253"/>
                  </a:lnTo>
                  <a:lnTo>
                    <a:pt x="3128990" y="905172"/>
                  </a:lnTo>
                  <a:lnTo>
                    <a:pt x="3151991" y="945788"/>
                  </a:lnTo>
                  <a:lnTo>
                    <a:pt x="3174328" y="987089"/>
                  </a:lnTo>
                  <a:lnTo>
                    <a:pt x="3195992" y="1029060"/>
                  </a:lnTo>
                  <a:lnTo>
                    <a:pt x="3216971" y="1071687"/>
                  </a:lnTo>
                  <a:lnTo>
                    <a:pt x="3237257" y="1114956"/>
                  </a:lnTo>
                  <a:lnTo>
                    <a:pt x="3256837" y="1158854"/>
                  </a:lnTo>
                  <a:lnTo>
                    <a:pt x="3275702" y="1203367"/>
                  </a:lnTo>
                  <a:lnTo>
                    <a:pt x="3293841" y="1248481"/>
                  </a:lnTo>
                  <a:lnTo>
                    <a:pt x="3311243" y="1294182"/>
                  </a:lnTo>
                  <a:lnTo>
                    <a:pt x="3327899" y="1340456"/>
                  </a:lnTo>
                  <a:lnTo>
                    <a:pt x="3343797" y="1387289"/>
                  </a:lnTo>
                  <a:lnTo>
                    <a:pt x="3358928" y="1434667"/>
                  </a:lnTo>
                  <a:lnTo>
                    <a:pt x="3373280" y="1482577"/>
                  </a:lnTo>
                  <a:lnTo>
                    <a:pt x="3386844" y="1531005"/>
                  </a:lnTo>
                  <a:lnTo>
                    <a:pt x="3399608" y="1579936"/>
                  </a:lnTo>
                  <a:lnTo>
                    <a:pt x="3411563" y="1629358"/>
                  </a:lnTo>
                  <a:lnTo>
                    <a:pt x="3422697" y="1679255"/>
                  </a:lnTo>
                  <a:lnTo>
                    <a:pt x="3433001" y="1729615"/>
                  </a:lnTo>
                  <a:lnTo>
                    <a:pt x="3442464" y="1780423"/>
                  </a:lnTo>
                  <a:lnTo>
                    <a:pt x="3451076" y="1831666"/>
                  </a:lnTo>
                  <a:lnTo>
                    <a:pt x="3458825" y="1883329"/>
                  </a:lnTo>
                  <a:lnTo>
                    <a:pt x="3465702" y="1935398"/>
                  </a:lnTo>
                  <a:lnTo>
                    <a:pt x="3471696" y="1987861"/>
                  </a:lnTo>
                  <a:lnTo>
                    <a:pt x="3476797" y="2040703"/>
                  </a:lnTo>
                  <a:lnTo>
                    <a:pt x="3480993" y="2093910"/>
                  </a:lnTo>
                  <a:lnTo>
                    <a:pt x="3484276" y="2147468"/>
                  </a:lnTo>
                  <a:lnTo>
                    <a:pt x="3486633" y="2201363"/>
                  </a:lnTo>
                  <a:lnTo>
                    <a:pt x="3488055" y="2255582"/>
                  </a:lnTo>
                  <a:lnTo>
                    <a:pt x="3488531" y="2310111"/>
                  </a:lnTo>
                  <a:lnTo>
                    <a:pt x="3488055" y="2364639"/>
                  </a:lnTo>
                  <a:lnTo>
                    <a:pt x="3486633" y="2418859"/>
                  </a:lnTo>
                  <a:lnTo>
                    <a:pt x="3484276" y="2472754"/>
                  </a:lnTo>
                  <a:lnTo>
                    <a:pt x="3480993" y="2526312"/>
                  </a:lnTo>
                  <a:lnTo>
                    <a:pt x="3476797" y="2579519"/>
                  </a:lnTo>
                  <a:lnTo>
                    <a:pt x="3471696" y="2632361"/>
                  </a:lnTo>
                  <a:lnTo>
                    <a:pt x="3465702" y="2684823"/>
                  </a:lnTo>
                  <a:lnTo>
                    <a:pt x="3458825" y="2736893"/>
                  </a:lnTo>
                  <a:lnTo>
                    <a:pt x="3451076" y="2788556"/>
                  </a:lnTo>
                  <a:lnTo>
                    <a:pt x="3442464" y="2839799"/>
                  </a:lnTo>
                  <a:lnTo>
                    <a:pt x="3433001" y="2890607"/>
                  </a:lnTo>
                  <a:lnTo>
                    <a:pt x="3422697" y="2940966"/>
                  </a:lnTo>
                  <a:lnTo>
                    <a:pt x="3411563" y="2990864"/>
                  </a:lnTo>
                  <a:lnTo>
                    <a:pt x="3399608" y="3040285"/>
                  </a:lnTo>
                  <a:lnTo>
                    <a:pt x="3386844" y="3089217"/>
                  </a:lnTo>
                  <a:lnTo>
                    <a:pt x="3373280" y="3137644"/>
                  </a:lnTo>
                  <a:lnTo>
                    <a:pt x="3358928" y="3185554"/>
                  </a:lnTo>
                  <a:lnTo>
                    <a:pt x="3343797" y="3232933"/>
                  </a:lnTo>
                  <a:lnTo>
                    <a:pt x="3327899" y="3279766"/>
                  </a:lnTo>
                  <a:lnTo>
                    <a:pt x="3311243" y="3326040"/>
                  </a:lnTo>
                  <a:lnTo>
                    <a:pt x="3293841" y="3371741"/>
                  </a:lnTo>
                  <a:lnTo>
                    <a:pt x="3275702" y="3416854"/>
                  </a:lnTo>
                  <a:lnTo>
                    <a:pt x="3256837" y="3461367"/>
                  </a:lnTo>
                  <a:lnTo>
                    <a:pt x="3237257" y="3505265"/>
                  </a:lnTo>
                  <a:lnTo>
                    <a:pt x="3216971" y="3548535"/>
                  </a:lnTo>
                  <a:lnTo>
                    <a:pt x="3195992" y="3591162"/>
                  </a:lnTo>
                  <a:lnTo>
                    <a:pt x="3174328" y="3633133"/>
                  </a:lnTo>
                  <a:lnTo>
                    <a:pt x="3151991" y="3674433"/>
                  </a:lnTo>
                  <a:lnTo>
                    <a:pt x="3128990" y="3715050"/>
                  </a:lnTo>
                  <a:lnTo>
                    <a:pt x="3105338" y="3754968"/>
                  </a:lnTo>
                  <a:lnTo>
                    <a:pt x="3081042" y="3794175"/>
                  </a:lnTo>
                  <a:lnTo>
                    <a:pt x="3056116" y="3832656"/>
                  </a:lnTo>
                  <a:lnTo>
                    <a:pt x="3030568" y="3870398"/>
                  </a:lnTo>
                  <a:lnTo>
                    <a:pt x="3004409" y="3907386"/>
                  </a:lnTo>
                  <a:lnTo>
                    <a:pt x="2977650" y="3943607"/>
                  </a:lnTo>
                  <a:lnTo>
                    <a:pt x="2950301" y="3979047"/>
                  </a:lnTo>
                  <a:lnTo>
                    <a:pt x="2922373" y="4013691"/>
                  </a:lnTo>
                  <a:lnTo>
                    <a:pt x="2893876" y="4047527"/>
                  </a:lnTo>
                  <a:lnTo>
                    <a:pt x="2864821" y="4080540"/>
                  </a:lnTo>
                  <a:lnTo>
                    <a:pt x="2835218" y="4112717"/>
                  </a:lnTo>
                  <a:lnTo>
                    <a:pt x="2805077" y="4144043"/>
                  </a:lnTo>
                  <a:lnTo>
                    <a:pt x="2774409" y="4174505"/>
                  </a:lnTo>
                  <a:lnTo>
                    <a:pt x="2743225" y="4204089"/>
                  </a:lnTo>
                  <a:lnTo>
                    <a:pt x="2711535" y="4232780"/>
                  </a:lnTo>
                  <a:lnTo>
                    <a:pt x="2679349" y="4260566"/>
                  </a:lnTo>
                  <a:lnTo>
                    <a:pt x="2646678" y="4287432"/>
                  </a:lnTo>
                  <a:lnTo>
                    <a:pt x="2613533" y="4313364"/>
                  </a:lnTo>
                  <a:lnTo>
                    <a:pt x="2579923" y="4338349"/>
                  </a:lnTo>
                  <a:lnTo>
                    <a:pt x="2545860" y="4362372"/>
                  </a:lnTo>
                  <a:lnTo>
                    <a:pt x="2511353" y="4385420"/>
                  </a:lnTo>
                  <a:lnTo>
                    <a:pt x="2476414" y="4407479"/>
                  </a:lnTo>
                  <a:lnTo>
                    <a:pt x="2441052" y="4428535"/>
                  </a:lnTo>
                  <a:lnTo>
                    <a:pt x="2405279" y="4448574"/>
                  </a:lnTo>
                  <a:lnTo>
                    <a:pt x="2369104" y="4467582"/>
                  </a:lnTo>
                  <a:lnTo>
                    <a:pt x="2332539" y="4485546"/>
                  </a:lnTo>
                  <a:lnTo>
                    <a:pt x="2295593" y="4502451"/>
                  </a:lnTo>
                  <a:lnTo>
                    <a:pt x="2258277" y="4518284"/>
                  </a:lnTo>
                  <a:lnTo>
                    <a:pt x="2220601" y="4533031"/>
                  </a:lnTo>
                  <a:lnTo>
                    <a:pt x="2182577" y="4546678"/>
                  </a:lnTo>
                  <a:lnTo>
                    <a:pt x="2144214" y="4559211"/>
                  </a:lnTo>
                  <a:lnTo>
                    <a:pt x="2105523" y="4570616"/>
                  </a:lnTo>
                  <a:lnTo>
                    <a:pt x="2066515" y="4580879"/>
                  </a:lnTo>
                  <a:lnTo>
                    <a:pt x="2027199" y="4589987"/>
                  </a:lnTo>
                  <a:lnTo>
                    <a:pt x="1987587" y="4597925"/>
                  </a:lnTo>
                  <a:lnTo>
                    <a:pt x="1947689" y="4604680"/>
                  </a:lnTo>
                  <a:lnTo>
                    <a:pt x="1907514" y="4610238"/>
                  </a:lnTo>
                  <a:lnTo>
                    <a:pt x="1867075" y="4614585"/>
                  </a:lnTo>
                  <a:lnTo>
                    <a:pt x="1826381" y="4617708"/>
                  </a:lnTo>
                  <a:lnTo>
                    <a:pt x="1785443" y="4619591"/>
                  </a:lnTo>
                  <a:lnTo>
                    <a:pt x="1744270" y="4620222"/>
                  </a:lnTo>
                  <a:lnTo>
                    <a:pt x="1703098" y="4619591"/>
                  </a:lnTo>
                  <a:lnTo>
                    <a:pt x="1662160" y="4617708"/>
                  </a:lnTo>
                  <a:lnTo>
                    <a:pt x="1621465" y="4614585"/>
                  </a:lnTo>
                  <a:lnTo>
                    <a:pt x="1581026" y="4610238"/>
                  </a:lnTo>
                  <a:lnTo>
                    <a:pt x="1540851" y="4604680"/>
                  </a:lnTo>
                  <a:lnTo>
                    <a:pt x="1500953" y="4597925"/>
                  </a:lnTo>
                  <a:lnTo>
                    <a:pt x="1461340" y="4589987"/>
                  </a:lnTo>
                  <a:lnTo>
                    <a:pt x="1422025" y="4580879"/>
                  </a:lnTo>
                  <a:lnTo>
                    <a:pt x="1383016" y="4570616"/>
                  </a:lnTo>
                  <a:lnTo>
                    <a:pt x="1344325" y="4559211"/>
                  </a:lnTo>
                  <a:lnTo>
                    <a:pt x="1305962" y="4546678"/>
                  </a:lnTo>
                  <a:lnTo>
                    <a:pt x="1267937" y="4533031"/>
                  </a:lnTo>
                  <a:lnTo>
                    <a:pt x="1230262" y="4518284"/>
                  </a:lnTo>
                  <a:lnTo>
                    <a:pt x="1192945" y="4502451"/>
                  </a:lnTo>
                  <a:lnTo>
                    <a:pt x="1155999" y="4485546"/>
                  </a:lnTo>
                  <a:lnTo>
                    <a:pt x="1119433" y="4467582"/>
                  </a:lnTo>
                  <a:lnTo>
                    <a:pt x="1083259" y="4448574"/>
                  </a:lnTo>
                  <a:lnTo>
                    <a:pt x="1047485" y="4428535"/>
                  </a:lnTo>
                  <a:lnTo>
                    <a:pt x="1012123" y="4407479"/>
                  </a:lnTo>
                  <a:lnTo>
                    <a:pt x="977184" y="4385420"/>
                  </a:lnTo>
                  <a:lnTo>
                    <a:pt x="942677" y="4362372"/>
                  </a:lnTo>
                  <a:lnTo>
                    <a:pt x="908613" y="4338349"/>
                  </a:lnTo>
                  <a:lnTo>
                    <a:pt x="875004" y="4313364"/>
                  </a:lnTo>
                  <a:lnTo>
                    <a:pt x="841858" y="4287432"/>
                  </a:lnTo>
                  <a:lnTo>
                    <a:pt x="809187" y="4260566"/>
                  </a:lnTo>
                  <a:lnTo>
                    <a:pt x="777001" y="4232780"/>
                  </a:lnTo>
                  <a:lnTo>
                    <a:pt x="745311" y="4204089"/>
                  </a:lnTo>
                  <a:lnTo>
                    <a:pt x="714126" y="4174505"/>
                  </a:lnTo>
                  <a:lnTo>
                    <a:pt x="683458" y="4144043"/>
                  </a:lnTo>
                  <a:lnTo>
                    <a:pt x="653317" y="4112717"/>
                  </a:lnTo>
                  <a:lnTo>
                    <a:pt x="623714" y="4080540"/>
                  </a:lnTo>
                  <a:lnTo>
                    <a:pt x="594658" y="4047527"/>
                  </a:lnTo>
                  <a:lnTo>
                    <a:pt x="566161" y="4013691"/>
                  </a:lnTo>
                  <a:lnTo>
                    <a:pt x="538233" y="3979047"/>
                  </a:lnTo>
                  <a:lnTo>
                    <a:pt x="510884" y="3943607"/>
                  </a:lnTo>
                  <a:lnTo>
                    <a:pt x="484125" y="3907386"/>
                  </a:lnTo>
                  <a:lnTo>
                    <a:pt x="457966" y="3870398"/>
                  </a:lnTo>
                  <a:lnTo>
                    <a:pt x="432418" y="3832656"/>
                  </a:lnTo>
                  <a:lnTo>
                    <a:pt x="407491" y="3794175"/>
                  </a:lnTo>
                  <a:lnTo>
                    <a:pt x="383196" y="3754968"/>
                  </a:lnTo>
                  <a:lnTo>
                    <a:pt x="359543" y="3715050"/>
                  </a:lnTo>
                  <a:lnTo>
                    <a:pt x="336542" y="3674433"/>
                  </a:lnTo>
                  <a:lnTo>
                    <a:pt x="314205" y="3633133"/>
                  </a:lnTo>
                  <a:lnTo>
                    <a:pt x="292541" y="3591162"/>
                  </a:lnTo>
                  <a:lnTo>
                    <a:pt x="271561" y="3548535"/>
                  </a:lnTo>
                  <a:lnTo>
                    <a:pt x="251276" y="3505265"/>
                  </a:lnTo>
                  <a:lnTo>
                    <a:pt x="231696" y="3461367"/>
                  </a:lnTo>
                  <a:lnTo>
                    <a:pt x="212831" y="3416854"/>
                  </a:lnTo>
                  <a:lnTo>
                    <a:pt x="194692" y="3371741"/>
                  </a:lnTo>
                  <a:lnTo>
                    <a:pt x="177289" y="3326040"/>
                  </a:lnTo>
                  <a:lnTo>
                    <a:pt x="160633" y="3279766"/>
                  </a:lnTo>
                  <a:lnTo>
                    <a:pt x="144735" y="3232933"/>
                  </a:lnTo>
                  <a:lnTo>
                    <a:pt x="129604" y="3185554"/>
                  </a:lnTo>
                  <a:lnTo>
                    <a:pt x="115252" y="3137644"/>
                  </a:lnTo>
                  <a:lnTo>
                    <a:pt x="101688" y="3089217"/>
                  </a:lnTo>
                  <a:lnTo>
                    <a:pt x="88923" y="3040285"/>
                  </a:lnTo>
                  <a:lnTo>
                    <a:pt x="76969" y="2990864"/>
                  </a:lnTo>
                  <a:lnTo>
                    <a:pt x="65834" y="2940966"/>
                  </a:lnTo>
                  <a:lnTo>
                    <a:pt x="55530" y="2890607"/>
                  </a:lnTo>
                  <a:lnTo>
                    <a:pt x="46067" y="2839799"/>
                  </a:lnTo>
                  <a:lnTo>
                    <a:pt x="37455" y="2788556"/>
                  </a:lnTo>
                  <a:lnTo>
                    <a:pt x="29706" y="2736893"/>
                  </a:lnTo>
                  <a:lnTo>
                    <a:pt x="22829" y="2684823"/>
                  </a:lnTo>
                  <a:lnTo>
                    <a:pt x="16835" y="2632361"/>
                  </a:lnTo>
                  <a:lnTo>
                    <a:pt x="11734" y="2579519"/>
                  </a:lnTo>
                  <a:lnTo>
                    <a:pt x="7538" y="2526312"/>
                  </a:lnTo>
                  <a:lnTo>
                    <a:pt x="4255" y="2472754"/>
                  </a:lnTo>
                  <a:lnTo>
                    <a:pt x="1898" y="2418859"/>
                  </a:lnTo>
                  <a:lnTo>
                    <a:pt x="476" y="2364639"/>
                  </a:lnTo>
                  <a:lnTo>
                    <a:pt x="0" y="2310111"/>
                  </a:lnTo>
                  <a:close/>
                </a:path>
              </a:pathLst>
            </a:custGeom>
            <a:ln w="12700">
              <a:solidFill>
                <a:srgbClr val="000000"/>
              </a:solidFill>
            </a:ln>
          </p:spPr>
          <p:txBody>
            <a:bodyPr wrap="square" lIns="0" tIns="0" rIns="0" bIns="0" rtlCol="0"/>
            <a:lstStyle/>
            <a:p>
              <a:endParaRPr/>
            </a:p>
          </p:txBody>
        </p:sp>
        <p:sp>
          <p:nvSpPr>
            <p:cNvPr id="8" name="object 8"/>
            <p:cNvSpPr/>
            <p:nvPr/>
          </p:nvSpPr>
          <p:spPr>
            <a:xfrm>
              <a:off x="3627716" y="3489680"/>
              <a:ext cx="4157979" cy="746760"/>
            </a:xfrm>
            <a:custGeom>
              <a:avLst/>
              <a:gdLst/>
              <a:ahLst/>
              <a:cxnLst/>
              <a:rect l="l" t="t" r="r" b="b"/>
              <a:pathLst>
                <a:path w="4157979" h="746760">
                  <a:moveTo>
                    <a:pt x="3983571" y="689910"/>
                  </a:moveTo>
                  <a:lnTo>
                    <a:pt x="3974591" y="746353"/>
                  </a:lnTo>
                  <a:lnTo>
                    <a:pt x="4139087" y="694397"/>
                  </a:lnTo>
                  <a:lnTo>
                    <a:pt x="4011790" y="694397"/>
                  </a:lnTo>
                  <a:lnTo>
                    <a:pt x="3983571" y="689910"/>
                  </a:lnTo>
                  <a:close/>
                </a:path>
                <a:path w="4157979" h="746760">
                  <a:moveTo>
                    <a:pt x="3992550" y="633471"/>
                  </a:moveTo>
                  <a:lnTo>
                    <a:pt x="3983571" y="689910"/>
                  </a:lnTo>
                  <a:lnTo>
                    <a:pt x="4011790" y="694397"/>
                  </a:lnTo>
                  <a:lnTo>
                    <a:pt x="4020769" y="637959"/>
                  </a:lnTo>
                  <a:lnTo>
                    <a:pt x="3992550" y="633471"/>
                  </a:lnTo>
                  <a:close/>
                </a:path>
                <a:path w="4157979" h="746760">
                  <a:moveTo>
                    <a:pt x="4001528" y="577037"/>
                  </a:moveTo>
                  <a:lnTo>
                    <a:pt x="3992550" y="633471"/>
                  </a:lnTo>
                  <a:lnTo>
                    <a:pt x="4020769" y="637959"/>
                  </a:lnTo>
                  <a:lnTo>
                    <a:pt x="4011790" y="694397"/>
                  </a:lnTo>
                  <a:lnTo>
                    <a:pt x="4139087" y="694397"/>
                  </a:lnTo>
                  <a:lnTo>
                    <a:pt x="4157383" y="688619"/>
                  </a:lnTo>
                  <a:lnTo>
                    <a:pt x="4001528" y="577037"/>
                  </a:lnTo>
                  <a:close/>
                </a:path>
                <a:path w="4157979" h="746760">
                  <a:moveTo>
                    <a:pt x="8966" y="0"/>
                  </a:moveTo>
                  <a:lnTo>
                    <a:pt x="0" y="56438"/>
                  </a:lnTo>
                  <a:lnTo>
                    <a:pt x="3983571" y="689910"/>
                  </a:lnTo>
                  <a:lnTo>
                    <a:pt x="3992550" y="633471"/>
                  </a:lnTo>
                  <a:lnTo>
                    <a:pt x="8966" y="0"/>
                  </a:lnTo>
                  <a:close/>
                </a:path>
              </a:pathLst>
            </a:custGeom>
            <a:solidFill>
              <a:srgbClr val="4472C4"/>
            </a:solidFill>
          </p:spPr>
          <p:txBody>
            <a:bodyPr wrap="square" lIns="0" tIns="0" rIns="0" bIns="0" rtlCol="0"/>
            <a:lstStyle/>
            <a:p>
              <a:endParaRPr/>
            </a:p>
          </p:txBody>
        </p:sp>
      </p:grpSp>
      <p:pic>
        <p:nvPicPr>
          <p:cNvPr id="9" name="object 9"/>
          <p:cNvPicPr/>
          <p:nvPr/>
        </p:nvPicPr>
        <p:blipFill>
          <a:blip r:embed="rId5" cstate="print"/>
          <a:stretch>
            <a:fillRect/>
          </a:stretch>
        </p:blipFill>
        <p:spPr>
          <a:xfrm>
            <a:off x="2834639" y="2996183"/>
            <a:ext cx="612648" cy="612647"/>
          </a:xfrm>
          <a:prstGeom prst="rect">
            <a:avLst/>
          </a:prstGeom>
        </p:spPr>
      </p:pic>
      <p:pic>
        <p:nvPicPr>
          <p:cNvPr id="10" name="object 10"/>
          <p:cNvPicPr/>
          <p:nvPr/>
        </p:nvPicPr>
        <p:blipFill>
          <a:blip r:embed="rId6" cstate="print"/>
          <a:stretch>
            <a:fillRect/>
          </a:stretch>
        </p:blipFill>
        <p:spPr>
          <a:xfrm>
            <a:off x="2834639" y="4392167"/>
            <a:ext cx="612648" cy="612648"/>
          </a:xfrm>
          <a:prstGeom prst="rect">
            <a:avLst/>
          </a:prstGeom>
        </p:spPr>
      </p:pic>
      <p:sp>
        <p:nvSpPr>
          <p:cNvPr id="11" name="object 11"/>
          <p:cNvSpPr txBox="1"/>
          <p:nvPr/>
        </p:nvSpPr>
        <p:spPr>
          <a:xfrm>
            <a:off x="8214232" y="1499108"/>
            <a:ext cx="1017269"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Blockchain</a:t>
            </a:r>
            <a:endParaRPr sz="1800">
              <a:latin typeface="Calibri"/>
              <a:cs typeface="Calibri"/>
            </a:endParaRPr>
          </a:p>
        </p:txBody>
      </p:sp>
      <p:sp>
        <p:nvSpPr>
          <p:cNvPr id="15" name="object 15"/>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7</a:t>
            </a:r>
          </a:p>
        </p:txBody>
      </p:sp>
      <p:sp>
        <p:nvSpPr>
          <p:cNvPr id="12" name="object 12"/>
          <p:cNvSpPr txBox="1"/>
          <p:nvPr/>
        </p:nvSpPr>
        <p:spPr>
          <a:xfrm>
            <a:off x="2802089" y="4105147"/>
            <a:ext cx="655955" cy="299720"/>
          </a:xfrm>
          <a:prstGeom prst="rect">
            <a:avLst/>
          </a:prstGeom>
        </p:spPr>
        <p:txBody>
          <a:bodyPr vert="horz" wrap="square" lIns="0" tIns="12700" rIns="0" bIns="0" rtlCol="0">
            <a:spAutoFit/>
          </a:bodyPr>
          <a:lstStyle/>
          <a:p>
            <a:pPr marL="12700">
              <a:lnSpc>
                <a:spcPct val="100000"/>
              </a:lnSpc>
              <a:spcBef>
                <a:spcPts val="100"/>
              </a:spcBef>
            </a:pPr>
            <a:r>
              <a:rPr sz="1800" spc="-165" dirty="0">
                <a:latin typeface="Calibri"/>
                <a:cs typeface="Calibri"/>
              </a:rPr>
              <a:t>T</a:t>
            </a:r>
            <a:r>
              <a:rPr sz="1800" dirty="0">
                <a:latin typeface="Calibri"/>
                <a:cs typeface="Calibri"/>
              </a:rPr>
              <a:t>e</a:t>
            </a:r>
            <a:r>
              <a:rPr sz="1800" spc="5" dirty="0">
                <a:latin typeface="Calibri"/>
                <a:cs typeface="Calibri"/>
              </a:rPr>
              <a:t>n</a:t>
            </a:r>
            <a:r>
              <a:rPr sz="1800" dirty="0">
                <a:latin typeface="Calibri"/>
                <a:cs typeface="Calibri"/>
              </a:rPr>
              <a:t>a</a:t>
            </a:r>
            <a:r>
              <a:rPr sz="1800" spc="-15" dirty="0">
                <a:latin typeface="Calibri"/>
                <a:cs typeface="Calibri"/>
              </a:rPr>
              <a:t>n</a:t>
            </a:r>
            <a:r>
              <a:rPr sz="1800" dirty="0">
                <a:latin typeface="Calibri"/>
                <a:cs typeface="Calibri"/>
              </a:rPr>
              <a:t>t</a:t>
            </a:r>
            <a:endParaRPr sz="1800">
              <a:latin typeface="Calibri"/>
              <a:cs typeface="Calibri"/>
            </a:endParaRPr>
          </a:p>
        </p:txBody>
      </p:sp>
      <p:sp>
        <p:nvSpPr>
          <p:cNvPr id="13" name="object 13"/>
          <p:cNvSpPr txBox="1"/>
          <p:nvPr/>
        </p:nvSpPr>
        <p:spPr>
          <a:xfrm rot="480000">
            <a:off x="4608407" y="3506376"/>
            <a:ext cx="1202832" cy="203200"/>
          </a:xfrm>
          <a:prstGeom prst="rect">
            <a:avLst/>
          </a:prstGeom>
        </p:spPr>
        <p:txBody>
          <a:bodyPr vert="horz" wrap="square" lIns="0" tIns="0" rIns="0" bIns="0" rtlCol="0">
            <a:spAutoFit/>
          </a:bodyPr>
          <a:lstStyle/>
          <a:p>
            <a:pPr>
              <a:lnSpc>
                <a:spcPts val="1600"/>
              </a:lnSpc>
            </a:pPr>
            <a:r>
              <a:rPr sz="2400" spc="-15" baseline="1736" dirty="0">
                <a:latin typeface="Calibri"/>
                <a:cs typeface="Calibri"/>
              </a:rPr>
              <a:t>Check</a:t>
            </a:r>
            <a:r>
              <a:rPr sz="2400" spc="-104" baseline="1736" dirty="0">
                <a:latin typeface="Calibri"/>
                <a:cs typeface="Calibri"/>
              </a:rPr>
              <a:t> </a:t>
            </a:r>
            <a:r>
              <a:rPr sz="2400" spc="-22" baseline="1736" dirty="0">
                <a:latin typeface="Calibri"/>
                <a:cs typeface="Calibri"/>
              </a:rPr>
              <a:t>B</a:t>
            </a:r>
            <a:r>
              <a:rPr sz="1600" spc="-15" dirty="0">
                <a:latin typeface="Calibri"/>
                <a:cs typeface="Calibri"/>
              </a:rPr>
              <a:t>alance</a:t>
            </a:r>
            <a:endParaRPr sz="1600">
              <a:latin typeface="Calibri"/>
              <a:cs typeface="Calibri"/>
            </a:endParaRPr>
          </a:p>
        </p:txBody>
      </p:sp>
      <p:sp>
        <p:nvSpPr>
          <p:cNvPr id="14" name="object 14"/>
          <p:cNvSpPr txBox="1"/>
          <p:nvPr/>
        </p:nvSpPr>
        <p:spPr>
          <a:xfrm>
            <a:off x="916939" y="1433068"/>
            <a:ext cx="6202680" cy="1551940"/>
          </a:xfrm>
          <a:prstGeom prst="rect">
            <a:avLst/>
          </a:prstGeom>
        </p:spPr>
        <p:txBody>
          <a:bodyPr vert="horz" wrap="square" lIns="0" tIns="94615" rIns="0" bIns="0" rtlCol="0">
            <a:spAutoFit/>
          </a:bodyPr>
          <a:lstStyle/>
          <a:p>
            <a:pPr marL="241300" indent="-228600">
              <a:lnSpc>
                <a:spcPct val="100000"/>
              </a:lnSpc>
              <a:spcBef>
                <a:spcPts val="745"/>
              </a:spcBef>
              <a:buFont typeface="Arial MT"/>
              <a:buChar char="•"/>
              <a:tabLst>
                <a:tab pos="241300" algn="l"/>
              </a:tabLst>
            </a:pPr>
            <a:r>
              <a:rPr sz="2800" spc="-5" dirty="0">
                <a:latin typeface="Calibri"/>
                <a:cs typeface="Calibri"/>
              </a:rPr>
              <a:t>Owner</a:t>
            </a:r>
            <a:r>
              <a:rPr sz="2800" spc="-15" dirty="0">
                <a:latin typeface="Calibri"/>
                <a:cs typeface="Calibri"/>
              </a:rPr>
              <a:t> </a:t>
            </a:r>
            <a:r>
              <a:rPr sz="2800" spc="-5" dirty="0">
                <a:latin typeface="Calibri"/>
                <a:cs typeface="Calibri"/>
              </a:rPr>
              <a:t>checks</a:t>
            </a:r>
            <a:r>
              <a:rPr sz="2800" dirty="0">
                <a:latin typeface="Calibri"/>
                <a:cs typeface="Calibri"/>
              </a:rPr>
              <a:t> the</a:t>
            </a:r>
            <a:r>
              <a:rPr sz="2800" spc="-20" dirty="0">
                <a:latin typeface="Calibri"/>
                <a:cs typeface="Calibri"/>
              </a:rPr>
              <a:t> contract’s</a:t>
            </a:r>
            <a:r>
              <a:rPr sz="2800" dirty="0">
                <a:latin typeface="Calibri"/>
                <a:cs typeface="Calibri"/>
              </a:rPr>
              <a:t> </a:t>
            </a:r>
            <a:r>
              <a:rPr sz="2800" spc="-5" dirty="0">
                <a:latin typeface="Calibri"/>
                <a:cs typeface="Calibri"/>
              </a:rPr>
              <a:t>balance</a:t>
            </a:r>
            <a:endParaRPr sz="2800">
              <a:latin typeface="Calibri"/>
              <a:cs typeface="Calibri"/>
            </a:endParaRPr>
          </a:p>
          <a:p>
            <a:pPr marL="241300" indent="-228600">
              <a:lnSpc>
                <a:spcPct val="100000"/>
              </a:lnSpc>
              <a:spcBef>
                <a:spcPts val="650"/>
              </a:spcBef>
              <a:buFont typeface="Arial MT"/>
              <a:buChar char="•"/>
              <a:tabLst>
                <a:tab pos="241300" algn="l"/>
              </a:tabLst>
            </a:pPr>
            <a:r>
              <a:rPr sz="2800" spc="-20" dirty="0">
                <a:latin typeface="Calibri"/>
                <a:cs typeface="Calibri"/>
              </a:rPr>
              <a:t>Contract’s</a:t>
            </a:r>
            <a:r>
              <a:rPr sz="2800" spc="5" dirty="0">
                <a:latin typeface="Calibri"/>
                <a:cs typeface="Calibri"/>
              </a:rPr>
              <a:t> </a:t>
            </a:r>
            <a:r>
              <a:rPr sz="2800" spc="-30" dirty="0">
                <a:latin typeface="Calibri"/>
                <a:cs typeface="Calibri"/>
              </a:rPr>
              <a:t>state</a:t>
            </a:r>
            <a:r>
              <a:rPr sz="2800" spc="-5" dirty="0">
                <a:latin typeface="Calibri"/>
                <a:cs typeface="Calibri"/>
              </a:rPr>
              <a:t> is</a:t>
            </a:r>
            <a:r>
              <a:rPr sz="2800" spc="5" dirty="0">
                <a:latin typeface="Calibri"/>
                <a:cs typeface="Calibri"/>
              </a:rPr>
              <a:t> </a:t>
            </a:r>
            <a:r>
              <a:rPr sz="2800" spc="-25" dirty="0">
                <a:latin typeface="Calibri"/>
                <a:cs typeface="Calibri"/>
              </a:rPr>
              <a:t>fetched</a:t>
            </a:r>
            <a:r>
              <a:rPr sz="2800" spc="10" dirty="0">
                <a:latin typeface="Calibri"/>
                <a:cs typeface="Calibri"/>
              </a:rPr>
              <a:t> </a:t>
            </a:r>
            <a:r>
              <a:rPr sz="2800" spc="-20" dirty="0">
                <a:latin typeface="Calibri"/>
                <a:cs typeface="Calibri"/>
              </a:rPr>
              <a:t>from</a:t>
            </a:r>
            <a:r>
              <a:rPr sz="2800" dirty="0">
                <a:latin typeface="Calibri"/>
                <a:cs typeface="Calibri"/>
              </a:rPr>
              <a:t> one</a:t>
            </a:r>
            <a:r>
              <a:rPr sz="2800" spc="-5" dirty="0">
                <a:latin typeface="Calibri"/>
                <a:cs typeface="Calibri"/>
              </a:rPr>
              <a:t> </a:t>
            </a:r>
            <a:r>
              <a:rPr sz="2800" dirty="0">
                <a:latin typeface="Calibri"/>
                <a:cs typeface="Calibri"/>
              </a:rPr>
              <a:t>node</a:t>
            </a:r>
            <a:endParaRPr sz="2800">
              <a:latin typeface="Calibri"/>
              <a:cs typeface="Calibri"/>
            </a:endParaRPr>
          </a:p>
          <a:p>
            <a:pPr marL="1905000">
              <a:lnSpc>
                <a:spcPct val="100000"/>
              </a:lnSpc>
              <a:spcBef>
                <a:spcPts val="1839"/>
              </a:spcBef>
            </a:pPr>
            <a:r>
              <a:rPr sz="1800" spc="-5" dirty="0">
                <a:latin typeface="Calibri"/>
                <a:cs typeface="Calibri"/>
              </a:rPr>
              <a:t>Owner</a:t>
            </a:r>
            <a:endParaRPr sz="1800">
              <a:latin typeface="Calibri"/>
              <a:cs typeface="Calibri"/>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5080" rIns="0" bIns="0" rtlCol="0">
            <a:spAutoFit/>
          </a:bodyPr>
          <a:lstStyle/>
          <a:p>
            <a:pPr marL="38100">
              <a:lnSpc>
                <a:spcPct val="100000"/>
              </a:lnSpc>
              <a:spcBef>
                <a:spcPts val="40"/>
              </a:spcBef>
            </a:pPr>
            <a:r>
              <a:rPr dirty="0"/>
              <a:t>8</a:t>
            </a:r>
          </a:p>
        </p:txBody>
      </p:sp>
      <p:sp>
        <p:nvSpPr>
          <p:cNvPr id="2" name="object 2"/>
          <p:cNvSpPr txBox="1">
            <a:spLocks noGrp="1"/>
          </p:cNvSpPr>
          <p:nvPr>
            <p:ph type="title"/>
          </p:nvPr>
        </p:nvSpPr>
        <p:spPr>
          <a:xfrm>
            <a:off x="916939" y="611124"/>
            <a:ext cx="3629025" cy="695960"/>
          </a:xfrm>
          <a:prstGeom prst="rect">
            <a:avLst/>
          </a:prstGeom>
        </p:spPr>
        <p:txBody>
          <a:bodyPr vert="horz" wrap="square" lIns="0" tIns="12700" rIns="0" bIns="0" rtlCol="0">
            <a:spAutoFit/>
          </a:bodyPr>
          <a:lstStyle/>
          <a:p>
            <a:pPr marL="12700">
              <a:lnSpc>
                <a:spcPct val="100000"/>
              </a:lnSpc>
              <a:spcBef>
                <a:spcPts val="100"/>
              </a:spcBef>
            </a:pPr>
            <a:r>
              <a:rPr spc="-5" dirty="0"/>
              <a:t>Smart</a:t>
            </a:r>
            <a:r>
              <a:rPr spc="-40" dirty="0"/>
              <a:t> </a:t>
            </a:r>
            <a:r>
              <a:rPr spc="-20" dirty="0"/>
              <a:t>Contracts</a:t>
            </a:r>
          </a:p>
        </p:txBody>
      </p:sp>
      <p:sp>
        <p:nvSpPr>
          <p:cNvPr id="3" name="object 3"/>
          <p:cNvSpPr txBox="1"/>
          <p:nvPr/>
        </p:nvSpPr>
        <p:spPr>
          <a:xfrm>
            <a:off x="916939" y="1716532"/>
            <a:ext cx="9250680" cy="2576830"/>
          </a:xfrm>
          <a:prstGeom prst="rect">
            <a:avLst/>
          </a:prstGeom>
        </p:spPr>
        <p:txBody>
          <a:bodyPr vert="horz" wrap="square" lIns="0" tIns="91440" rIns="0" bIns="0" rtlCol="0">
            <a:spAutoFit/>
          </a:bodyPr>
          <a:lstStyle/>
          <a:p>
            <a:pPr marL="527050" indent="-514350">
              <a:lnSpc>
                <a:spcPct val="100000"/>
              </a:lnSpc>
              <a:spcBef>
                <a:spcPts val="720"/>
              </a:spcBef>
              <a:buAutoNum type="arabicPeriod"/>
              <a:tabLst>
                <a:tab pos="526415" algn="l"/>
                <a:tab pos="527050" algn="l"/>
              </a:tabLst>
            </a:pPr>
            <a:r>
              <a:rPr sz="2800" spc="-10" dirty="0">
                <a:latin typeface="Calibri"/>
                <a:cs typeface="Calibri"/>
              </a:rPr>
              <a:t>Developing</a:t>
            </a:r>
            <a:r>
              <a:rPr sz="2800" spc="-15" dirty="0">
                <a:latin typeface="Calibri"/>
                <a:cs typeface="Calibri"/>
              </a:rPr>
              <a:t> </a:t>
            </a:r>
            <a:r>
              <a:rPr sz="2800" dirty="0">
                <a:latin typeface="Calibri"/>
                <a:cs typeface="Calibri"/>
              </a:rPr>
              <a:t>a</a:t>
            </a:r>
            <a:r>
              <a:rPr sz="2800" spc="-10" dirty="0">
                <a:latin typeface="Calibri"/>
                <a:cs typeface="Calibri"/>
              </a:rPr>
              <a:t> </a:t>
            </a:r>
            <a:r>
              <a:rPr sz="2800" spc="-5" dirty="0">
                <a:latin typeface="Calibri"/>
                <a:cs typeface="Calibri"/>
              </a:rPr>
              <a:t>simple</a:t>
            </a:r>
            <a:r>
              <a:rPr sz="2800" spc="-15" dirty="0">
                <a:latin typeface="Calibri"/>
                <a:cs typeface="Calibri"/>
              </a:rPr>
              <a:t> contract</a:t>
            </a:r>
            <a:endParaRPr sz="2800">
              <a:latin typeface="Calibri"/>
              <a:cs typeface="Calibri"/>
            </a:endParaRPr>
          </a:p>
          <a:p>
            <a:pPr marL="527050" indent="-514350">
              <a:lnSpc>
                <a:spcPct val="100000"/>
              </a:lnSpc>
              <a:spcBef>
                <a:spcPts val="625"/>
              </a:spcBef>
              <a:buAutoNum type="arabicPeriod"/>
              <a:tabLst>
                <a:tab pos="526415" algn="l"/>
                <a:tab pos="527050" algn="l"/>
              </a:tabLst>
            </a:pPr>
            <a:r>
              <a:rPr sz="2800" spc="-5" dirty="0">
                <a:latin typeface="Calibri"/>
                <a:cs typeface="Calibri"/>
              </a:rPr>
              <a:t>Compiling</a:t>
            </a:r>
            <a:r>
              <a:rPr sz="2800" spc="-35" dirty="0">
                <a:latin typeface="Calibri"/>
                <a:cs typeface="Calibri"/>
              </a:rPr>
              <a:t> </a:t>
            </a:r>
            <a:r>
              <a:rPr sz="2800" dirty="0">
                <a:latin typeface="Calibri"/>
                <a:cs typeface="Calibri"/>
              </a:rPr>
              <a:t>the</a:t>
            </a:r>
            <a:r>
              <a:rPr sz="2800" spc="-30" dirty="0">
                <a:latin typeface="Calibri"/>
                <a:cs typeface="Calibri"/>
              </a:rPr>
              <a:t> </a:t>
            </a:r>
            <a:r>
              <a:rPr sz="2800" spc="-15" dirty="0">
                <a:latin typeface="Calibri"/>
                <a:cs typeface="Calibri"/>
              </a:rPr>
              <a:t>contract</a:t>
            </a:r>
            <a:endParaRPr sz="2800">
              <a:latin typeface="Calibri"/>
              <a:cs typeface="Calibri"/>
            </a:endParaRPr>
          </a:p>
          <a:p>
            <a:pPr marL="527050" indent="-514350">
              <a:lnSpc>
                <a:spcPct val="100000"/>
              </a:lnSpc>
              <a:spcBef>
                <a:spcPts val="650"/>
              </a:spcBef>
              <a:buAutoNum type="arabicPeriod"/>
              <a:tabLst>
                <a:tab pos="526415" algn="l"/>
                <a:tab pos="527050" algn="l"/>
              </a:tabLst>
            </a:pPr>
            <a:r>
              <a:rPr sz="2800" spc="-5" dirty="0">
                <a:latin typeface="Calibri"/>
                <a:cs typeface="Calibri"/>
              </a:rPr>
              <a:t>Deploying</a:t>
            </a:r>
            <a:r>
              <a:rPr sz="2800" spc="-50" dirty="0">
                <a:latin typeface="Calibri"/>
                <a:cs typeface="Calibri"/>
              </a:rPr>
              <a:t> </a:t>
            </a:r>
            <a:r>
              <a:rPr sz="2800" dirty="0">
                <a:latin typeface="Calibri"/>
                <a:cs typeface="Calibri"/>
              </a:rPr>
              <a:t>the</a:t>
            </a:r>
            <a:r>
              <a:rPr sz="2800" spc="-50" dirty="0">
                <a:latin typeface="Calibri"/>
                <a:cs typeface="Calibri"/>
              </a:rPr>
              <a:t> </a:t>
            </a:r>
            <a:r>
              <a:rPr sz="2800" spc="-15" dirty="0">
                <a:latin typeface="Calibri"/>
                <a:cs typeface="Calibri"/>
              </a:rPr>
              <a:t>contract</a:t>
            </a:r>
            <a:endParaRPr sz="2800">
              <a:latin typeface="Calibri"/>
              <a:cs typeface="Calibri"/>
            </a:endParaRPr>
          </a:p>
          <a:p>
            <a:pPr marL="527050" indent="-514350">
              <a:lnSpc>
                <a:spcPct val="100000"/>
              </a:lnSpc>
              <a:spcBef>
                <a:spcPts val="745"/>
              </a:spcBef>
              <a:buAutoNum type="arabicPeriod"/>
              <a:tabLst>
                <a:tab pos="526415" algn="l"/>
                <a:tab pos="527050" algn="l"/>
              </a:tabLst>
            </a:pPr>
            <a:r>
              <a:rPr sz="2800" spc="-15" dirty="0">
                <a:latin typeface="Calibri"/>
                <a:cs typeface="Calibri"/>
              </a:rPr>
              <a:t>Interacting </a:t>
            </a:r>
            <a:r>
              <a:rPr sz="2800" spc="-5" dirty="0">
                <a:latin typeface="Calibri"/>
                <a:cs typeface="Calibri"/>
              </a:rPr>
              <a:t>with </a:t>
            </a:r>
            <a:r>
              <a:rPr sz="2800" dirty="0">
                <a:latin typeface="Calibri"/>
                <a:cs typeface="Calibri"/>
              </a:rPr>
              <a:t>the</a:t>
            </a:r>
            <a:r>
              <a:rPr sz="2800" spc="-20" dirty="0">
                <a:latin typeface="Calibri"/>
                <a:cs typeface="Calibri"/>
              </a:rPr>
              <a:t> </a:t>
            </a:r>
            <a:r>
              <a:rPr sz="2800" spc="-15" dirty="0">
                <a:latin typeface="Calibri"/>
                <a:cs typeface="Calibri"/>
              </a:rPr>
              <a:t>contract</a:t>
            </a:r>
            <a:endParaRPr sz="2800">
              <a:latin typeface="Calibri"/>
              <a:cs typeface="Calibri"/>
            </a:endParaRPr>
          </a:p>
          <a:p>
            <a:pPr marL="527050" indent="-514350">
              <a:lnSpc>
                <a:spcPct val="100000"/>
              </a:lnSpc>
              <a:spcBef>
                <a:spcPts val="645"/>
              </a:spcBef>
              <a:buAutoNum type="arabicPeriod"/>
              <a:tabLst>
                <a:tab pos="526415" algn="l"/>
                <a:tab pos="527050" algn="l"/>
              </a:tabLst>
            </a:pPr>
            <a:r>
              <a:rPr sz="2800" dirty="0">
                <a:latin typeface="Calibri"/>
                <a:cs typeface="Calibri"/>
              </a:rPr>
              <a:t>Adding</a:t>
            </a:r>
            <a:r>
              <a:rPr sz="2800" spc="-5" dirty="0">
                <a:latin typeface="Calibri"/>
                <a:cs typeface="Calibri"/>
              </a:rPr>
              <a:t> </a:t>
            </a:r>
            <a:r>
              <a:rPr sz="2800" spc="-15" dirty="0">
                <a:latin typeface="Calibri"/>
                <a:cs typeface="Calibri"/>
              </a:rPr>
              <a:t>more</a:t>
            </a:r>
            <a:r>
              <a:rPr sz="2800" spc="-5" dirty="0">
                <a:latin typeface="Calibri"/>
                <a:cs typeface="Calibri"/>
              </a:rPr>
              <a:t> functions</a:t>
            </a:r>
            <a:r>
              <a:rPr sz="2800" spc="5" dirty="0">
                <a:latin typeface="Calibri"/>
                <a:cs typeface="Calibri"/>
              </a:rPr>
              <a:t> </a:t>
            </a:r>
            <a:r>
              <a:rPr sz="2800" spc="-15" dirty="0">
                <a:latin typeface="Calibri"/>
                <a:cs typeface="Calibri"/>
              </a:rPr>
              <a:t>to</a:t>
            </a:r>
            <a:r>
              <a:rPr sz="2800" dirty="0">
                <a:latin typeface="Calibri"/>
                <a:cs typeface="Calibri"/>
              </a:rPr>
              <a:t> </a:t>
            </a:r>
            <a:r>
              <a:rPr sz="2800" spc="-5" dirty="0">
                <a:latin typeface="Calibri"/>
                <a:cs typeface="Calibri"/>
              </a:rPr>
              <a:t>our</a:t>
            </a:r>
            <a:r>
              <a:rPr sz="2800" dirty="0">
                <a:latin typeface="Calibri"/>
                <a:cs typeface="Calibri"/>
              </a:rPr>
              <a:t> </a:t>
            </a:r>
            <a:r>
              <a:rPr sz="2800" spc="-10" dirty="0">
                <a:latin typeface="Calibri"/>
                <a:cs typeface="Calibri"/>
              </a:rPr>
              <a:t>code</a:t>
            </a:r>
            <a:r>
              <a:rPr sz="2800" spc="-5" dirty="0">
                <a:latin typeface="Calibri"/>
                <a:cs typeface="Calibri"/>
              </a:rPr>
              <a:t> </a:t>
            </a:r>
            <a:r>
              <a:rPr sz="2800" spc="-15" dirty="0">
                <a:latin typeface="Calibri"/>
                <a:cs typeface="Calibri"/>
              </a:rPr>
              <a:t>to</a:t>
            </a:r>
            <a:r>
              <a:rPr sz="2800" dirty="0">
                <a:latin typeface="Calibri"/>
                <a:cs typeface="Calibri"/>
              </a:rPr>
              <a:t> </a:t>
            </a:r>
            <a:r>
              <a:rPr sz="2800" spc="-25" dirty="0">
                <a:latin typeface="Calibri"/>
                <a:cs typeface="Calibri"/>
              </a:rPr>
              <a:t>make</a:t>
            </a:r>
            <a:r>
              <a:rPr sz="2800" spc="-5" dirty="0">
                <a:latin typeface="Calibri"/>
                <a:cs typeface="Calibri"/>
              </a:rPr>
              <a:t> it</a:t>
            </a:r>
            <a:r>
              <a:rPr sz="2800" dirty="0">
                <a:latin typeface="Calibri"/>
                <a:cs typeface="Calibri"/>
              </a:rPr>
              <a:t> </a:t>
            </a:r>
            <a:r>
              <a:rPr sz="2800" spc="-15" dirty="0">
                <a:latin typeface="Calibri"/>
                <a:cs typeface="Calibri"/>
              </a:rPr>
              <a:t>more</a:t>
            </a:r>
            <a:r>
              <a:rPr sz="2800" spc="-5" dirty="0">
                <a:latin typeface="Calibri"/>
                <a:cs typeface="Calibri"/>
              </a:rPr>
              <a:t> </a:t>
            </a:r>
            <a:r>
              <a:rPr sz="2800" spc="-15" dirty="0">
                <a:latin typeface="Calibri"/>
                <a:cs typeface="Calibri"/>
              </a:rPr>
              <a:t>practical</a:t>
            </a:r>
            <a:endParaRPr sz="2800">
              <a:latin typeface="Calibri"/>
              <a:cs typeface="Calibri"/>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191</TotalTime>
  <Words>2798</Words>
  <Application>Microsoft Office PowerPoint</Application>
  <PresentationFormat>Widescreen</PresentationFormat>
  <Paragraphs>800</Paragraphs>
  <Slides>70</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70</vt:i4>
      </vt:variant>
    </vt:vector>
  </HeadingPairs>
  <TitlesOfParts>
    <vt:vector size="81" baseType="lpstr">
      <vt:lpstr>Arial</vt:lpstr>
      <vt:lpstr>Arial MT</vt:lpstr>
      <vt:lpstr>Calibri</vt:lpstr>
      <vt:lpstr>Calibri Light</vt:lpstr>
      <vt:lpstr>Century Schoolbook</vt:lpstr>
      <vt:lpstr>Courier New</vt:lpstr>
      <vt:lpstr>Times New Roman</vt:lpstr>
      <vt:lpstr>Trebuchet MS</vt:lpstr>
      <vt:lpstr>urw-din</vt:lpstr>
      <vt:lpstr>Wingdings</vt:lpstr>
      <vt:lpstr>Office Theme</vt:lpstr>
      <vt:lpstr>PowerPoint Presentation</vt:lpstr>
      <vt:lpstr>Different tools provide different functionality</vt:lpstr>
      <vt:lpstr>Use which tool for what purpose? (1/2)</vt:lpstr>
      <vt:lpstr>Use which tool for what purpose? (2/2)</vt:lpstr>
      <vt:lpstr>Smart Contracts</vt:lpstr>
      <vt:lpstr>Smart Contracts Example (1/3)</vt:lpstr>
      <vt:lpstr>Smart Contracts Example (2/3)</vt:lpstr>
      <vt:lpstr>Smart Contracts Example (3/3)</vt:lpstr>
      <vt:lpstr>Smart Contracts</vt:lpstr>
      <vt:lpstr>Open Remix : remix.ethereum.org</vt:lpstr>
      <vt:lpstr>Solidity</vt:lpstr>
      <vt:lpstr>Start Coding</vt:lpstr>
      <vt:lpstr>Compile the Contract</vt:lpstr>
      <vt:lpstr>Set Deployment Parameters (1/2)</vt:lpstr>
      <vt:lpstr>Set Deployment Parameters (2/2)</vt:lpstr>
      <vt:lpstr>Types of Blockchain Deployment</vt:lpstr>
      <vt:lpstr>Deploy the Contract on the Private Blockchain of  Remix</vt:lpstr>
      <vt:lpstr>Interact with the Contract</vt:lpstr>
      <vt:lpstr>Additional features</vt:lpstr>
      <vt:lpstr>Receive ether (1/2)</vt:lpstr>
      <vt:lpstr>Receive ether (2/2)</vt:lpstr>
      <vt:lpstr>Constructor</vt:lpstr>
      <vt:lpstr>Withdraw funds</vt:lpstr>
      <vt:lpstr>Now deploying a smart contract on an  external blockchain</vt:lpstr>
      <vt:lpstr>Run Ganache</vt:lpstr>
      <vt:lpstr>MyEtherWallet</vt:lpstr>
      <vt:lpstr>Import your RPC server address and the port number from  Ganache to MyEtherWallet</vt:lpstr>
      <vt:lpstr>MyEtherWallet</vt:lpstr>
      <vt:lpstr>Remix</vt:lpstr>
      <vt:lpstr>Remix Click on Details Button: access ByteCode to import it to MyEtherWallet</vt:lpstr>
      <vt:lpstr>Ganache Access your private key for signing your contract in MyEtherWallet.</vt:lpstr>
      <vt:lpstr>MyEtherWallet</vt:lpstr>
      <vt:lpstr>PowerPoint Presentation</vt:lpstr>
      <vt:lpstr>Ganache You can see now you have one transaction for your address and your  balance has been changed because of the amount of gas you paid for  creating the contract.</vt:lpstr>
      <vt:lpstr>Example Account</vt:lpstr>
      <vt:lpstr>Transactions</vt:lpstr>
      <vt:lpstr>Ether Denominations</vt:lpstr>
      <vt:lpstr>Smart Contracts</vt:lpstr>
      <vt:lpstr>PowerPoint Presentation</vt:lpstr>
      <vt:lpstr>Features of Smart Contracts </vt:lpstr>
      <vt:lpstr>Capabilities of Smart Contracts </vt:lpstr>
      <vt:lpstr>PowerPoint Presentation</vt:lpstr>
      <vt:lpstr>Benefits of smart contracts</vt:lpstr>
      <vt:lpstr>Smart Contracts</vt:lpstr>
      <vt:lpstr>Smart Contracts</vt:lpstr>
      <vt:lpstr>Smart Contracts</vt:lpstr>
      <vt:lpstr>Account State (“World State”)</vt:lpstr>
      <vt:lpstr>Account State (“World State”)</vt:lpstr>
      <vt:lpstr>Account State (“World State”)</vt:lpstr>
      <vt:lpstr>Account State (“World State”)</vt:lpstr>
      <vt:lpstr>Account State (“World State”)</vt:lpstr>
      <vt:lpstr>Execution and Mining</vt:lpstr>
      <vt:lpstr>Execution and Mining</vt:lpstr>
      <vt:lpstr>Execution and Mining</vt:lpstr>
      <vt:lpstr>Execution and Mining</vt:lpstr>
      <vt:lpstr>Comparison with Bitcoin</vt:lpstr>
      <vt:lpstr>Ethereum Gas</vt:lpstr>
      <vt:lpstr>Code Execution</vt:lpstr>
      <vt:lpstr>Gas</vt:lpstr>
      <vt:lpstr>Gas Cost</vt:lpstr>
      <vt:lpstr>Interacting with the smart contract</vt:lpstr>
      <vt:lpstr>Create Custom Ethereum Blockchain</vt:lpstr>
      <vt:lpstr>Geth help</vt:lpstr>
      <vt:lpstr>Genesis block</vt:lpstr>
      <vt:lpstr>Create the storage of the blockchain</vt:lpstr>
      <vt:lpstr>Inside the Blockchain Folder</vt:lpstr>
      <vt:lpstr>Start the Ethereum peer node</vt:lpstr>
      <vt:lpstr>Blockchain started</vt:lpstr>
      <vt:lpstr>Create an account</vt:lpstr>
      <vt:lpstr>Mining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Aijt</dc:creator>
  <cp:lastModifiedBy>ajitmuzumdar@gmail.com</cp:lastModifiedBy>
  <cp:revision>6</cp:revision>
  <dcterms:created xsi:type="dcterms:W3CDTF">2022-11-23T09:43:01Z</dcterms:created>
  <dcterms:modified xsi:type="dcterms:W3CDTF">2023-10-10T03:22:41Z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2022-11-23T00:00:00Z</vt:filetime>
  </property>
</Properties>
</file>